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theme/themeOverride12.xml" ContentType="application/vnd.openxmlformats-officedocument.themeOverr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theme/themeOverride19.xml" ContentType="application/vnd.openxmlformats-officedocument.themeOverride+xml"/>
  <Override PartName="/ppt/charts/chart7.xml" ContentType="application/vnd.openxmlformats-officedocument.drawingml.chart+xml"/>
  <Override PartName="/ppt/theme/themeOverride17.xml" ContentType="application/vnd.openxmlformats-officedocument.themeOverride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theme/themeOverride15.xml" ContentType="application/vnd.openxmlformats-officedocument.themeOverr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theme/themeOverride13.xml" ContentType="application/vnd.openxmlformats-officedocument.themeOverr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theme/themeOverride20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heme/themeOverride4.xml" ContentType="application/vnd.openxmlformats-officedocument.themeOverride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notesSlides/notesSlide8.xml" ContentType="application/vnd.openxmlformats-officedocument.presentationml.notesSlide+xml"/>
  <Override PartName="/ppt/theme/themeOverride18.xml" ContentType="application/vnd.openxmlformats-officedocument.themeOverr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theme/themeOverride16.xml" ContentType="application/vnd.openxmlformats-officedocument.themeOverr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theme/themeOverride9.xml" ContentType="application/vnd.openxmlformats-officedocument.themeOverrid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theme/themeOverride21.xml" ContentType="application/vnd.openxmlformats-officedocument.themeOverr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Override10.xml" ContentType="application/vnd.openxmlformats-officedocument.themeOverrid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Override3.xml" ContentType="application/vnd.openxmlformats-officedocument.themeOverr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7" r:id="rId2"/>
    <p:sldId id="258" r:id="rId3"/>
    <p:sldId id="260" r:id="rId4"/>
    <p:sldId id="262" r:id="rId5"/>
    <p:sldId id="263" r:id="rId6"/>
    <p:sldId id="265" r:id="rId7"/>
    <p:sldId id="348" r:id="rId8"/>
    <p:sldId id="349" r:id="rId9"/>
    <p:sldId id="350" r:id="rId10"/>
    <p:sldId id="351" r:id="rId11"/>
    <p:sldId id="352" r:id="rId12"/>
    <p:sldId id="353" r:id="rId13"/>
    <p:sldId id="354" r:id="rId14"/>
    <p:sldId id="355" r:id="rId15"/>
    <p:sldId id="356" r:id="rId16"/>
    <p:sldId id="357" r:id="rId17"/>
    <p:sldId id="358" r:id="rId18"/>
    <p:sldId id="359" r:id="rId19"/>
    <p:sldId id="363" r:id="rId20"/>
    <p:sldId id="360" r:id="rId21"/>
    <p:sldId id="364" r:id="rId22"/>
    <p:sldId id="361" r:id="rId23"/>
    <p:sldId id="365" r:id="rId24"/>
    <p:sldId id="362" r:id="rId25"/>
    <p:sldId id="366" r:id="rId26"/>
    <p:sldId id="367" r:id="rId27"/>
    <p:sldId id="368" r:id="rId28"/>
    <p:sldId id="369" r:id="rId29"/>
    <p:sldId id="370" r:id="rId30"/>
    <p:sldId id="371" r:id="rId31"/>
    <p:sldId id="372" r:id="rId32"/>
    <p:sldId id="373" r:id="rId33"/>
    <p:sldId id="335" r:id="rId3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AE1F"/>
    <a:srgbClr val="E7AE3D"/>
    <a:srgbClr val="004620"/>
    <a:srgbClr val="CC6600"/>
    <a:srgbClr val="FABE00"/>
    <a:srgbClr val="FF9900"/>
    <a:srgbClr val="E2AC00"/>
    <a:srgbClr val="00863D"/>
    <a:srgbClr val="FF0000"/>
    <a:srgbClr val="FF99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82" autoAdjust="0"/>
    <p:restoredTop sz="94190" autoAdjust="0"/>
  </p:normalViewPr>
  <p:slideViewPr>
    <p:cSldViewPr>
      <p:cViewPr varScale="1">
        <p:scale>
          <a:sx n="65" d="100"/>
          <a:sy n="65" d="100"/>
        </p:scale>
        <p:origin x="-135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94"/>
    </p:cViewPr>
  </p:sorterViewPr>
  <p:notesViewPr>
    <p:cSldViewPr>
      <p:cViewPr varScale="1">
        <p:scale>
          <a:sx n="53" d="100"/>
          <a:sy n="53" d="100"/>
        </p:scale>
        <p:origin x="-286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15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16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17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18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19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AVR15\MARS_TREND\TAB_Mois1_A_Mois7.xls" TargetMode="External"/><Relationship Id="rId1" Type="http://schemas.openxmlformats.org/officeDocument/2006/relationships/themeOverride" Target="../theme/themeOverride20.xm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AVR15\MARS_TREND\TAB_Mois1_A_Mois7.xls" TargetMode="External"/><Relationship Id="rId1" Type="http://schemas.openxmlformats.org/officeDocument/2006/relationships/themeOverride" Target="../theme/themeOverride2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hart>
    <c:plotArea>
      <c:layout>
        <c:manualLayout>
          <c:layoutTarget val="inner"/>
          <c:xMode val="edge"/>
          <c:yMode val="edge"/>
          <c:x val="3.7264510292507193E-2"/>
          <c:y val="2.9847111004760188E-2"/>
          <c:w val="0.65861518032388011"/>
          <c:h val="0.7914740242537156"/>
        </c:manualLayout>
      </c:layout>
      <c:barChart>
        <c:barDir val="col"/>
        <c:grouping val="percentStacked"/>
        <c:ser>
          <c:idx val="0"/>
          <c:order val="0"/>
          <c:tx>
            <c:strRef>
              <c:f>TE1_1!$A$11</c:f>
              <c:strCache>
                <c:ptCount val="1"/>
                <c:pt idx="0">
                  <c:v>Oui, Je continue à vivre au même endroit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2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TE1_1!$B$10:$I$10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TE1_1!$B$11:$I$11</c:f>
              <c:numCache>
                <c:formatCode>0%</c:formatCode>
                <c:ptCount val="8"/>
                <c:pt idx="0">
                  <c:v>0.95000000000000029</c:v>
                </c:pt>
                <c:pt idx="1">
                  <c:v>0.95000000000000029</c:v>
                </c:pt>
                <c:pt idx="2">
                  <c:v>0.97000000000000008</c:v>
                </c:pt>
                <c:pt idx="3">
                  <c:v>0.99</c:v>
                </c:pt>
                <c:pt idx="4">
                  <c:v>0.99</c:v>
                </c:pt>
                <c:pt idx="5">
                  <c:v>0.99</c:v>
                </c:pt>
                <c:pt idx="6">
                  <c:v>0.99</c:v>
                </c:pt>
                <c:pt idx="7">
                  <c:v>1</c:v>
                </c:pt>
              </c:numCache>
            </c:numRef>
          </c:val>
        </c:ser>
        <c:ser>
          <c:idx val="1"/>
          <c:order val="1"/>
          <c:tx>
            <c:strRef>
              <c:f>TE1_1!$A$12</c:f>
              <c:strCache>
                <c:ptCount val="1"/>
                <c:pt idx="0">
                  <c:v>Non, J'ai déménagé</c:v>
                </c:pt>
              </c:strCache>
            </c:strRef>
          </c:tx>
          <c:dLbls>
            <c:dLbl>
              <c:idx val="7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2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TE1_1!$B$10:$I$10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TE1_1!$B$12:$I$12</c:f>
              <c:numCache>
                <c:formatCode>0%</c:formatCode>
                <c:ptCount val="8"/>
                <c:pt idx="0">
                  <c:v>5.0000000000000024E-2</c:v>
                </c:pt>
                <c:pt idx="1">
                  <c:v>5.0000000000000024E-2</c:v>
                </c:pt>
                <c:pt idx="2">
                  <c:v>3.0000000000000013E-2</c:v>
                </c:pt>
                <c:pt idx="3">
                  <c:v>1.0000000000000005E-2</c:v>
                </c:pt>
                <c:pt idx="4">
                  <c:v>1.0000000000000005E-2</c:v>
                </c:pt>
                <c:pt idx="5">
                  <c:v>1.0000000000000005E-2</c:v>
                </c:pt>
                <c:pt idx="6">
                  <c:v>1.0000000000000005E-2</c:v>
                </c:pt>
                <c:pt idx="7">
                  <c:v>0</c:v>
                </c:pt>
              </c:numCache>
            </c:numRef>
          </c:val>
        </c:ser>
        <c:gapWidth val="75"/>
        <c:overlap val="100"/>
        <c:axId val="150576128"/>
        <c:axId val="151201280"/>
      </c:barChart>
      <c:catAx>
        <c:axId val="15057612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51201280"/>
        <c:crosses val="autoZero"/>
        <c:auto val="1"/>
        <c:lblAlgn val="ctr"/>
        <c:lblOffset val="100"/>
      </c:catAx>
      <c:valAx>
        <c:axId val="151201280"/>
        <c:scaling>
          <c:orientation val="minMax"/>
          <c:min val="0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tickLblPos val="none"/>
        <c:crossAx val="1505761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267676607361119"/>
          <c:y val="0.3902656115132509"/>
          <c:w val="0.27724498865205471"/>
          <c:h val="0.21946877697349879"/>
        </c:manualLayout>
      </c:layout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hart>
    <c:plotArea>
      <c:layout/>
      <c:barChart>
        <c:barDir val="col"/>
        <c:grouping val="percentStacked"/>
        <c:ser>
          <c:idx val="0"/>
          <c:order val="0"/>
          <c:tx>
            <c:strRef>
              <c:f>TG4_1!$A$11</c:f>
              <c:strCache>
                <c:ptCount val="1"/>
                <c:pt idx="0">
                  <c:v>Oui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TG4_1!$B$10:$I$10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TG4_1!$B$11:$I$11</c:f>
              <c:numCache>
                <c:formatCode>0%</c:formatCode>
                <c:ptCount val="8"/>
                <c:pt idx="0">
                  <c:v>0.8</c:v>
                </c:pt>
                <c:pt idx="1">
                  <c:v>0.77000000000000035</c:v>
                </c:pt>
                <c:pt idx="2">
                  <c:v>0.77000000000000035</c:v>
                </c:pt>
                <c:pt idx="3">
                  <c:v>0.99</c:v>
                </c:pt>
                <c:pt idx="4">
                  <c:v>0.82000000000000028</c:v>
                </c:pt>
                <c:pt idx="5">
                  <c:v>0.65000000000000036</c:v>
                </c:pt>
                <c:pt idx="6">
                  <c:v>0.70000000000000029</c:v>
                </c:pt>
                <c:pt idx="7">
                  <c:v>0.66666666666666663</c:v>
                </c:pt>
              </c:numCache>
            </c:numRef>
          </c:val>
        </c:ser>
        <c:ser>
          <c:idx val="1"/>
          <c:order val="1"/>
          <c:tx>
            <c:strRef>
              <c:f>TG4_1!$A$12</c:f>
              <c:strCache>
                <c:ptCount val="1"/>
                <c:pt idx="0">
                  <c:v>Non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TG4_1!$B$10:$I$10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TG4_1!$B$12:$I$12</c:f>
              <c:numCache>
                <c:formatCode>0%</c:formatCode>
                <c:ptCount val="8"/>
                <c:pt idx="0">
                  <c:v>0.2</c:v>
                </c:pt>
                <c:pt idx="1">
                  <c:v>0.23</c:v>
                </c:pt>
                <c:pt idx="2">
                  <c:v>0.23</c:v>
                </c:pt>
                <c:pt idx="3">
                  <c:v>1.0000000000000005E-2</c:v>
                </c:pt>
                <c:pt idx="4">
                  <c:v>0.18000000000000008</c:v>
                </c:pt>
                <c:pt idx="5">
                  <c:v>0.35000000000000014</c:v>
                </c:pt>
                <c:pt idx="6">
                  <c:v>0.30000000000000016</c:v>
                </c:pt>
                <c:pt idx="7">
                  <c:v>0.33333333333333331</c:v>
                </c:pt>
              </c:numCache>
            </c:numRef>
          </c:val>
        </c:ser>
        <c:gapWidth val="75"/>
        <c:overlap val="100"/>
        <c:axId val="138339072"/>
        <c:axId val="138340608"/>
      </c:barChart>
      <c:catAx>
        <c:axId val="13833907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38340608"/>
        <c:crosses val="autoZero"/>
        <c:auto val="1"/>
        <c:lblAlgn val="ctr"/>
        <c:lblOffset val="100"/>
      </c:catAx>
      <c:valAx>
        <c:axId val="138340608"/>
        <c:scaling>
          <c:orientation val="minMax"/>
          <c:min val="0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tickLblPos val="none"/>
        <c:crossAx val="138339072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percentStacked"/>
        <c:ser>
          <c:idx val="0"/>
          <c:order val="0"/>
          <c:tx>
            <c:strRef>
              <c:f>TH1_1!$A$12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EEECE1">
                <a:lumMod val="50000"/>
              </a:srgbClr>
            </a:solidFill>
          </c:spPr>
          <c:dLbls>
            <c:dLbl>
              <c:idx val="5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TH1_1!$B$11:$I$11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TH1_1!$B$12:$I$12</c:f>
              <c:numCache>
                <c:formatCode>0%</c:formatCode>
                <c:ptCount val="8"/>
                <c:pt idx="0">
                  <c:v>4.0000000000000022E-2</c:v>
                </c:pt>
                <c:pt idx="1">
                  <c:v>9.0000000000000024E-2</c:v>
                </c:pt>
                <c:pt idx="2">
                  <c:v>1.0000000000000005E-2</c:v>
                </c:pt>
                <c:pt idx="3">
                  <c:v>4.0000000000000022E-2</c:v>
                </c:pt>
                <c:pt idx="4">
                  <c:v>1.0000000000000005E-2</c:v>
                </c:pt>
                <c:pt idx="5">
                  <c:v>0</c:v>
                </c:pt>
                <c:pt idx="6">
                  <c:v>1.0000000000000005E-2</c:v>
                </c:pt>
                <c:pt idx="7">
                  <c:v>1.0101010101010105E-2</c:v>
                </c:pt>
              </c:numCache>
            </c:numRef>
          </c:val>
        </c:ser>
        <c:ser>
          <c:idx val="1"/>
          <c:order val="1"/>
          <c:tx>
            <c:strRef>
              <c:f>TH1_1!$A$13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9BBB59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TH1_1!$B$11:$I$11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TH1_1!$B$13:$I$13</c:f>
              <c:numCache>
                <c:formatCode>0%</c:formatCode>
                <c:ptCount val="8"/>
                <c:pt idx="0">
                  <c:v>0.23</c:v>
                </c:pt>
                <c:pt idx="1">
                  <c:v>0.41000000000000014</c:v>
                </c:pt>
                <c:pt idx="2">
                  <c:v>0.32000000000000017</c:v>
                </c:pt>
                <c:pt idx="3">
                  <c:v>0.25</c:v>
                </c:pt>
                <c:pt idx="4">
                  <c:v>0.13</c:v>
                </c:pt>
                <c:pt idx="5">
                  <c:v>0.1</c:v>
                </c:pt>
                <c:pt idx="6">
                  <c:v>0.32000000000000017</c:v>
                </c:pt>
                <c:pt idx="7">
                  <c:v>0.14141414141414149</c:v>
                </c:pt>
              </c:numCache>
            </c:numRef>
          </c:val>
        </c:ser>
        <c:ser>
          <c:idx val="2"/>
          <c:order val="2"/>
          <c:tx>
            <c:strRef>
              <c:f>TH1_1!$A$14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009246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TH1_1!$B$11:$I$11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TH1_1!$B$14:$I$14</c:f>
              <c:numCache>
                <c:formatCode>0%</c:formatCode>
                <c:ptCount val="8"/>
                <c:pt idx="0">
                  <c:v>0.73000000000000032</c:v>
                </c:pt>
                <c:pt idx="1">
                  <c:v>0.5</c:v>
                </c:pt>
                <c:pt idx="2">
                  <c:v>0.67000000000000048</c:v>
                </c:pt>
                <c:pt idx="3">
                  <c:v>0.7100000000000003</c:v>
                </c:pt>
                <c:pt idx="4">
                  <c:v>0.86000000000000032</c:v>
                </c:pt>
                <c:pt idx="5">
                  <c:v>0.9</c:v>
                </c:pt>
                <c:pt idx="6">
                  <c:v>0.67000000000000048</c:v>
                </c:pt>
                <c:pt idx="7">
                  <c:v>0.84848484848484862</c:v>
                </c:pt>
              </c:numCache>
            </c:numRef>
          </c:val>
        </c:ser>
        <c:gapWidth val="75"/>
        <c:overlap val="100"/>
        <c:axId val="151684224"/>
        <c:axId val="151685760"/>
      </c:barChart>
      <c:catAx>
        <c:axId val="15168422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51685760"/>
        <c:crosses val="autoZero"/>
        <c:auto val="1"/>
        <c:lblAlgn val="ctr"/>
        <c:lblOffset val="100"/>
      </c:catAx>
      <c:valAx>
        <c:axId val="151685760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none"/>
        <c:tickLblPos val="none"/>
        <c:crossAx val="151684224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hart>
    <c:plotArea>
      <c:layout/>
      <c:barChart>
        <c:barDir val="col"/>
        <c:grouping val="percentStacked"/>
        <c:ser>
          <c:idx val="0"/>
          <c:order val="0"/>
          <c:tx>
            <c:strRef>
              <c:f>TI1_1!$A$11</c:f>
              <c:strCache>
                <c:ptCount val="1"/>
                <c:pt idx="0">
                  <c:v>Oui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TI1_1!$B$10:$I$10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TI1_1!$B$11:$I$11</c:f>
              <c:numCache>
                <c:formatCode>0%</c:formatCode>
                <c:ptCount val="8"/>
                <c:pt idx="0">
                  <c:v>0.56000000000000005</c:v>
                </c:pt>
                <c:pt idx="1">
                  <c:v>0.70000000000000029</c:v>
                </c:pt>
                <c:pt idx="2">
                  <c:v>0.65000000000000036</c:v>
                </c:pt>
                <c:pt idx="3">
                  <c:v>0.78</c:v>
                </c:pt>
                <c:pt idx="4">
                  <c:v>0.77000000000000035</c:v>
                </c:pt>
                <c:pt idx="5">
                  <c:v>0.72000000000000031</c:v>
                </c:pt>
                <c:pt idx="6">
                  <c:v>0.73000000000000032</c:v>
                </c:pt>
                <c:pt idx="7">
                  <c:v>0.74747474747474763</c:v>
                </c:pt>
              </c:numCache>
            </c:numRef>
          </c:val>
        </c:ser>
        <c:ser>
          <c:idx val="1"/>
          <c:order val="1"/>
          <c:tx>
            <c:strRef>
              <c:f>TI1_1!$A$12</c:f>
              <c:strCache>
                <c:ptCount val="1"/>
                <c:pt idx="0">
                  <c:v>Non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TI1_1!$B$10:$I$10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TI1_1!$B$12:$I$12</c:f>
              <c:numCache>
                <c:formatCode>0%</c:formatCode>
                <c:ptCount val="8"/>
                <c:pt idx="0">
                  <c:v>0.44</c:v>
                </c:pt>
                <c:pt idx="1">
                  <c:v>0.30000000000000016</c:v>
                </c:pt>
                <c:pt idx="2">
                  <c:v>0.35000000000000014</c:v>
                </c:pt>
                <c:pt idx="3">
                  <c:v>0.22</c:v>
                </c:pt>
                <c:pt idx="4">
                  <c:v>0.23</c:v>
                </c:pt>
                <c:pt idx="5">
                  <c:v>0.28000000000000008</c:v>
                </c:pt>
                <c:pt idx="6">
                  <c:v>0.27</c:v>
                </c:pt>
                <c:pt idx="7">
                  <c:v>0.25252525252525254</c:v>
                </c:pt>
              </c:numCache>
            </c:numRef>
          </c:val>
        </c:ser>
        <c:gapWidth val="75"/>
        <c:overlap val="100"/>
        <c:axId val="151748992"/>
        <c:axId val="151750528"/>
      </c:barChart>
      <c:catAx>
        <c:axId val="15174899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51750528"/>
        <c:crosses val="autoZero"/>
        <c:auto val="1"/>
        <c:lblAlgn val="ctr"/>
        <c:lblOffset val="100"/>
      </c:catAx>
      <c:valAx>
        <c:axId val="151750528"/>
        <c:scaling>
          <c:orientation val="minMax"/>
          <c:min val="0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tickLblPos val="none"/>
        <c:crossAx val="151748992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26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percentStacked"/>
        <c:ser>
          <c:idx val="0"/>
          <c:order val="0"/>
          <c:tx>
            <c:strRef>
              <c:f>TJ1_1!$A$12</c:f>
              <c:strCache>
                <c:ptCount val="1"/>
                <c:pt idx="0">
                  <c:v>Moins bonnes</c:v>
                </c:pt>
              </c:strCache>
            </c:strRef>
          </c:tx>
          <c:spPr>
            <a:solidFill>
              <a:srgbClr val="CA3424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2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TJ1_1!$B$11:$I$11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TJ1_1!$B$12:$I$12</c:f>
              <c:numCache>
                <c:formatCode>0%</c:formatCode>
                <c:ptCount val="8"/>
                <c:pt idx="0">
                  <c:v>9.0000000000000024E-2</c:v>
                </c:pt>
                <c:pt idx="1">
                  <c:v>0.48000000000000015</c:v>
                </c:pt>
                <c:pt idx="2">
                  <c:v>0.87000000000000033</c:v>
                </c:pt>
                <c:pt idx="3">
                  <c:v>0.88</c:v>
                </c:pt>
                <c:pt idx="4">
                  <c:v>0.8</c:v>
                </c:pt>
                <c:pt idx="5">
                  <c:v>0.81</c:v>
                </c:pt>
                <c:pt idx="6">
                  <c:v>0.81</c:v>
                </c:pt>
                <c:pt idx="7">
                  <c:v>0.64646464646464663</c:v>
                </c:pt>
              </c:numCache>
            </c:numRef>
          </c:val>
        </c:ser>
        <c:ser>
          <c:idx val="1"/>
          <c:order val="1"/>
          <c:tx>
            <c:strRef>
              <c:f>TJ1_1!$A$13</c:f>
              <c:strCache>
                <c:ptCount val="1"/>
                <c:pt idx="0">
                  <c:v>Pareilles</c:v>
                </c:pt>
              </c:strCache>
            </c:strRef>
          </c:tx>
          <c:spPr>
            <a:solidFill>
              <a:srgbClr val="4F81BD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2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TJ1_1!$B$11:$I$11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TJ1_1!$B$13:$I$13</c:f>
              <c:numCache>
                <c:formatCode>0%</c:formatCode>
                <c:ptCount val="8"/>
                <c:pt idx="0">
                  <c:v>0.86000000000000032</c:v>
                </c:pt>
                <c:pt idx="1">
                  <c:v>0.48000000000000015</c:v>
                </c:pt>
                <c:pt idx="2">
                  <c:v>0.11</c:v>
                </c:pt>
                <c:pt idx="3">
                  <c:v>0.1</c:v>
                </c:pt>
                <c:pt idx="4">
                  <c:v>0.19</c:v>
                </c:pt>
                <c:pt idx="5">
                  <c:v>0.17</c:v>
                </c:pt>
                <c:pt idx="6">
                  <c:v>0.19</c:v>
                </c:pt>
                <c:pt idx="7">
                  <c:v>0.33333333333333331</c:v>
                </c:pt>
              </c:numCache>
            </c:numRef>
          </c:val>
        </c:ser>
        <c:ser>
          <c:idx val="2"/>
          <c:order val="2"/>
          <c:tx>
            <c:strRef>
              <c:f>TJ1_1!$A$14</c:f>
              <c:strCache>
                <c:ptCount val="1"/>
                <c:pt idx="0">
                  <c:v>Meilleures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2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TJ1_1!$B$11:$I$11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TJ1_1!$B$14:$I$14</c:f>
              <c:numCache>
                <c:formatCode>0%</c:formatCode>
                <c:ptCount val="8"/>
                <c:pt idx="0">
                  <c:v>0.05</c:v>
                </c:pt>
                <c:pt idx="1">
                  <c:v>4.0000000000000022E-2</c:v>
                </c:pt>
                <c:pt idx="2">
                  <c:v>2.0000000000000011E-2</c:v>
                </c:pt>
                <c:pt idx="3">
                  <c:v>2.0000000000000011E-2</c:v>
                </c:pt>
                <c:pt idx="4">
                  <c:v>1.0000000000000005E-2</c:v>
                </c:pt>
                <c:pt idx="5">
                  <c:v>2.0000000000000011E-2</c:v>
                </c:pt>
                <c:pt idx="6">
                  <c:v>0</c:v>
                </c:pt>
                <c:pt idx="7">
                  <c:v>2.0202020202020211E-2</c:v>
                </c:pt>
              </c:numCache>
            </c:numRef>
          </c:val>
        </c:ser>
        <c:gapWidth val="75"/>
        <c:overlap val="100"/>
        <c:axId val="151802624"/>
        <c:axId val="151804160"/>
      </c:barChart>
      <c:catAx>
        <c:axId val="151802624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51804160"/>
        <c:crosses val="autoZero"/>
        <c:auto val="1"/>
        <c:lblAlgn val="ctr"/>
        <c:lblOffset val="100"/>
      </c:catAx>
      <c:valAx>
        <c:axId val="151804160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none"/>
        <c:tickLblPos val="none"/>
        <c:crossAx val="151802624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percentStacked"/>
        <c:ser>
          <c:idx val="0"/>
          <c:order val="0"/>
          <c:tx>
            <c:strRef>
              <c:f>TK1A_1!$A$12</c:f>
              <c:strCache>
                <c:ptCount val="1"/>
                <c:pt idx="0">
                  <c:v>Méfiance</c:v>
                </c:pt>
              </c:strCache>
            </c:strRef>
          </c:tx>
          <c:spPr>
            <a:solidFill>
              <a:srgbClr val="CA3424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2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TK1A_1!$B$11:$I$11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TK1A_1!$B$12:$I$12</c:f>
              <c:numCache>
                <c:formatCode>0%</c:formatCode>
                <c:ptCount val="8"/>
                <c:pt idx="0">
                  <c:v>2.0000000000000011E-2</c:v>
                </c:pt>
                <c:pt idx="1">
                  <c:v>0.14000000000000001</c:v>
                </c:pt>
                <c:pt idx="2">
                  <c:v>0.12000000000000002</c:v>
                </c:pt>
                <c:pt idx="3">
                  <c:v>2.0000000000000011E-2</c:v>
                </c:pt>
                <c:pt idx="4">
                  <c:v>3.0000000000000002E-2</c:v>
                </c:pt>
                <c:pt idx="5">
                  <c:v>3.0000000000000002E-2</c:v>
                </c:pt>
                <c:pt idx="6">
                  <c:v>1.0000000000000005E-2</c:v>
                </c:pt>
                <c:pt idx="7">
                  <c:v>2.0202020202020211E-2</c:v>
                </c:pt>
              </c:numCache>
            </c:numRef>
          </c:val>
        </c:ser>
        <c:ser>
          <c:idx val="1"/>
          <c:order val="1"/>
          <c:tx>
            <c:strRef>
              <c:f>TK1A_1!$A$13</c:f>
              <c:strCache>
                <c:ptCount val="1"/>
                <c:pt idx="0">
                  <c:v>Ni méfiance ni confiance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0"/>
              <c:layout>
                <c:manualLayout>
                  <c:x val="0"/>
                  <c:y val="-1.8993616093938282E-2"/>
                </c:manualLayout>
              </c:layout>
              <c:showVal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layout>
                <c:manualLayout>
                  <c:x val="1.6638612481212781E-3"/>
                  <c:y val="-1.0853494910821875E-2"/>
                </c:manualLayout>
              </c:layout>
              <c:showVal val="1"/>
            </c:dLbl>
            <c:dLbl>
              <c:idx val="6"/>
              <c:layout>
                <c:manualLayout>
                  <c:x val="-1.6638612481212781E-3"/>
                  <c:y val="-2.1706989821643752E-2"/>
                </c:manualLayout>
              </c:layout>
              <c:showVal val="1"/>
            </c:dLbl>
            <c:dLbl>
              <c:idx val="7"/>
              <c:layout>
                <c:manualLayout>
                  <c:x val="0"/>
                  <c:y val="-1.3567082290001971E-2"/>
                </c:manualLayout>
              </c:layout>
              <c:showVal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2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TK1A_1!$B$11:$I$11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TK1A_1!$B$13:$I$13</c:f>
              <c:numCache>
                <c:formatCode>0%</c:formatCode>
                <c:ptCount val="8"/>
                <c:pt idx="0">
                  <c:v>2.0000000000000011E-2</c:v>
                </c:pt>
                <c:pt idx="1">
                  <c:v>1.0000000000000005E-2</c:v>
                </c:pt>
                <c:pt idx="2">
                  <c:v>1.0000000000000005E-2</c:v>
                </c:pt>
                <c:pt idx="3">
                  <c:v>0</c:v>
                </c:pt>
                <c:pt idx="4">
                  <c:v>0</c:v>
                </c:pt>
                <c:pt idx="5">
                  <c:v>2.0000000000000011E-2</c:v>
                </c:pt>
                <c:pt idx="6">
                  <c:v>3.0000000000000002E-2</c:v>
                </c:pt>
                <c:pt idx="7">
                  <c:v>3.0303030303030311E-2</c:v>
                </c:pt>
              </c:numCache>
            </c:numRef>
          </c:val>
        </c:ser>
        <c:ser>
          <c:idx val="2"/>
          <c:order val="2"/>
          <c:tx>
            <c:strRef>
              <c:f>TK1A_1!$A$14</c:f>
              <c:strCache>
                <c:ptCount val="1"/>
                <c:pt idx="0">
                  <c:v>Confiance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2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TK1A_1!$B$11:$I$11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TK1A_1!$B$14:$I$14</c:f>
              <c:numCache>
                <c:formatCode>0%</c:formatCode>
                <c:ptCount val="8"/>
                <c:pt idx="0">
                  <c:v>0.9600000000000003</c:v>
                </c:pt>
                <c:pt idx="1">
                  <c:v>0.85000000000000031</c:v>
                </c:pt>
                <c:pt idx="2">
                  <c:v>0.87000000000000033</c:v>
                </c:pt>
                <c:pt idx="3">
                  <c:v>0.98</c:v>
                </c:pt>
                <c:pt idx="4">
                  <c:v>0.97000000000000031</c:v>
                </c:pt>
                <c:pt idx="5">
                  <c:v>0.95000000000000029</c:v>
                </c:pt>
                <c:pt idx="6">
                  <c:v>0.9600000000000003</c:v>
                </c:pt>
                <c:pt idx="7">
                  <c:v>0.9494949494949495</c:v>
                </c:pt>
              </c:numCache>
            </c:numRef>
          </c:val>
        </c:ser>
        <c:gapWidth val="75"/>
        <c:overlap val="100"/>
        <c:axId val="151893120"/>
        <c:axId val="151894656"/>
      </c:barChart>
      <c:catAx>
        <c:axId val="151893120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51894656"/>
        <c:crosses val="autoZero"/>
        <c:auto val="1"/>
        <c:lblAlgn val="ctr"/>
        <c:lblOffset val="100"/>
      </c:catAx>
      <c:valAx>
        <c:axId val="151894656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none"/>
        <c:tickLblPos val="none"/>
        <c:crossAx val="151893120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26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percentStacked"/>
        <c:ser>
          <c:idx val="0"/>
          <c:order val="0"/>
          <c:tx>
            <c:strRef>
              <c:f>TK1E_1!$A$12</c:f>
              <c:strCache>
                <c:ptCount val="1"/>
                <c:pt idx="0">
                  <c:v>Méfiance</c:v>
                </c:pt>
              </c:strCache>
            </c:strRef>
          </c:tx>
          <c:spPr>
            <a:solidFill>
              <a:srgbClr val="CA3424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2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TK1E_1!$B$11:$I$11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TK1E_1!$B$12:$I$12</c:f>
              <c:numCache>
                <c:formatCode>0%</c:formatCode>
                <c:ptCount val="8"/>
                <c:pt idx="0">
                  <c:v>0.86000000000000032</c:v>
                </c:pt>
                <c:pt idx="1">
                  <c:v>0.43000000000000016</c:v>
                </c:pt>
                <c:pt idx="2">
                  <c:v>0.9600000000000003</c:v>
                </c:pt>
                <c:pt idx="3">
                  <c:v>0.93</c:v>
                </c:pt>
                <c:pt idx="4">
                  <c:v>0.99</c:v>
                </c:pt>
                <c:pt idx="5">
                  <c:v>0.99</c:v>
                </c:pt>
                <c:pt idx="6">
                  <c:v>0.9600000000000003</c:v>
                </c:pt>
                <c:pt idx="7">
                  <c:v>0.98989898989898961</c:v>
                </c:pt>
              </c:numCache>
            </c:numRef>
          </c:val>
        </c:ser>
        <c:ser>
          <c:idx val="1"/>
          <c:order val="1"/>
          <c:tx>
            <c:strRef>
              <c:f>TK1E_1!$A$13</c:f>
              <c:strCache>
                <c:ptCount val="1"/>
                <c:pt idx="0">
                  <c:v>Ni méfiance ni confiance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2"/>
              <c:delete val="1"/>
            </c:dLbl>
            <c:dLbl>
              <c:idx val="3"/>
              <c:delete val="1"/>
            </c:dLbl>
            <c:dLbl>
              <c:idx val="6"/>
              <c:layout>
                <c:manualLayout>
                  <c:x val="-1.297882789762718E-7"/>
                  <c:y val="1.0853281259347253E-2"/>
                </c:manualLayout>
              </c:layout>
              <c:showVal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2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TK1E_1!$B$11:$I$11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TK1E_1!$B$13:$I$13</c:f>
              <c:numCache>
                <c:formatCode>0%</c:formatCode>
                <c:ptCount val="8"/>
                <c:pt idx="0">
                  <c:v>2.0000000000000011E-2</c:v>
                </c:pt>
                <c:pt idx="1">
                  <c:v>0.24000000000000007</c:v>
                </c:pt>
                <c:pt idx="2">
                  <c:v>1.0000000000000005E-2</c:v>
                </c:pt>
                <c:pt idx="3">
                  <c:v>0</c:v>
                </c:pt>
                <c:pt idx="4">
                  <c:v>0</c:v>
                </c:pt>
                <c:pt idx="5">
                  <c:v>1.0000000000000005E-2</c:v>
                </c:pt>
                <c:pt idx="6">
                  <c:v>1.0000000000000005E-2</c:v>
                </c:pt>
                <c:pt idx="7">
                  <c:v>0</c:v>
                </c:pt>
              </c:numCache>
            </c:numRef>
          </c:val>
        </c:ser>
        <c:ser>
          <c:idx val="2"/>
          <c:order val="2"/>
          <c:tx>
            <c:strRef>
              <c:f>TK1E_1!$A$14</c:f>
              <c:strCache>
                <c:ptCount val="1"/>
                <c:pt idx="0">
                  <c:v>Confiance</c:v>
                </c:pt>
              </c:strCache>
            </c:strRef>
          </c:tx>
          <c:dLbls>
            <c:dLbl>
              <c:idx val="2"/>
              <c:layout>
                <c:manualLayout>
                  <c:x val="-3.2967520742762757E-3"/>
                  <c:y val="-1.6280242366232822E-2"/>
                </c:manualLayout>
              </c:layout>
              <c:showVal val="1"/>
            </c:dLbl>
            <c:dLbl>
              <c:idx val="5"/>
              <c:delete val="1"/>
            </c:dLbl>
            <c:dLbl>
              <c:idx val="6"/>
              <c:layout>
                <c:manualLayout>
                  <c:x val="-6.0437377065546806E-17"/>
                  <c:y val="-1.6280242366232822E-2"/>
                </c:manualLayout>
              </c:layout>
              <c:showVal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2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TK1E_1!$B$11:$I$11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TK1E_1!$B$14:$I$14</c:f>
              <c:numCache>
                <c:formatCode>0%</c:formatCode>
                <c:ptCount val="8"/>
                <c:pt idx="0">
                  <c:v>0.12000000000000002</c:v>
                </c:pt>
                <c:pt idx="1">
                  <c:v>0.33000000000000024</c:v>
                </c:pt>
                <c:pt idx="2">
                  <c:v>3.0000000000000002E-2</c:v>
                </c:pt>
                <c:pt idx="3">
                  <c:v>7.0000000000000021E-2</c:v>
                </c:pt>
                <c:pt idx="4">
                  <c:v>1.0000000000000005E-2</c:v>
                </c:pt>
                <c:pt idx="5">
                  <c:v>0</c:v>
                </c:pt>
                <c:pt idx="6">
                  <c:v>3.0000000000000002E-2</c:v>
                </c:pt>
                <c:pt idx="7">
                  <c:v>1.0101010101010105E-2</c:v>
                </c:pt>
              </c:numCache>
            </c:numRef>
          </c:val>
        </c:ser>
        <c:gapWidth val="75"/>
        <c:overlap val="100"/>
        <c:axId val="151791104"/>
        <c:axId val="151792640"/>
      </c:barChart>
      <c:catAx>
        <c:axId val="151791104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51792640"/>
        <c:crosses val="autoZero"/>
        <c:auto val="1"/>
        <c:lblAlgn val="ctr"/>
        <c:lblOffset val="100"/>
      </c:catAx>
      <c:valAx>
        <c:axId val="151792640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none"/>
        <c:tickLblPos val="none"/>
        <c:crossAx val="151791104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26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percentStacked"/>
        <c:ser>
          <c:idx val="0"/>
          <c:order val="0"/>
          <c:tx>
            <c:strRef>
              <c:f>TK1F_1!$A$12</c:f>
              <c:strCache>
                <c:ptCount val="1"/>
                <c:pt idx="0">
                  <c:v>Méfiance</c:v>
                </c:pt>
              </c:strCache>
            </c:strRef>
          </c:tx>
          <c:spPr>
            <a:solidFill>
              <a:srgbClr val="CA3424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TK1F_1!$B$11:$I$11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TK1F_1!$B$12:$I$12</c:f>
              <c:numCache>
                <c:formatCode>0%</c:formatCode>
                <c:ptCount val="8"/>
                <c:pt idx="0">
                  <c:v>0.14000000000000001</c:v>
                </c:pt>
                <c:pt idx="1">
                  <c:v>0.1</c:v>
                </c:pt>
                <c:pt idx="2">
                  <c:v>9.0000000000000024E-2</c:v>
                </c:pt>
                <c:pt idx="3">
                  <c:v>0.05</c:v>
                </c:pt>
                <c:pt idx="4">
                  <c:v>4.0000000000000022E-2</c:v>
                </c:pt>
                <c:pt idx="5">
                  <c:v>6.0000000000000026E-2</c:v>
                </c:pt>
                <c:pt idx="6">
                  <c:v>3.0000000000000002E-2</c:v>
                </c:pt>
                <c:pt idx="7">
                  <c:v>6.0606060606060622E-2</c:v>
                </c:pt>
              </c:numCache>
            </c:numRef>
          </c:val>
        </c:ser>
        <c:ser>
          <c:idx val="1"/>
          <c:order val="1"/>
          <c:tx>
            <c:strRef>
              <c:f>TK1F_1!$A$13</c:f>
              <c:strCache>
                <c:ptCount val="1"/>
                <c:pt idx="0">
                  <c:v>Ni méfiance ni confiance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3"/>
              <c:delete val="1"/>
            </c:dLbl>
            <c:dLbl>
              <c:idx val="4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TK1F_1!$B$11:$I$11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TK1F_1!$B$13:$I$13</c:f>
              <c:numCache>
                <c:formatCode>0%</c:formatCode>
                <c:ptCount val="8"/>
                <c:pt idx="0">
                  <c:v>4.0000000000000022E-2</c:v>
                </c:pt>
                <c:pt idx="1">
                  <c:v>6.0000000000000026E-2</c:v>
                </c:pt>
                <c:pt idx="2">
                  <c:v>4.0000000000000022E-2</c:v>
                </c:pt>
                <c:pt idx="3">
                  <c:v>0</c:v>
                </c:pt>
                <c:pt idx="4">
                  <c:v>1.0000000000000005E-2</c:v>
                </c:pt>
                <c:pt idx="5">
                  <c:v>0.05</c:v>
                </c:pt>
                <c:pt idx="6">
                  <c:v>0.17</c:v>
                </c:pt>
                <c:pt idx="7">
                  <c:v>0.10101010101010102</c:v>
                </c:pt>
              </c:numCache>
            </c:numRef>
          </c:val>
        </c:ser>
        <c:ser>
          <c:idx val="2"/>
          <c:order val="2"/>
          <c:tx>
            <c:strRef>
              <c:f>TK1F_1!$A$14</c:f>
              <c:strCache>
                <c:ptCount val="1"/>
                <c:pt idx="0">
                  <c:v>Confiance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TK1F_1!$B$11:$I$11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TK1F_1!$B$14:$I$14</c:f>
              <c:numCache>
                <c:formatCode>0%</c:formatCode>
                <c:ptCount val="8"/>
                <c:pt idx="0">
                  <c:v>0.82000000000000028</c:v>
                </c:pt>
                <c:pt idx="1">
                  <c:v>0.8400000000000003</c:v>
                </c:pt>
                <c:pt idx="2">
                  <c:v>0.87000000000000033</c:v>
                </c:pt>
                <c:pt idx="3">
                  <c:v>0.95000000000000029</c:v>
                </c:pt>
                <c:pt idx="4">
                  <c:v>0.95000000000000029</c:v>
                </c:pt>
                <c:pt idx="5">
                  <c:v>0.89</c:v>
                </c:pt>
                <c:pt idx="6">
                  <c:v>0.8</c:v>
                </c:pt>
                <c:pt idx="7">
                  <c:v>0.83838383838383879</c:v>
                </c:pt>
              </c:numCache>
            </c:numRef>
          </c:val>
        </c:ser>
        <c:gapWidth val="75"/>
        <c:overlap val="100"/>
        <c:axId val="151988096"/>
        <c:axId val="151989632"/>
      </c:barChart>
      <c:catAx>
        <c:axId val="151988096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51989632"/>
        <c:crosses val="autoZero"/>
        <c:auto val="1"/>
        <c:lblAlgn val="ctr"/>
        <c:lblOffset val="100"/>
      </c:catAx>
      <c:valAx>
        <c:axId val="151989632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none"/>
        <c:tickLblPos val="none"/>
        <c:crossAx val="151988096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26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percentStacked"/>
        <c:ser>
          <c:idx val="0"/>
          <c:order val="0"/>
          <c:tx>
            <c:strRef>
              <c:f>TK1G_1!$A$12</c:f>
              <c:strCache>
                <c:ptCount val="1"/>
                <c:pt idx="0">
                  <c:v>Méfiance</c:v>
                </c:pt>
              </c:strCache>
            </c:strRef>
          </c:tx>
          <c:spPr>
            <a:solidFill>
              <a:srgbClr val="CA3424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TK1G_1!$B$11:$I$11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TK1G_1!$B$12:$I$12</c:f>
              <c:numCache>
                <c:formatCode>0%</c:formatCode>
                <c:ptCount val="8"/>
                <c:pt idx="0">
                  <c:v>0.14000000000000001</c:v>
                </c:pt>
                <c:pt idx="1">
                  <c:v>0.15000000000000008</c:v>
                </c:pt>
                <c:pt idx="2">
                  <c:v>8.0000000000000043E-2</c:v>
                </c:pt>
                <c:pt idx="3">
                  <c:v>3.0000000000000002E-2</c:v>
                </c:pt>
                <c:pt idx="4">
                  <c:v>2.0000000000000011E-2</c:v>
                </c:pt>
                <c:pt idx="5">
                  <c:v>3.0000000000000002E-2</c:v>
                </c:pt>
                <c:pt idx="6">
                  <c:v>0.05</c:v>
                </c:pt>
                <c:pt idx="7">
                  <c:v>7.0707070707070704E-2</c:v>
                </c:pt>
              </c:numCache>
            </c:numRef>
          </c:val>
        </c:ser>
        <c:ser>
          <c:idx val="1"/>
          <c:order val="1"/>
          <c:tx>
            <c:strRef>
              <c:f>TK1G_1!$A$13</c:f>
              <c:strCache>
                <c:ptCount val="1"/>
                <c:pt idx="0">
                  <c:v>Ni méfiance ni confiance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3"/>
              <c:delete val="1"/>
            </c:dLbl>
            <c:dLbl>
              <c:idx val="4"/>
              <c:layout>
                <c:manualLayout>
                  <c:x val="-3.2966222859973E-3"/>
                  <c:y val="-2.1059019976221477E-2"/>
                </c:manualLayout>
              </c:layout>
              <c:showVal val="1"/>
            </c:dLbl>
            <c:dLbl>
              <c:idx val="7"/>
              <c:layout>
                <c:manualLayout>
                  <c:x val="3.2966222859973E-3"/>
                  <c:y val="-1.3161887485138477E-2"/>
                </c:manualLayout>
              </c:layout>
              <c:showVal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TK1G_1!$B$11:$I$11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TK1G_1!$B$13:$I$13</c:f>
              <c:numCache>
                <c:formatCode>0%</c:formatCode>
                <c:ptCount val="8"/>
                <c:pt idx="0">
                  <c:v>0.15000000000000008</c:v>
                </c:pt>
                <c:pt idx="1">
                  <c:v>7.0000000000000021E-2</c:v>
                </c:pt>
                <c:pt idx="2">
                  <c:v>8.0000000000000043E-2</c:v>
                </c:pt>
                <c:pt idx="3">
                  <c:v>0</c:v>
                </c:pt>
                <c:pt idx="4">
                  <c:v>4.0000000000000022E-2</c:v>
                </c:pt>
                <c:pt idx="5">
                  <c:v>0.05</c:v>
                </c:pt>
                <c:pt idx="6">
                  <c:v>0.27</c:v>
                </c:pt>
                <c:pt idx="7">
                  <c:v>3.0303030303030311E-2</c:v>
                </c:pt>
              </c:numCache>
            </c:numRef>
          </c:val>
        </c:ser>
        <c:ser>
          <c:idx val="2"/>
          <c:order val="2"/>
          <c:tx>
            <c:strRef>
              <c:f>TK1G_1!$A$14</c:f>
              <c:strCache>
                <c:ptCount val="1"/>
                <c:pt idx="0">
                  <c:v>Confiance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TK1G_1!$B$11:$I$11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TK1G_1!$B$14:$I$14</c:f>
              <c:numCache>
                <c:formatCode>0%</c:formatCode>
                <c:ptCount val="8"/>
                <c:pt idx="0">
                  <c:v>0.7100000000000003</c:v>
                </c:pt>
                <c:pt idx="1">
                  <c:v>0.78</c:v>
                </c:pt>
                <c:pt idx="2">
                  <c:v>0.8400000000000003</c:v>
                </c:pt>
                <c:pt idx="3">
                  <c:v>0.97000000000000031</c:v>
                </c:pt>
                <c:pt idx="4">
                  <c:v>0.94000000000000028</c:v>
                </c:pt>
                <c:pt idx="5">
                  <c:v>0.92</c:v>
                </c:pt>
                <c:pt idx="6">
                  <c:v>0.68</c:v>
                </c:pt>
                <c:pt idx="7">
                  <c:v>0.89898989898989934</c:v>
                </c:pt>
              </c:numCache>
            </c:numRef>
          </c:val>
        </c:ser>
        <c:gapWidth val="75"/>
        <c:overlap val="100"/>
        <c:axId val="152127744"/>
        <c:axId val="152150016"/>
      </c:barChart>
      <c:catAx>
        <c:axId val="152127744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52150016"/>
        <c:crosses val="autoZero"/>
        <c:auto val="1"/>
        <c:lblAlgn val="ctr"/>
        <c:lblOffset val="100"/>
      </c:catAx>
      <c:valAx>
        <c:axId val="152150016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none"/>
        <c:tickLblPos val="none"/>
        <c:crossAx val="152127744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percentStacked"/>
        <c:ser>
          <c:idx val="0"/>
          <c:order val="0"/>
          <c:tx>
            <c:strRef>
              <c:f>TK1H_1!$A$12</c:f>
              <c:strCache>
                <c:ptCount val="1"/>
                <c:pt idx="0">
                  <c:v>Méfiance</c:v>
                </c:pt>
              </c:strCache>
            </c:strRef>
          </c:tx>
          <c:spPr>
            <a:solidFill>
              <a:srgbClr val="CA3424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TK1H_1!$B$11:$I$11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TK1H_1!$B$12:$I$12</c:f>
              <c:numCache>
                <c:formatCode>0%</c:formatCode>
                <c:ptCount val="8"/>
                <c:pt idx="0">
                  <c:v>0.14000000000000001</c:v>
                </c:pt>
                <c:pt idx="1">
                  <c:v>0.14000000000000001</c:v>
                </c:pt>
                <c:pt idx="2">
                  <c:v>7.0000000000000021E-2</c:v>
                </c:pt>
                <c:pt idx="3">
                  <c:v>1.0000000000000005E-2</c:v>
                </c:pt>
                <c:pt idx="4">
                  <c:v>1.0000000000000005E-2</c:v>
                </c:pt>
                <c:pt idx="5">
                  <c:v>2.0000000000000011E-2</c:v>
                </c:pt>
                <c:pt idx="6">
                  <c:v>6.0000000000000026E-2</c:v>
                </c:pt>
                <c:pt idx="7">
                  <c:v>5.0505050505050469E-2</c:v>
                </c:pt>
              </c:numCache>
            </c:numRef>
          </c:val>
        </c:ser>
        <c:ser>
          <c:idx val="1"/>
          <c:order val="1"/>
          <c:tx>
            <c:strRef>
              <c:f>TK1H_1!$A$13</c:f>
              <c:strCache>
                <c:ptCount val="1"/>
                <c:pt idx="0">
                  <c:v>Ni méfiance ni confiance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3"/>
              <c:delete val="1"/>
            </c:dLbl>
            <c:dLbl>
              <c:idx val="4"/>
              <c:layout>
                <c:manualLayout>
                  <c:x val="-3.3594150914448644E-3"/>
                  <c:y val="-2.1706989821643752E-2"/>
                </c:manualLayout>
              </c:layout>
              <c:showVal val="1"/>
            </c:dLbl>
            <c:dLbl>
              <c:idx val="5"/>
              <c:layout>
                <c:manualLayout>
                  <c:x val="0"/>
                  <c:y val="-1.8993616093938185E-2"/>
                </c:manualLayout>
              </c:layout>
              <c:showVal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TK1H_1!$B$11:$I$11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TK1H_1!$B$13:$I$13</c:f>
              <c:numCache>
                <c:formatCode>0%</c:formatCode>
                <c:ptCount val="8"/>
                <c:pt idx="0">
                  <c:v>0.16</c:v>
                </c:pt>
                <c:pt idx="1">
                  <c:v>0.11</c:v>
                </c:pt>
                <c:pt idx="2">
                  <c:v>9.0000000000000024E-2</c:v>
                </c:pt>
                <c:pt idx="3">
                  <c:v>0</c:v>
                </c:pt>
                <c:pt idx="4">
                  <c:v>6.0000000000000026E-2</c:v>
                </c:pt>
                <c:pt idx="5">
                  <c:v>0.05</c:v>
                </c:pt>
                <c:pt idx="6">
                  <c:v>0.23</c:v>
                </c:pt>
                <c:pt idx="7">
                  <c:v>6.0606060606060622E-2</c:v>
                </c:pt>
              </c:numCache>
            </c:numRef>
          </c:val>
        </c:ser>
        <c:ser>
          <c:idx val="2"/>
          <c:order val="2"/>
          <c:tx>
            <c:strRef>
              <c:f>TK1H_1!$A$14</c:f>
              <c:strCache>
                <c:ptCount val="1"/>
                <c:pt idx="0">
                  <c:v>Confiance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TK1H_1!$B$11:$I$11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TK1H_1!$B$14:$I$14</c:f>
              <c:numCache>
                <c:formatCode>0%</c:formatCode>
                <c:ptCount val="8"/>
                <c:pt idx="0">
                  <c:v>0.70000000000000029</c:v>
                </c:pt>
                <c:pt idx="1">
                  <c:v>0.75000000000000033</c:v>
                </c:pt>
                <c:pt idx="2">
                  <c:v>0.8400000000000003</c:v>
                </c:pt>
                <c:pt idx="3">
                  <c:v>0.99</c:v>
                </c:pt>
                <c:pt idx="4">
                  <c:v>0.93</c:v>
                </c:pt>
                <c:pt idx="5">
                  <c:v>0.93</c:v>
                </c:pt>
                <c:pt idx="6">
                  <c:v>0.7100000000000003</c:v>
                </c:pt>
                <c:pt idx="7">
                  <c:v>0.88888888888888884</c:v>
                </c:pt>
              </c:numCache>
            </c:numRef>
          </c:val>
        </c:ser>
        <c:gapWidth val="75"/>
        <c:overlap val="100"/>
        <c:axId val="152197760"/>
        <c:axId val="152207744"/>
      </c:barChart>
      <c:catAx>
        <c:axId val="152197760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52207744"/>
        <c:crosses val="autoZero"/>
        <c:auto val="1"/>
        <c:lblAlgn val="ctr"/>
        <c:lblOffset val="100"/>
      </c:catAx>
      <c:valAx>
        <c:axId val="152207744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none"/>
        <c:tickLblPos val="none"/>
        <c:crossAx val="152197760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26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percentStacked"/>
        <c:ser>
          <c:idx val="0"/>
          <c:order val="0"/>
          <c:tx>
            <c:strRef>
              <c:f>TK1I_1!$A$12</c:f>
              <c:strCache>
                <c:ptCount val="1"/>
                <c:pt idx="0">
                  <c:v>Méfiance</c:v>
                </c:pt>
              </c:strCache>
            </c:strRef>
          </c:tx>
          <c:spPr>
            <a:solidFill>
              <a:srgbClr val="CA3424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TK1I_1!$B$11:$I$11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TK1I_1!$B$12:$I$12</c:f>
              <c:numCache>
                <c:formatCode>0%</c:formatCode>
                <c:ptCount val="8"/>
                <c:pt idx="0">
                  <c:v>0.12000000000000002</c:v>
                </c:pt>
                <c:pt idx="1">
                  <c:v>0.15000000000000008</c:v>
                </c:pt>
                <c:pt idx="2">
                  <c:v>8.0000000000000043E-2</c:v>
                </c:pt>
                <c:pt idx="3">
                  <c:v>1.0000000000000005E-2</c:v>
                </c:pt>
                <c:pt idx="4">
                  <c:v>2.0000000000000011E-2</c:v>
                </c:pt>
                <c:pt idx="5">
                  <c:v>3.0000000000000002E-2</c:v>
                </c:pt>
                <c:pt idx="6">
                  <c:v>2.0000000000000011E-2</c:v>
                </c:pt>
                <c:pt idx="7">
                  <c:v>3.0303030303030311E-2</c:v>
                </c:pt>
              </c:numCache>
            </c:numRef>
          </c:val>
        </c:ser>
        <c:ser>
          <c:idx val="1"/>
          <c:order val="1"/>
          <c:tx>
            <c:strRef>
              <c:f>TK1I_1!$A$13</c:f>
              <c:strCache>
                <c:ptCount val="1"/>
                <c:pt idx="0">
                  <c:v>Ni méfiance ni confiance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3"/>
              <c:delete val="1"/>
            </c:dLbl>
            <c:dLbl>
              <c:idx val="4"/>
              <c:layout>
                <c:manualLayout>
                  <c:x val="0"/>
                  <c:y val="-1.8705834031908928E-2"/>
                </c:manualLayout>
              </c:layout>
              <c:showVal val="1"/>
            </c:dLbl>
            <c:dLbl>
              <c:idx val="5"/>
              <c:layout>
                <c:manualLayout>
                  <c:x val="3.327722496242619E-3"/>
                  <c:y val="-1.0689048018233669E-2"/>
                </c:manualLayout>
              </c:layout>
              <c:showVal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TK1I_1!$B$11:$I$11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TK1I_1!$B$13:$I$13</c:f>
              <c:numCache>
                <c:formatCode>0%</c:formatCode>
                <c:ptCount val="8"/>
                <c:pt idx="0">
                  <c:v>0.13</c:v>
                </c:pt>
                <c:pt idx="1">
                  <c:v>0.11</c:v>
                </c:pt>
                <c:pt idx="2">
                  <c:v>8.0000000000000043E-2</c:v>
                </c:pt>
                <c:pt idx="3">
                  <c:v>0</c:v>
                </c:pt>
                <c:pt idx="4">
                  <c:v>0.05</c:v>
                </c:pt>
                <c:pt idx="5">
                  <c:v>0.05</c:v>
                </c:pt>
                <c:pt idx="6">
                  <c:v>0.16</c:v>
                </c:pt>
                <c:pt idx="7">
                  <c:v>7.0707070707070704E-2</c:v>
                </c:pt>
              </c:numCache>
            </c:numRef>
          </c:val>
        </c:ser>
        <c:ser>
          <c:idx val="2"/>
          <c:order val="2"/>
          <c:tx>
            <c:strRef>
              <c:f>TK1I_1!$A$14</c:f>
              <c:strCache>
                <c:ptCount val="1"/>
                <c:pt idx="0">
                  <c:v>Confiance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TK1I_1!$B$11:$I$11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TK1I_1!$B$14:$I$14</c:f>
              <c:numCache>
                <c:formatCode>0%</c:formatCode>
                <c:ptCount val="8"/>
                <c:pt idx="0">
                  <c:v>0.75000000000000033</c:v>
                </c:pt>
                <c:pt idx="1">
                  <c:v>0.74000000000000032</c:v>
                </c:pt>
                <c:pt idx="2">
                  <c:v>0.8400000000000003</c:v>
                </c:pt>
                <c:pt idx="3">
                  <c:v>0.99</c:v>
                </c:pt>
                <c:pt idx="4">
                  <c:v>0.93</c:v>
                </c:pt>
                <c:pt idx="5">
                  <c:v>0.92</c:v>
                </c:pt>
                <c:pt idx="6">
                  <c:v>0.82000000000000028</c:v>
                </c:pt>
                <c:pt idx="7">
                  <c:v>0.89898989898989934</c:v>
                </c:pt>
              </c:numCache>
            </c:numRef>
          </c:val>
        </c:ser>
        <c:gapWidth val="75"/>
        <c:overlap val="100"/>
        <c:axId val="152259584"/>
        <c:axId val="152281856"/>
      </c:barChart>
      <c:catAx>
        <c:axId val="152259584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52281856"/>
        <c:crosses val="autoZero"/>
        <c:auto val="1"/>
        <c:lblAlgn val="ctr"/>
        <c:lblOffset val="100"/>
      </c:catAx>
      <c:valAx>
        <c:axId val="152281856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none"/>
        <c:tickLblPos val="none"/>
        <c:crossAx val="152259584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percentStacked"/>
        <c:ser>
          <c:idx val="0"/>
          <c:order val="0"/>
          <c:tx>
            <c:strRef>
              <c:f>TF5_1!$A$12</c:f>
              <c:strCache>
                <c:ptCount val="1"/>
                <c:pt idx="0">
                  <c:v>Moins</c:v>
                </c:pt>
              </c:strCache>
            </c:strRef>
          </c:tx>
          <c:spPr>
            <a:solidFill>
              <a:srgbClr val="CA3424"/>
            </a:solidFill>
          </c:spPr>
          <c:dLbls>
            <c:dLbl>
              <c:idx val="7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TF5_1!$B$11:$I$11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TF5_1!$B$12:$I$12</c:f>
              <c:numCache>
                <c:formatCode>0%</c:formatCode>
                <c:ptCount val="8"/>
                <c:pt idx="0">
                  <c:v>8.0000000000000043E-2</c:v>
                </c:pt>
                <c:pt idx="1">
                  <c:v>9.0000000000000024E-2</c:v>
                </c:pt>
                <c:pt idx="2">
                  <c:v>0.2</c:v>
                </c:pt>
                <c:pt idx="3">
                  <c:v>0.29000000000000015</c:v>
                </c:pt>
                <c:pt idx="4">
                  <c:v>3.0000000000000002E-2</c:v>
                </c:pt>
                <c:pt idx="5">
                  <c:v>7.0000000000000021E-2</c:v>
                </c:pt>
                <c:pt idx="6">
                  <c:v>0.24000000000000007</c:v>
                </c:pt>
                <c:pt idx="7">
                  <c:v>0</c:v>
                </c:pt>
              </c:numCache>
            </c:numRef>
          </c:val>
        </c:ser>
        <c:ser>
          <c:idx val="1"/>
          <c:order val="1"/>
          <c:tx>
            <c:strRef>
              <c:f>TF5_1!$A$13</c:f>
              <c:strCache>
                <c:ptCount val="1"/>
                <c:pt idx="0">
                  <c:v>Pas de différence</c:v>
                </c:pt>
              </c:strCache>
            </c:strRef>
          </c:tx>
          <c:spPr>
            <a:solidFill>
              <a:srgbClr val="4F81BD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TF5_1!$B$11:$I$11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TF5_1!$B$13:$I$13</c:f>
              <c:numCache>
                <c:formatCode>0%</c:formatCode>
                <c:ptCount val="8"/>
                <c:pt idx="0">
                  <c:v>3.0000000000000002E-2</c:v>
                </c:pt>
                <c:pt idx="1">
                  <c:v>0.17</c:v>
                </c:pt>
                <c:pt idx="2">
                  <c:v>0.17</c:v>
                </c:pt>
                <c:pt idx="3">
                  <c:v>0.17</c:v>
                </c:pt>
                <c:pt idx="4">
                  <c:v>0.2</c:v>
                </c:pt>
                <c:pt idx="5">
                  <c:v>0.33000000000000024</c:v>
                </c:pt>
                <c:pt idx="6">
                  <c:v>0.54</c:v>
                </c:pt>
                <c:pt idx="7">
                  <c:v>0.34343434343434337</c:v>
                </c:pt>
              </c:numCache>
            </c:numRef>
          </c:val>
        </c:ser>
        <c:ser>
          <c:idx val="2"/>
          <c:order val="2"/>
          <c:tx>
            <c:strRef>
              <c:f>TF5_1!$A$14</c:f>
              <c:strCache>
                <c:ptCount val="1"/>
                <c:pt idx="0">
                  <c:v>Plus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TF5_1!$B$11:$I$11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TF5_1!$B$14:$I$14</c:f>
              <c:numCache>
                <c:formatCode>0%</c:formatCode>
                <c:ptCount val="8"/>
                <c:pt idx="0">
                  <c:v>0.89</c:v>
                </c:pt>
                <c:pt idx="1">
                  <c:v>0.74000000000000032</c:v>
                </c:pt>
                <c:pt idx="2">
                  <c:v>0.63000000000000034</c:v>
                </c:pt>
                <c:pt idx="3">
                  <c:v>0.54</c:v>
                </c:pt>
                <c:pt idx="4">
                  <c:v>0.77000000000000035</c:v>
                </c:pt>
                <c:pt idx="5">
                  <c:v>0.60000000000000031</c:v>
                </c:pt>
                <c:pt idx="6">
                  <c:v>0.22</c:v>
                </c:pt>
                <c:pt idx="7">
                  <c:v>0.65656565656565702</c:v>
                </c:pt>
              </c:numCache>
            </c:numRef>
          </c:val>
        </c:ser>
        <c:gapWidth val="75"/>
        <c:overlap val="100"/>
        <c:axId val="154309376"/>
        <c:axId val="157820800"/>
      </c:barChart>
      <c:catAx>
        <c:axId val="154309376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57820800"/>
        <c:crosses val="autoZero"/>
        <c:auto val="1"/>
        <c:lblAlgn val="ctr"/>
        <c:lblOffset val="100"/>
      </c:catAx>
      <c:valAx>
        <c:axId val="157820800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none"/>
        <c:tickLblPos val="none"/>
        <c:crossAx val="154309376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hart>
    <c:plotArea>
      <c:layout/>
      <c:barChart>
        <c:barDir val="col"/>
        <c:grouping val="percentStacked"/>
        <c:ser>
          <c:idx val="0"/>
          <c:order val="0"/>
          <c:tx>
            <c:strRef>
              <c:f>TK2A_1!$A$12</c:f>
              <c:strCache>
                <c:ptCount val="1"/>
                <c:pt idx="0">
                  <c:v>Méfiance</c:v>
                </c:pt>
              </c:strCache>
            </c:strRef>
          </c:tx>
          <c:spPr>
            <a:solidFill>
              <a:srgbClr val="CA3424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TK2A_1!$B$11:$G$11</c:f>
              <c:strCache>
                <c:ptCount val="6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</c:strCache>
            </c:strRef>
          </c:cat>
          <c:val>
            <c:numRef>
              <c:f>TK2A_1!$B$12:$G$12</c:f>
              <c:numCache>
                <c:formatCode>0%</c:formatCode>
                <c:ptCount val="6"/>
                <c:pt idx="0">
                  <c:v>6.0000000000000032E-2</c:v>
                </c:pt>
                <c:pt idx="1">
                  <c:v>8.0000000000000043E-2</c:v>
                </c:pt>
                <c:pt idx="2">
                  <c:v>0.05</c:v>
                </c:pt>
                <c:pt idx="3">
                  <c:v>1.0000000000000005E-2</c:v>
                </c:pt>
                <c:pt idx="4">
                  <c:v>3.0000000000000002E-2</c:v>
                </c:pt>
                <c:pt idx="5">
                  <c:v>1.0000000000000005E-2</c:v>
                </c:pt>
              </c:numCache>
            </c:numRef>
          </c:val>
        </c:ser>
        <c:ser>
          <c:idx val="1"/>
          <c:order val="1"/>
          <c:tx>
            <c:strRef>
              <c:f>TK2A_1!$A$13</c:f>
              <c:strCache>
                <c:ptCount val="1"/>
                <c:pt idx="0">
                  <c:v>Ni méfiance ni confiance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TK2A_1!$B$11:$G$11</c:f>
              <c:strCache>
                <c:ptCount val="6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</c:strCache>
            </c:strRef>
          </c:cat>
          <c:val>
            <c:numRef>
              <c:f>TK2A_1!$B$13:$G$13</c:f>
              <c:numCache>
                <c:formatCode>0%</c:formatCode>
                <c:ptCount val="6"/>
                <c:pt idx="0">
                  <c:v>3.0000000000000002E-2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TK2A_1!$A$14</c:f>
              <c:strCache>
                <c:ptCount val="1"/>
                <c:pt idx="0">
                  <c:v>Confiance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TK2A_1!$B$11:$G$11</c:f>
              <c:strCache>
                <c:ptCount val="6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</c:strCache>
            </c:strRef>
          </c:cat>
          <c:val>
            <c:numRef>
              <c:f>TK2A_1!$B$14:$G$14</c:f>
              <c:numCache>
                <c:formatCode>0%</c:formatCode>
                <c:ptCount val="6"/>
                <c:pt idx="0">
                  <c:v>0.91</c:v>
                </c:pt>
                <c:pt idx="1">
                  <c:v>0.92</c:v>
                </c:pt>
                <c:pt idx="2">
                  <c:v>0.95000000000000062</c:v>
                </c:pt>
                <c:pt idx="3">
                  <c:v>0.99</c:v>
                </c:pt>
                <c:pt idx="4">
                  <c:v>0.97000000000000064</c:v>
                </c:pt>
                <c:pt idx="5">
                  <c:v>0.99</c:v>
                </c:pt>
              </c:numCache>
            </c:numRef>
          </c:val>
        </c:ser>
        <c:gapWidth val="75"/>
        <c:overlap val="100"/>
        <c:axId val="152321408"/>
        <c:axId val="152368256"/>
      </c:barChart>
      <c:catAx>
        <c:axId val="15232140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52368256"/>
        <c:crosses val="autoZero"/>
        <c:auto val="1"/>
        <c:lblAlgn val="ctr"/>
        <c:lblOffset val="100"/>
      </c:catAx>
      <c:valAx>
        <c:axId val="152368256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tickLblPos val="none"/>
        <c:crossAx val="152321408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hart>
    <c:plotArea>
      <c:layout/>
      <c:barChart>
        <c:barDir val="col"/>
        <c:grouping val="percentStacked"/>
        <c:ser>
          <c:idx val="0"/>
          <c:order val="0"/>
          <c:tx>
            <c:strRef>
              <c:f>TK2H_1!$A$12</c:f>
              <c:strCache>
                <c:ptCount val="1"/>
                <c:pt idx="0">
                  <c:v>Méfiance</c:v>
                </c:pt>
              </c:strCache>
            </c:strRef>
          </c:tx>
          <c:spPr>
            <a:solidFill>
              <a:srgbClr val="CA3424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2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TK2H_1!$B$11:$G$11</c:f>
              <c:strCache>
                <c:ptCount val="6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</c:strCache>
            </c:strRef>
          </c:cat>
          <c:val>
            <c:numRef>
              <c:f>TK2H_1!$B$12:$G$12</c:f>
              <c:numCache>
                <c:formatCode>0%</c:formatCode>
                <c:ptCount val="6"/>
                <c:pt idx="0">
                  <c:v>0.93</c:v>
                </c:pt>
                <c:pt idx="1">
                  <c:v>0.39000000000000046</c:v>
                </c:pt>
                <c:pt idx="2">
                  <c:v>0.99</c:v>
                </c:pt>
                <c:pt idx="3">
                  <c:v>0.96000000000000063</c:v>
                </c:pt>
                <c:pt idx="4">
                  <c:v>0.93</c:v>
                </c:pt>
                <c:pt idx="5">
                  <c:v>0.95000000000000062</c:v>
                </c:pt>
              </c:numCache>
            </c:numRef>
          </c:val>
        </c:ser>
        <c:ser>
          <c:idx val="1"/>
          <c:order val="1"/>
          <c:tx>
            <c:strRef>
              <c:f>TK2H_1!$A$13</c:f>
              <c:strCache>
                <c:ptCount val="1"/>
                <c:pt idx="0">
                  <c:v>Ni méfiance ni confiance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1"/>
              <c:showVal val="1"/>
            </c:dLbl>
            <c:delete val="1"/>
          </c:dLbls>
          <c:cat>
            <c:strRef>
              <c:f>TK2H_1!$B$11:$G$11</c:f>
              <c:strCache>
                <c:ptCount val="6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</c:strCache>
            </c:strRef>
          </c:cat>
          <c:val>
            <c:numRef>
              <c:f>TK2H_1!$B$13:$G$13</c:f>
              <c:numCache>
                <c:formatCode>0%</c:formatCode>
                <c:ptCount val="6"/>
                <c:pt idx="0">
                  <c:v>2.0000000000000011E-2</c:v>
                </c:pt>
                <c:pt idx="1">
                  <c:v>0.35000000000000031</c:v>
                </c:pt>
                <c:pt idx="2">
                  <c:v>0</c:v>
                </c:pt>
                <c:pt idx="3">
                  <c:v>0</c:v>
                </c:pt>
                <c:pt idx="4">
                  <c:v>1.0000000000000005E-2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TK2H_1!$A$14</c:f>
              <c:strCache>
                <c:ptCount val="1"/>
                <c:pt idx="0">
                  <c:v>Confiance</c:v>
                </c:pt>
              </c:strCache>
            </c:strRef>
          </c:tx>
          <c:dLbls>
            <c:dLbl>
              <c:idx val="2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2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TK2H_1!$B$11:$G$11</c:f>
              <c:strCache>
                <c:ptCount val="6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</c:strCache>
            </c:strRef>
          </c:cat>
          <c:val>
            <c:numRef>
              <c:f>TK2H_1!$B$14:$G$14</c:f>
              <c:numCache>
                <c:formatCode>0%</c:formatCode>
                <c:ptCount val="6"/>
                <c:pt idx="0">
                  <c:v>0.05</c:v>
                </c:pt>
                <c:pt idx="1">
                  <c:v>0.26</c:v>
                </c:pt>
                <c:pt idx="2">
                  <c:v>1.0000000000000005E-2</c:v>
                </c:pt>
                <c:pt idx="3">
                  <c:v>4.0000000000000022E-2</c:v>
                </c:pt>
                <c:pt idx="4">
                  <c:v>6.0000000000000032E-2</c:v>
                </c:pt>
                <c:pt idx="5">
                  <c:v>0.05</c:v>
                </c:pt>
              </c:numCache>
            </c:numRef>
          </c:val>
        </c:ser>
        <c:gapWidth val="75"/>
        <c:overlap val="100"/>
        <c:axId val="152379392"/>
        <c:axId val="152380928"/>
      </c:barChart>
      <c:catAx>
        <c:axId val="15237939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52380928"/>
        <c:crosses val="autoZero"/>
        <c:auto val="1"/>
        <c:lblAlgn val="ctr"/>
        <c:lblOffset val="100"/>
      </c:catAx>
      <c:valAx>
        <c:axId val="152380928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tickLblPos val="none"/>
        <c:crossAx val="152379392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3.4237628840824562E-2"/>
          <c:y val="2.8116843700136378E-2"/>
          <c:w val="0.69416105894775959"/>
          <c:h val="0.84190363711600513"/>
        </c:manualLayout>
      </c:layout>
      <c:barChart>
        <c:barDir val="col"/>
        <c:grouping val="percentStacked"/>
        <c:ser>
          <c:idx val="0"/>
          <c:order val="0"/>
          <c:tx>
            <c:strRef>
              <c:f>TF7A_1!$A$12</c:f>
              <c:strCache>
                <c:ptCount val="1"/>
                <c:pt idx="0">
                  <c:v>Méfiance</c:v>
                </c:pt>
              </c:strCache>
            </c:strRef>
          </c:tx>
          <c:spPr>
            <a:solidFill>
              <a:srgbClr val="CA3424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2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TF7A_1!$B$11:$I$11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TF7A_1!$B$12:$I$12</c:f>
              <c:numCache>
                <c:formatCode>0%</c:formatCode>
                <c:ptCount val="8"/>
                <c:pt idx="0">
                  <c:v>9.0000000000000024E-2</c:v>
                </c:pt>
                <c:pt idx="1">
                  <c:v>7.0000000000000021E-2</c:v>
                </c:pt>
                <c:pt idx="2">
                  <c:v>9.0000000000000024E-2</c:v>
                </c:pt>
                <c:pt idx="3">
                  <c:v>0</c:v>
                </c:pt>
                <c:pt idx="4">
                  <c:v>0</c:v>
                </c:pt>
                <c:pt idx="5">
                  <c:v>2.0000000000000011E-2</c:v>
                </c:pt>
                <c:pt idx="6">
                  <c:v>1.0000000000000005E-2</c:v>
                </c:pt>
                <c:pt idx="7">
                  <c:v>2.0202020202020211E-2</c:v>
                </c:pt>
              </c:numCache>
            </c:numRef>
          </c:val>
        </c:ser>
        <c:ser>
          <c:idx val="1"/>
          <c:order val="1"/>
          <c:tx>
            <c:strRef>
              <c:f>TF7A_1!$A$13</c:f>
              <c:strCache>
                <c:ptCount val="1"/>
                <c:pt idx="0">
                  <c:v>Ni méfiance ni confiance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5"/>
              <c:delete val="1"/>
            </c:dLbl>
            <c:dLbl>
              <c:idx val="7"/>
              <c:layout>
                <c:manualLayout>
                  <c:x val="0"/>
                  <c:y val="-2.369139747324937E-2"/>
                </c:manualLayout>
              </c:layout>
              <c:showVal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2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TF7A_1!$B$11:$I$11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TF7A_1!$B$13:$I$13</c:f>
              <c:numCache>
                <c:formatCode>0%</c:formatCode>
                <c:ptCount val="8"/>
                <c:pt idx="0">
                  <c:v>4.0000000000000022E-2</c:v>
                </c:pt>
                <c:pt idx="1">
                  <c:v>3.0000000000000002E-2</c:v>
                </c:pt>
                <c:pt idx="2">
                  <c:v>1.0000000000000005E-2</c:v>
                </c:pt>
                <c:pt idx="3">
                  <c:v>1.0000000000000005E-2</c:v>
                </c:pt>
                <c:pt idx="4">
                  <c:v>1.0000000000000005E-2</c:v>
                </c:pt>
                <c:pt idx="5">
                  <c:v>0</c:v>
                </c:pt>
                <c:pt idx="6">
                  <c:v>2.0000000000000011E-2</c:v>
                </c:pt>
                <c:pt idx="7">
                  <c:v>4.0404040404040414E-2</c:v>
                </c:pt>
              </c:numCache>
            </c:numRef>
          </c:val>
        </c:ser>
        <c:ser>
          <c:idx val="2"/>
          <c:order val="2"/>
          <c:tx>
            <c:strRef>
              <c:f>TF7A_1!$A$14</c:f>
              <c:strCache>
                <c:ptCount val="1"/>
                <c:pt idx="0">
                  <c:v>Confiance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2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TF7A_1!$B$11:$I$11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TF7A_1!$B$14:$I$14</c:f>
              <c:numCache>
                <c:formatCode>0%</c:formatCode>
                <c:ptCount val="8"/>
                <c:pt idx="0">
                  <c:v>0.87000000000000033</c:v>
                </c:pt>
                <c:pt idx="1">
                  <c:v>0.9</c:v>
                </c:pt>
                <c:pt idx="2">
                  <c:v>0.9</c:v>
                </c:pt>
                <c:pt idx="3">
                  <c:v>0.99</c:v>
                </c:pt>
                <c:pt idx="4">
                  <c:v>0.99</c:v>
                </c:pt>
                <c:pt idx="5">
                  <c:v>0.98</c:v>
                </c:pt>
                <c:pt idx="6">
                  <c:v>0.97000000000000031</c:v>
                </c:pt>
                <c:pt idx="7">
                  <c:v>0.93939393939393934</c:v>
                </c:pt>
              </c:numCache>
            </c:numRef>
          </c:val>
        </c:ser>
        <c:gapWidth val="75"/>
        <c:overlap val="100"/>
        <c:axId val="137803648"/>
        <c:axId val="137805184"/>
      </c:barChart>
      <c:catAx>
        <c:axId val="137803648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37805184"/>
        <c:crosses val="autoZero"/>
        <c:auto val="1"/>
        <c:lblAlgn val="ctr"/>
        <c:lblOffset val="100"/>
      </c:catAx>
      <c:valAx>
        <c:axId val="137805184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none"/>
        <c:tickLblPos val="none"/>
        <c:crossAx val="1378036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839868778858474"/>
          <c:y val="0.41096782322093051"/>
          <c:w val="0.26171144535342389"/>
          <c:h val="0.27008291349270391"/>
        </c:manualLayout>
      </c:layout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percentStacked"/>
        <c:ser>
          <c:idx val="0"/>
          <c:order val="0"/>
          <c:tx>
            <c:strRef>
              <c:f>TF7C_1!$A$12</c:f>
              <c:strCache>
                <c:ptCount val="1"/>
                <c:pt idx="0">
                  <c:v>Méfiance</c:v>
                </c:pt>
              </c:strCache>
            </c:strRef>
          </c:tx>
          <c:spPr>
            <a:solidFill>
              <a:srgbClr val="CA3424"/>
            </a:solidFill>
          </c:spPr>
          <c:dLbls>
            <c:dLbl>
              <c:idx val="3"/>
              <c:delete val="1"/>
            </c:dLbl>
            <c:dLbl>
              <c:idx val="4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TF7C_1!$B$11:$I$11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TF7C_1!$B$12:$I$12</c:f>
              <c:numCache>
                <c:formatCode>0%</c:formatCode>
                <c:ptCount val="8"/>
                <c:pt idx="0">
                  <c:v>0.12000000000000002</c:v>
                </c:pt>
                <c:pt idx="1">
                  <c:v>8.0000000000000043E-2</c:v>
                </c:pt>
                <c:pt idx="2">
                  <c:v>7.0000000000000021E-2</c:v>
                </c:pt>
                <c:pt idx="3">
                  <c:v>2.0000000000000011E-2</c:v>
                </c:pt>
                <c:pt idx="4">
                  <c:v>1.0000000000000005E-2</c:v>
                </c:pt>
                <c:pt idx="5">
                  <c:v>4.0000000000000022E-2</c:v>
                </c:pt>
                <c:pt idx="6">
                  <c:v>4.0000000000000022E-2</c:v>
                </c:pt>
                <c:pt idx="7">
                  <c:v>5.0505050505050469E-2</c:v>
                </c:pt>
              </c:numCache>
            </c:numRef>
          </c:val>
        </c:ser>
        <c:ser>
          <c:idx val="1"/>
          <c:order val="1"/>
          <c:tx>
            <c:strRef>
              <c:f>TF7C_1!$A$13</c:f>
              <c:strCache>
                <c:ptCount val="1"/>
                <c:pt idx="0">
                  <c:v>Ni méfiance ni confiance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1"/>
              <c:layout>
                <c:manualLayout>
                  <c:x val="3.2067144054701161E-3"/>
                  <c:y val="-1.6033572027350503E-2"/>
                </c:manualLayout>
              </c:layout>
              <c:showVal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layout>
                <c:manualLayout>
                  <c:x val="1.6033572027349915E-3"/>
                  <c:y val="-1.0689048018233763E-2"/>
                </c:manualLayout>
              </c:layout>
              <c:showVal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TF7C_1!$B$11:$I$11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TF7C_1!$B$13:$I$13</c:f>
              <c:numCache>
                <c:formatCode>0%</c:formatCode>
                <c:ptCount val="8"/>
                <c:pt idx="0">
                  <c:v>7.0000000000000021E-2</c:v>
                </c:pt>
                <c:pt idx="1">
                  <c:v>4.0000000000000022E-2</c:v>
                </c:pt>
                <c:pt idx="2">
                  <c:v>0.05</c:v>
                </c:pt>
                <c:pt idx="3">
                  <c:v>1.0000000000000005E-2</c:v>
                </c:pt>
                <c:pt idx="4">
                  <c:v>1.0000000000000005E-2</c:v>
                </c:pt>
                <c:pt idx="5">
                  <c:v>3.0000000000000002E-2</c:v>
                </c:pt>
                <c:pt idx="6">
                  <c:v>0.12000000000000002</c:v>
                </c:pt>
                <c:pt idx="7">
                  <c:v>7.0707070707070704E-2</c:v>
                </c:pt>
              </c:numCache>
            </c:numRef>
          </c:val>
        </c:ser>
        <c:ser>
          <c:idx val="2"/>
          <c:order val="2"/>
          <c:tx>
            <c:strRef>
              <c:f>TF7C_1!$A$14</c:f>
              <c:strCache>
                <c:ptCount val="1"/>
                <c:pt idx="0">
                  <c:v>Confiance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TF7C_1!$B$11:$I$11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TF7C_1!$B$14:$I$14</c:f>
              <c:numCache>
                <c:formatCode>0%</c:formatCode>
                <c:ptCount val="8"/>
                <c:pt idx="0">
                  <c:v>0.81</c:v>
                </c:pt>
                <c:pt idx="1">
                  <c:v>0.88</c:v>
                </c:pt>
                <c:pt idx="2">
                  <c:v>0.88</c:v>
                </c:pt>
                <c:pt idx="3">
                  <c:v>0.97000000000000031</c:v>
                </c:pt>
                <c:pt idx="4">
                  <c:v>0.98</c:v>
                </c:pt>
                <c:pt idx="5">
                  <c:v>0.93</c:v>
                </c:pt>
                <c:pt idx="6">
                  <c:v>0.8400000000000003</c:v>
                </c:pt>
                <c:pt idx="7">
                  <c:v>0.87878787878787912</c:v>
                </c:pt>
              </c:numCache>
            </c:numRef>
          </c:val>
        </c:ser>
        <c:gapWidth val="75"/>
        <c:overlap val="100"/>
        <c:axId val="137873664"/>
        <c:axId val="137564160"/>
      </c:barChart>
      <c:catAx>
        <c:axId val="137873664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37564160"/>
        <c:crosses val="autoZero"/>
        <c:auto val="1"/>
        <c:lblAlgn val="ctr"/>
        <c:lblOffset val="100"/>
      </c:catAx>
      <c:valAx>
        <c:axId val="137564160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none"/>
        <c:tickLblPos val="none"/>
        <c:crossAx val="137873664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26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percentStacked"/>
        <c:ser>
          <c:idx val="0"/>
          <c:order val="0"/>
          <c:tx>
            <c:strRef>
              <c:f>TF7D_1!$A$12</c:f>
              <c:strCache>
                <c:ptCount val="1"/>
                <c:pt idx="0">
                  <c:v>Méfiance</c:v>
                </c:pt>
              </c:strCache>
            </c:strRef>
          </c:tx>
          <c:spPr>
            <a:solidFill>
              <a:srgbClr val="CA3424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2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TF7D_1!$B$11:$I$11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TF7D_1!$B$12:$I$12</c:f>
              <c:numCache>
                <c:formatCode>0%</c:formatCode>
                <c:ptCount val="8"/>
                <c:pt idx="0">
                  <c:v>0.9</c:v>
                </c:pt>
                <c:pt idx="1">
                  <c:v>0.43000000000000016</c:v>
                </c:pt>
                <c:pt idx="2">
                  <c:v>0.98</c:v>
                </c:pt>
                <c:pt idx="3">
                  <c:v>0.97000000000000031</c:v>
                </c:pt>
                <c:pt idx="4">
                  <c:v>0.94000000000000028</c:v>
                </c:pt>
                <c:pt idx="5">
                  <c:v>0.99</c:v>
                </c:pt>
                <c:pt idx="6">
                  <c:v>0.98</c:v>
                </c:pt>
                <c:pt idx="7">
                  <c:v>0.95959595959595967</c:v>
                </c:pt>
              </c:numCache>
            </c:numRef>
          </c:val>
        </c:ser>
        <c:ser>
          <c:idx val="1"/>
          <c:order val="1"/>
          <c:tx>
            <c:strRef>
              <c:f>TF7D_1!$A$13</c:f>
              <c:strCache>
                <c:ptCount val="1"/>
                <c:pt idx="0">
                  <c:v>Ni méfiance ni confiance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7"/>
              <c:layout>
                <c:manualLayout>
                  <c:x val="3.2361338036854229E-3"/>
                  <c:y val="2.593666063247875E-2"/>
                </c:manualLayout>
              </c:layout>
              <c:showVal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2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TF7D_1!$B$11:$I$11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TF7D_1!$B$13:$I$13</c:f>
              <c:numCache>
                <c:formatCode>0%</c:formatCode>
                <c:ptCount val="8"/>
                <c:pt idx="0">
                  <c:v>6.0000000000000026E-2</c:v>
                </c:pt>
                <c:pt idx="1">
                  <c:v>0.42000000000000015</c:v>
                </c:pt>
                <c:pt idx="2">
                  <c:v>1.0000000000000005E-2</c:v>
                </c:pt>
                <c:pt idx="3">
                  <c:v>1.0000000000000005E-2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2.0202020202020211E-2</c:v>
                </c:pt>
              </c:numCache>
            </c:numRef>
          </c:val>
        </c:ser>
        <c:ser>
          <c:idx val="2"/>
          <c:order val="2"/>
          <c:tx>
            <c:strRef>
              <c:f>TF7D_1!$A$14</c:f>
              <c:strCache>
                <c:ptCount val="1"/>
                <c:pt idx="0">
                  <c:v>Confiance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2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TF7D_1!$B$11:$I$11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TF7D_1!$B$14:$I$14</c:f>
              <c:numCache>
                <c:formatCode>0%</c:formatCode>
                <c:ptCount val="8"/>
                <c:pt idx="0">
                  <c:v>4.0000000000000022E-2</c:v>
                </c:pt>
                <c:pt idx="1">
                  <c:v>0.15000000000000008</c:v>
                </c:pt>
                <c:pt idx="2">
                  <c:v>1.0000000000000005E-2</c:v>
                </c:pt>
                <c:pt idx="3">
                  <c:v>2.0000000000000011E-2</c:v>
                </c:pt>
                <c:pt idx="4">
                  <c:v>6.0000000000000026E-2</c:v>
                </c:pt>
                <c:pt idx="5">
                  <c:v>1.0000000000000005E-2</c:v>
                </c:pt>
                <c:pt idx="6">
                  <c:v>2.0000000000000011E-2</c:v>
                </c:pt>
                <c:pt idx="7">
                  <c:v>2.0202020202020211E-2</c:v>
                </c:pt>
              </c:numCache>
            </c:numRef>
          </c:val>
        </c:ser>
        <c:gapWidth val="75"/>
        <c:overlap val="100"/>
        <c:axId val="137616000"/>
        <c:axId val="137888128"/>
      </c:barChart>
      <c:catAx>
        <c:axId val="137616000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37888128"/>
        <c:crosses val="autoZero"/>
        <c:auto val="1"/>
        <c:lblAlgn val="ctr"/>
        <c:lblOffset val="100"/>
      </c:catAx>
      <c:valAx>
        <c:axId val="137888128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none"/>
        <c:tickLblPos val="none"/>
        <c:crossAx val="137616000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hart>
    <c:plotArea>
      <c:layout/>
      <c:barChart>
        <c:barDir val="col"/>
        <c:grouping val="percentStacked"/>
        <c:ser>
          <c:idx val="0"/>
          <c:order val="0"/>
          <c:tx>
            <c:strRef>
              <c:f>TG1A_1!$A$12</c:f>
              <c:strCache>
                <c:ptCount val="1"/>
                <c:pt idx="0">
                  <c:v>A l'aise</c:v>
                </c:pt>
              </c:strCache>
            </c:strRef>
          </c:tx>
          <c:spPr>
            <a:solidFill>
              <a:srgbClr val="73B343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TG1A_1!$B$11:$I$11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TG1A_1!$B$12:$I$12</c:f>
              <c:numCache>
                <c:formatCode>0%</c:formatCode>
                <c:ptCount val="8"/>
                <c:pt idx="0">
                  <c:v>0.99</c:v>
                </c:pt>
                <c:pt idx="1">
                  <c:v>1</c:v>
                </c:pt>
                <c:pt idx="2">
                  <c:v>0.9600000000000003</c:v>
                </c:pt>
                <c:pt idx="3">
                  <c:v>0.98</c:v>
                </c:pt>
                <c:pt idx="4">
                  <c:v>0.99</c:v>
                </c:pt>
                <c:pt idx="5">
                  <c:v>0.99</c:v>
                </c:pt>
                <c:pt idx="6">
                  <c:v>1</c:v>
                </c:pt>
                <c:pt idx="7">
                  <c:v>0.98989898989898961</c:v>
                </c:pt>
              </c:numCache>
            </c:numRef>
          </c:val>
        </c:ser>
        <c:ser>
          <c:idx val="1"/>
          <c:order val="1"/>
          <c:tx>
            <c:strRef>
              <c:f>TG1A_1!$A$13</c:f>
              <c:strCache>
                <c:ptCount val="1"/>
                <c:pt idx="0">
                  <c:v>Ni à l'aise ni mal à l'aise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1"/>
              <c:delete val="1"/>
            </c:dLbl>
            <c:dLbl>
              <c:idx val="6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TG1A_1!$B$11:$I$11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TG1A_1!$B$13:$I$13</c:f>
              <c:numCache>
                <c:formatCode>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4.0000000000000022E-2</c:v>
                </c:pt>
                <c:pt idx="3">
                  <c:v>2.0000000000000011E-2</c:v>
                </c:pt>
                <c:pt idx="4">
                  <c:v>1.0000000000000005E-2</c:v>
                </c:pt>
                <c:pt idx="5">
                  <c:v>1.0000000000000005E-2</c:v>
                </c:pt>
                <c:pt idx="6">
                  <c:v>0</c:v>
                </c:pt>
                <c:pt idx="7">
                  <c:v>1.0101010101010105E-2</c:v>
                </c:pt>
              </c:numCache>
            </c:numRef>
          </c:val>
        </c:ser>
        <c:ser>
          <c:idx val="2"/>
          <c:order val="2"/>
          <c:tx>
            <c:strRef>
              <c:f>TG1A_1!$A$14</c:f>
              <c:strCache>
                <c:ptCount val="1"/>
                <c:pt idx="0">
                  <c:v>Mal à l'aise</c:v>
                </c:pt>
              </c:strCache>
            </c:strRef>
          </c:tx>
          <c:spPr>
            <a:solidFill>
              <a:srgbClr val="CA3424"/>
            </a:solidFill>
          </c:spPr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TG1A_1!$B$11:$I$11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TG1A_1!$B$14:$I$14</c:f>
              <c:numCache>
                <c:formatCode>0%</c:formatCode>
                <c:ptCount val="8"/>
                <c:pt idx="0">
                  <c:v>1.0000000000000005E-2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gapWidth val="75"/>
        <c:overlap val="100"/>
        <c:axId val="137952256"/>
        <c:axId val="137958144"/>
      </c:barChart>
      <c:catAx>
        <c:axId val="13795225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37958144"/>
        <c:crosses val="autoZero"/>
        <c:auto val="1"/>
        <c:lblAlgn val="ctr"/>
        <c:lblOffset val="100"/>
      </c:catAx>
      <c:valAx>
        <c:axId val="137958144"/>
        <c:scaling>
          <c:orientation val="minMax"/>
          <c:min val="0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none"/>
        <c:tickLblPos val="none"/>
        <c:crossAx val="137952256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hart>
    <c:plotArea>
      <c:layout/>
      <c:barChart>
        <c:barDir val="col"/>
        <c:grouping val="percentStacked"/>
        <c:ser>
          <c:idx val="0"/>
          <c:order val="0"/>
          <c:tx>
            <c:strRef>
              <c:f>TG1F_1!$A$12</c:f>
              <c:strCache>
                <c:ptCount val="1"/>
                <c:pt idx="0">
                  <c:v>A l'aise</c:v>
                </c:pt>
              </c:strCache>
            </c:strRef>
          </c:tx>
          <c:spPr>
            <a:solidFill>
              <a:srgbClr val="73B343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TG1F_1!$B$11:$I$11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TG1F_1!$B$12:$I$12</c:f>
              <c:numCache>
                <c:formatCode>0%</c:formatCode>
                <c:ptCount val="8"/>
                <c:pt idx="0">
                  <c:v>1</c:v>
                </c:pt>
                <c:pt idx="1">
                  <c:v>1</c:v>
                </c:pt>
                <c:pt idx="2">
                  <c:v>0.9600000000000003</c:v>
                </c:pt>
                <c:pt idx="3">
                  <c:v>0.98</c:v>
                </c:pt>
                <c:pt idx="4">
                  <c:v>0.99</c:v>
                </c:pt>
                <c:pt idx="5">
                  <c:v>0.99</c:v>
                </c:pt>
                <c:pt idx="6">
                  <c:v>0.99</c:v>
                </c:pt>
                <c:pt idx="7">
                  <c:v>1</c:v>
                </c:pt>
              </c:numCache>
            </c:numRef>
          </c:val>
        </c:ser>
        <c:ser>
          <c:idx val="1"/>
          <c:order val="1"/>
          <c:tx>
            <c:strRef>
              <c:f>TG1F_1!$A$13</c:f>
              <c:strCache>
                <c:ptCount val="1"/>
                <c:pt idx="0">
                  <c:v>Ni à l'aise ni mal à l'aise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7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TG1F_1!$B$11:$I$11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TG1F_1!$B$13:$I$13</c:f>
              <c:numCache>
                <c:formatCode>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4.0000000000000022E-2</c:v>
                </c:pt>
                <c:pt idx="3">
                  <c:v>2.0000000000000011E-2</c:v>
                </c:pt>
                <c:pt idx="4">
                  <c:v>1.0000000000000005E-2</c:v>
                </c:pt>
                <c:pt idx="5">
                  <c:v>1.0000000000000005E-2</c:v>
                </c:pt>
                <c:pt idx="6">
                  <c:v>1.0000000000000005E-2</c:v>
                </c:pt>
                <c:pt idx="7">
                  <c:v>0</c:v>
                </c:pt>
              </c:numCache>
            </c:numRef>
          </c:val>
        </c:ser>
        <c:ser>
          <c:idx val="2"/>
          <c:order val="2"/>
          <c:tx>
            <c:strRef>
              <c:f>TG1F_1!$A$14</c:f>
              <c:strCache>
                <c:ptCount val="1"/>
                <c:pt idx="0">
                  <c:v>Mal à l'aise</c:v>
                </c:pt>
              </c:strCache>
            </c:strRef>
          </c:tx>
          <c:spPr>
            <a:solidFill>
              <a:srgbClr val="CA3424"/>
            </a:solidFill>
          </c:spPr>
          <c:cat>
            <c:strRef>
              <c:f>TG1F_1!$B$11:$I$11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TG1F_1!$B$14:$I$14</c:f>
              <c:numCache>
                <c:formatCode>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gapWidth val="75"/>
        <c:overlap val="100"/>
        <c:axId val="138161152"/>
        <c:axId val="138167040"/>
      </c:barChart>
      <c:catAx>
        <c:axId val="13816115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38167040"/>
        <c:crosses val="autoZero"/>
        <c:auto val="1"/>
        <c:lblAlgn val="ctr"/>
        <c:lblOffset val="100"/>
      </c:catAx>
      <c:valAx>
        <c:axId val="138167040"/>
        <c:scaling>
          <c:orientation val="minMax"/>
          <c:min val="0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none"/>
        <c:tickLblPos val="none"/>
        <c:crossAx val="138161152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hart>
    <c:plotArea>
      <c:layout/>
      <c:barChart>
        <c:barDir val="col"/>
        <c:grouping val="percentStacked"/>
        <c:ser>
          <c:idx val="0"/>
          <c:order val="0"/>
          <c:tx>
            <c:strRef>
              <c:f>TG2_1!$A$12</c:f>
              <c:strCache>
                <c:ptCount val="1"/>
                <c:pt idx="0">
                  <c:v>Oui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TG2_1!$B$11:$I$11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TG2_1!$B$12:$I$12</c:f>
              <c:numCache>
                <c:formatCode>0%</c:formatCode>
                <c:ptCount val="8"/>
                <c:pt idx="0">
                  <c:v>0.95000000000000029</c:v>
                </c:pt>
                <c:pt idx="1">
                  <c:v>0.77000000000000035</c:v>
                </c:pt>
                <c:pt idx="2">
                  <c:v>0.79</c:v>
                </c:pt>
                <c:pt idx="3">
                  <c:v>0.99</c:v>
                </c:pt>
                <c:pt idx="4">
                  <c:v>0.76000000000000034</c:v>
                </c:pt>
                <c:pt idx="5">
                  <c:v>0.65000000000000036</c:v>
                </c:pt>
                <c:pt idx="6">
                  <c:v>0.77000000000000035</c:v>
                </c:pt>
                <c:pt idx="7">
                  <c:v>0.93939393939393934</c:v>
                </c:pt>
              </c:numCache>
            </c:numRef>
          </c:val>
        </c:ser>
        <c:ser>
          <c:idx val="1"/>
          <c:order val="1"/>
          <c:tx>
            <c:strRef>
              <c:f>TG2_1!$A$13</c:f>
              <c:strCache>
                <c:ptCount val="1"/>
                <c:pt idx="0">
                  <c:v>Non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TG2_1!$B$11:$I$11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TG2_1!$B$13:$I$13</c:f>
              <c:numCache>
                <c:formatCode>0%</c:formatCode>
                <c:ptCount val="8"/>
                <c:pt idx="0">
                  <c:v>0.05</c:v>
                </c:pt>
                <c:pt idx="1">
                  <c:v>0.23</c:v>
                </c:pt>
                <c:pt idx="2">
                  <c:v>0.21000000000000008</c:v>
                </c:pt>
                <c:pt idx="3">
                  <c:v>1.0000000000000005E-2</c:v>
                </c:pt>
                <c:pt idx="4">
                  <c:v>0.24000000000000007</c:v>
                </c:pt>
                <c:pt idx="5">
                  <c:v>0.35000000000000014</c:v>
                </c:pt>
                <c:pt idx="6">
                  <c:v>0.23</c:v>
                </c:pt>
                <c:pt idx="7">
                  <c:v>6.0606060606060622E-2</c:v>
                </c:pt>
              </c:numCache>
            </c:numRef>
          </c:val>
        </c:ser>
        <c:gapWidth val="75"/>
        <c:overlap val="100"/>
        <c:axId val="149362944"/>
        <c:axId val="149368832"/>
      </c:barChart>
      <c:catAx>
        <c:axId val="14936294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49368832"/>
        <c:crosses val="autoZero"/>
        <c:auto val="1"/>
        <c:lblAlgn val="ctr"/>
        <c:lblOffset val="100"/>
      </c:catAx>
      <c:valAx>
        <c:axId val="149368832"/>
        <c:scaling>
          <c:orientation val="minMax"/>
          <c:min val="0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tickLblPos val="none"/>
        <c:crossAx val="149362944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26"/>
  <c:chart>
    <c:plotArea>
      <c:layout/>
      <c:barChart>
        <c:barDir val="col"/>
        <c:grouping val="percentStacked"/>
        <c:ser>
          <c:idx val="0"/>
          <c:order val="0"/>
          <c:tx>
            <c:strRef>
              <c:f>TG3_1!$A$12</c:f>
              <c:strCache>
                <c:ptCount val="1"/>
                <c:pt idx="0">
                  <c:v>Oui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TG3_1!$B$11:$I$11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TG3_1!$B$12:$I$12</c:f>
              <c:numCache>
                <c:formatCode>0%</c:formatCode>
                <c:ptCount val="8"/>
                <c:pt idx="0">
                  <c:v>0.87142857142857211</c:v>
                </c:pt>
                <c:pt idx="1">
                  <c:v>0.84146341463414664</c:v>
                </c:pt>
                <c:pt idx="2">
                  <c:v>0.77000000000000035</c:v>
                </c:pt>
                <c:pt idx="3">
                  <c:v>1</c:v>
                </c:pt>
                <c:pt idx="4">
                  <c:v>0.7100000000000003</c:v>
                </c:pt>
                <c:pt idx="5">
                  <c:v>0.65000000000000036</c:v>
                </c:pt>
                <c:pt idx="6">
                  <c:v>0.61000000000000032</c:v>
                </c:pt>
                <c:pt idx="7">
                  <c:v>0.66666666666666663</c:v>
                </c:pt>
              </c:numCache>
            </c:numRef>
          </c:val>
        </c:ser>
        <c:ser>
          <c:idx val="1"/>
          <c:order val="1"/>
          <c:tx>
            <c:strRef>
              <c:f>TG3_1!$A$13</c:f>
              <c:strCache>
                <c:ptCount val="1"/>
                <c:pt idx="0">
                  <c:v>Non</c:v>
                </c:pt>
              </c:strCache>
            </c:strRef>
          </c:tx>
          <c:dLbls>
            <c:dLbl>
              <c:idx val="3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TG3_1!$B$11:$I$11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TG3_1!$B$13:$I$13</c:f>
              <c:numCache>
                <c:formatCode>0%</c:formatCode>
                <c:ptCount val="8"/>
                <c:pt idx="0">
                  <c:v>0.12857142857142864</c:v>
                </c:pt>
                <c:pt idx="1">
                  <c:v>0.15853658536585374</c:v>
                </c:pt>
                <c:pt idx="2">
                  <c:v>0.23</c:v>
                </c:pt>
                <c:pt idx="3">
                  <c:v>0</c:v>
                </c:pt>
                <c:pt idx="4">
                  <c:v>0.29000000000000015</c:v>
                </c:pt>
                <c:pt idx="5">
                  <c:v>0.35000000000000014</c:v>
                </c:pt>
                <c:pt idx="6">
                  <c:v>0.39000000000000018</c:v>
                </c:pt>
                <c:pt idx="7">
                  <c:v>0.33333333333333331</c:v>
                </c:pt>
              </c:numCache>
            </c:numRef>
          </c:val>
        </c:ser>
        <c:gapWidth val="75"/>
        <c:overlap val="100"/>
        <c:axId val="138286592"/>
        <c:axId val="138288128"/>
      </c:barChart>
      <c:catAx>
        <c:axId val="13828659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38288128"/>
        <c:crosses val="autoZero"/>
        <c:auto val="1"/>
        <c:lblAlgn val="ctr"/>
        <c:lblOffset val="100"/>
      </c:catAx>
      <c:valAx>
        <c:axId val="138288128"/>
        <c:scaling>
          <c:orientation val="minMax"/>
          <c:min val="0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tickLblPos val="none"/>
        <c:crossAx val="138286592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45CB14-6D5F-4CC8-8735-03B0F79A7F39}" type="datetimeFigureOut">
              <a:rPr lang="fr-FR" smtClean="0"/>
              <a:pPr/>
              <a:t>11/06/2015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E44D8-68AD-4A58-96E1-866086B1828B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170C8-C727-4C48-A3A2-2860686A1E0D}" type="datetimeFigureOut">
              <a:rPr lang="fr-FR" smtClean="0"/>
              <a:pPr/>
              <a:t>11/06/2015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4F3C22-3369-4195-BED1-BA6972AEC03C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93E573-E46A-4DDF-B85E-621AE1BCB12C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93E573-E46A-4DDF-B85E-621AE1BCB12C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93E573-E46A-4DDF-B85E-621AE1BCB12C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93E573-E46A-4DDF-B85E-621AE1BCB12C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93E573-E46A-4DDF-B85E-621AE1BCB12C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93E573-E46A-4DDF-B85E-621AE1BCB12C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93E573-E46A-4DDF-B85E-621AE1BCB12C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CF75A-EC6A-4097-83B9-45208095C3EE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Enquête Mensuelle Déplacés et Réfugiés - Tendances comparatives - Bamako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01F47-0E35-4C43-B8E8-67F6B8FE30E6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Enquête Mensuelle Déplacés et Réfugiés - Tendances comparatives - Bamako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27CF7-33B8-4119-9CA6-5BDC60206CF6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Enquête Mensuelle Déplacés et Réfugiés - Tendances comparatives - Bamako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594F-91E9-41F3-8ED9-A9B4A95C29C1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Enquête Mensuelle Déplacés et Réfugiés - Tendances comparatives - Bamako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FFA1-212F-44CF-95E1-3937ABE9AE4D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Enquête Mensuelle Déplacés et Réfugiés - Tendances comparatives - Bamako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A991-7352-4B24-9FAD-BBA95D5D13B4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Enquête Mensuelle Déplacés et Réfugiés - Tendances comparatives - Bamako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4A3A-A73F-4114-AABB-46D07C05918D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Enquête Mensuelle Déplacés et Réfugiés - Tendances comparatives - Bamako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0D98A-6943-4DA8-A4FD-52F4625B806A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Enquête Mensuelle Déplacés et Réfugiés - Tendances comparatives - Bamako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2BFB0-E6E6-45E9-9710-4A4FC8CCE6F0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Enquête Mensuelle Déplacés et Réfugiés - Tendances comparatives - Bamako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5C0F1-8487-42DF-8D66-066F134EFE3D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Enquête Mensuelle Déplacés et Réfugiés - Tendances comparatives - Bamako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65166-767E-4520-A725-0DEAC5697A53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Enquête Mensuelle Déplacés et Réfugiés - Tendances comparatives - Bamako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F299A-61F2-4FC2-8112-55CD647718CC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Enquête Mensuelle Déplacés et Réfugiés - Tendances comparatives - Bamako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348038" y="273050"/>
            <a:ext cx="5581650" cy="6084888"/>
          </a:xfrm>
          <a:noFill/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tabLst>
                <a:tab pos="4926013" algn="l"/>
              </a:tabLst>
              <a:defRPr/>
            </a:pPr>
            <a:endParaRPr lang="fr-FR" sz="4800" b="1" dirty="0" smtClean="0">
              <a:solidFill>
                <a:srgbClr val="FF99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tabLst>
                <a:tab pos="4926013" algn="l"/>
              </a:tabLst>
              <a:defRPr/>
            </a:pPr>
            <a:r>
              <a:rPr lang="fr-FR" b="1" dirty="0" smtClean="0">
                <a:ln w="3175">
                  <a:noFill/>
                </a:ln>
                <a:solidFill>
                  <a:schemeClr val="accent1">
                    <a:lumMod val="75000"/>
                  </a:schemeClr>
                </a:solidFill>
                <a:latin typeface="Minion Pro Cond" pitchFamily="18" charset="0"/>
                <a:ea typeface="Segoe UI" pitchFamily="34" charset="0"/>
                <a:cs typeface="Times New Roman" pitchFamily="18" charset="0"/>
              </a:rPr>
              <a:t>ENQUÊTE MENSUEL SUR L’ÉVOLUTION DU BIEN ÊTRE DES DÉPLACÉS ET DES REFUGIÉS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4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*******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2000" b="1" dirty="0" smtClean="0">
                <a:solidFill>
                  <a:schemeClr val="tx1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Tendances comparatives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2000" b="1" dirty="0" smtClean="0">
                <a:solidFill>
                  <a:schemeClr val="tx1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Localité : </a:t>
            </a:r>
            <a:r>
              <a:rPr lang="fr-FR" sz="2400" b="1" dirty="0" smtClean="0">
                <a:solidFill>
                  <a:schemeClr val="accent1">
                    <a:lumMod val="75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Bamako</a:t>
            </a:r>
            <a:endParaRPr lang="fr-FR" sz="2000" b="1" dirty="0" smtClean="0">
              <a:solidFill>
                <a:schemeClr val="accent1">
                  <a:lumMod val="75000"/>
                </a:schemeClr>
              </a:solidFill>
              <a:latin typeface="Minion Pro Cond" pitchFamily="18" charset="0"/>
              <a:ea typeface="Segoe UI" pitchFamily="34" charset="0"/>
              <a:cs typeface="Segoe UI" pitchFamily="34" charset="0"/>
            </a:endParaRP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4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*******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1800" b="1" dirty="0" smtClean="0">
                <a:solidFill>
                  <a:schemeClr val="tx1"/>
                </a:solidFill>
                <a:latin typeface="Minion Pro SmBd" pitchFamily="18" charset="0"/>
                <a:ea typeface="Segoe UI" pitchFamily="34" charset="0"/>
                <a:cs typeface="Segoe UI" pitchFamily="34" charset="0"/>
              </a:rPr>
              <a:t>DESCRIPTION DES RÉSULTATS DE L’ÉTUDE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r-FR" sz="1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388" y="285750"/>
            <a:ext cx="3106737" cy="6072188"/>
          </a:xfrm>
          <a:ln>
            <a:solidFill>
              <a:schemeClr val="accent1">
                <a:lumMod val="75000"/>
              </a:schemeClr>
            </a:solidFill>
            <a:prstDash val="dash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fr-FR" sz="1800" b="1" dirty="0" smtClean="0">
              <a:solidFill>
                <a:schemeClr val="tx1"/>
              </a:solidFill>
            </a:endParaRPr>
          </a:p>
          <a:p>
            <a:pPr algn="ctr" fontAlgn="auto">
              <a:spcAft>
                <a:spcPts val="0"/>
              </a:spcAft>
              <a:defRPr/>
            </a:pPr>
            <a:endParaRPr lang="fr-FR" sz="1800" b="1" dirty="0">
              <a:solidFill>
                <a:schemeClr val="tx1"/>
              </a:solidFill>
            </a:endParaRPr>
          </a:p>
          <a:p>
            <a:pPr algn="ctr" fontAlgn="auto">
              <a:spcAft>
                <a:spcPts val="0"/>
              </a:spcAft>
              <a:defRPr/>
            </a:pPr>
            <a:endParaRPr lang="fr-FR" sz="1800" b="1" dirty="0" smtClean="0">
              <a:solidFill>
                <a:schemeClr val="tx1"/>
              </a:solidFill>
            </a:endParaRPr>
          </a:p>
          <a:p>
            <a:pPr algn="ctr" fontAlgn="auto">
              <a:spcAft>
                <a:spcPts val="0"/>
              </a:spcAft>
              <a:defRPr/>
            </a:pPr>
            <a:endParaRPr lang="fr-FR" sz="1800" b="1" dirty="0">
              <a:solidFill>
                <a:schemeClr val="tx1"/>
              </a:solidFill>
            </a:endParaRPr>
          </a:p>
          <a:p>
            <a:pPr algn="ctr" fontAlgn="auto">
              <a:spcAft>
                <a:spcPts val="0"/>
              </a:spcAft>
              <a:defRPr/>
            </a:pPr>
            <a:endParaRPr lang="fr-FR" sz="1800" b="1" dirty="0" smtClean="0">
              <a:solidFill>
                <a:schemeClr val="tx1"/>
              </a:solidFill>
            </a:endParaRPr>
          </a:p>
          <a:p>
            <a:pPr algn="ctr" fontAlgn="auto">
              <a:spcAft>
                <a:spcPts val="0"/>
              </a:spcAft>
              <a:defRPr/>
            </a:pPr>
            <a:endParaRPr lang="fr-FR" sz="1800" b="1" dirty="0">
              <a:solidFill>
                <a:schemeClr val="tx1"/>
              </a:solidFill>
            </a:endParaRPr>
          </a:p>
          <a:p>
            <a:pPr algn="ctr" fontAlgn="auto">
              <a:spcAft>
                <a:spcPts val="0"/>
              </a:spcAft>
              <a:defRPr/>
            </a:pPr>
            <a:endParaRPr lang="fr-FR" sz="1600" b="1" dirty="0" smtClean="0">
              <a:solidFill>
                <a:schemeClr val="tx1"/>
              </a:solidFill>
              <a:latin typeface="Adobe Fan Heiti Std B" pitchFamily="34" charset="-128"/>
              <a:ea typeface="Adobe Fan Heiti Std B" pitchFamily="34" charset="-128"/>
            </a:endParaRPr>
          </a:p>
          <a:p>
            <a:pPr algn="ctr" fontAlgn="auto">
              <a:spcAft>
                <a:spcPts val="0"/>
              </a:spcAft>
              <a:defRPr/>
            </a:pPr>
            <a:endParaRPr lang="fr-FR" sz="1600" b="1" dirty="0" smtClean="0">
              <a:solidFill>
                <a:schemeClr val="tx1"/>
              </a:solidFill>
              <a:latin typeface="Adobe Fan Heiti Std B" pitchFamily="34" charset="-128"/>
              <a:ea typeface="Adobe Fan Heiti Std B" pitchFamily="34" charset="-128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fr-FR" sz="2400" b="1" dirty="0" smtClean="0">
                <a:solidFill>
                  <a:schemeClr val="tx1"/>
                </a:solidFill>
                <a:latin typeface="Adobe Garamond Pro Bold" pitchFamily="18" charset="0"/>
                <a:cs typeface="Aparajita" pitchFamily="34" charset="0"/>
              </a:rPr>
              <a:t>-------------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fr-FR" sz="1800" b="1" dirty="0" smtClean="0">
                <a:solidFill>
                  <a:schemeClr val="tx1"/>
                </a:solidFill>
                <a:latin typeface="Adobe Garamond Pro Bold" pitchFamily="18" charset="0"/>
                <a:cs typeface="Aparajita" pitchFamily="34" charset="0"/>
              </a:rPr>
              <a:t>Groupement d’Intérêts Scientifiques des Statisticiens Économistes</a:t>
            </a:r>
          </a:p>
          <a:p>
            <a:pPr algn="ctr" fontAlgn="auto">
              <a:spcAft>
                <a:spcPts val="0"/>
              </a:spcAft>
              <a:defRPr/>
            </a:pPr>
            <a:endParaRPr lang="fr-FR" sz="2200" b="1" dirty="0">
              <a:solidFill>
                <a:schemeClr val="tx1"/>
              </a:solidFill>
            </a:endParaRPr>
          </a:p>
        </p:txBody>
      </p:sp>
      <p:pic>
        <p:nvPicPr>
          <p:cNvPr id="2052" name="Image 3"/>
          <p:cNvPicPr>
            <a:picLocks noChangeAspect="1" noChangeArrowheads="1"/>
          </p:cNvPicPr>
          <p:nvPr/>
        </p:nvPicPr>
        <p:blipFill>
          <a:blip r:embed="rId3" cstate="print"/>
          <a:srcRect l="27019" t="19118" r="34209" b="11772"/>
          <a:stretch>
            <a:fillRect/>
          </a:stretch>
        </p:blipFill>
        <p:spPr bwMode="auto">
          <a:xfrm>
            <a:off x="669701" y="1268761"/>
            <a:ext cx="2143125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>
          <a:xfrm>
            <a:off x="6804248" y="6396404"/>
            <a:ext cx="2133600" cy="365125"/>
          </a:xfrm>
        </p:spPr>
        <p:txBody>
          <a:bodyPr/>
          <a:lstStyle/>
          <a:p>
            <a:pPr algn="r"/>
            <a:r>
              <a:rPr lang="fr-FR" sz="1600" b="1" smtClean="0">
                <a:solidFill>
                  <a:schemeClr val="tx1"/>
                </a:solidFill>
                <a:latin typeface="Minion Pro Cond" pitchFamily="18" charset="0"/>
              </a:rPr>
              <a:t>18/05/2015</a:t>
            </a:r>
            <a:endParaRPr lang="fr-FR" sz="2000" b="1" dirty="0">
              <a:solidFill>
                <a:schemeClr val="tx1"/>
              </a:solidFill>
              <a:latin typeface="Minion Pro Cond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10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Bamako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chemeClr val="tx2">
                    <a:lumMod val="75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SÉCURITE PHYSIQUE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7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F7(C). Est-ce que vous faites confiance à la MINUSMA et aux forces armés internationales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9" name="Graphique 8"/>
          <p:cNvGraphicFramePr/>
          <p:nvPr/>
        </p:nvGraphicFramePr>
        <p:xfrm>
          <a:off x="683568" y="1340768"/>
          <a:ext cx="792088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11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Bamako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chemeClr val="tx2">
                    <a:lumMod val="75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SÉCURITE PHYSIQUE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722849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F7(D). Est-ce que vous faites confiance aux mouvements armés ?</a:t>
            </a:r>
            <a:endParaRPr lang="fr-FR" altLang="zh-CN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8" name="Graphique 7"/>
          <p:cNvGraphicFramePr/>
          <p:nvPr/>
        </p:nvGraphicFramePr>
        <p:xfrm>
          <a:off x="755576" y="1340768"/>
          <a:ext cx="784887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204864"/>
            <a:ext cx="9144000" cy="1872208"/>
          </a:xfrm>
          <a:gradFill flip="none" rotWithShape="1">
            <a:gsLst>
              <a:gs pos="19000">
                <a:schemeClr val="accent5">
                  <a:lumMod val="50000"/>
                  <a:alpha val="65000"/>
                </a:schemeClr>
              </a:gs>
              <a:gs pos="66000">
                <a:schemeClr val="accent5">
                  <a:lumMod val="75000"/>
                  <a:alpha val="22000"/>
                </a:scheme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III. COHÉSION SOCIALE</a:t>
            </a:r>
            <a:endParaRPr lang="fr-FR" b="1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72CB23-2D8F-4080-BDDC-6B88E3FAD175}" type="slidenum">
              <a:rPr lang="fr-FR"/>
              <a:pPr>
                <a:defRPr/>
              </a:pPr>
              <a:t>12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Bamako</a:t>
            </a:r>
            <a:endParaRPr lang="fr-FR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13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Bamako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chemeClr val="tx2">
                    <a:lumMod val="75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COHÉSION SOCIALE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G1(A). Est-ce que vous vous sentiriez à l’aise avec d’autres groupes ethniques, en étant voisins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8" name="Graphique 7"/>
          <p:cNvGraphicFramePr/>
          <p:nvPr/>
        </p:nvGraphicFramePr>
        <p:xfrm>
          <a:off x="395536" y="1412776"/>
          <a:ext cx="835292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14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Bamako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chemeClr val="tx2">
                    <a:lumMod val="75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COHÉSION SOCIALE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G1(F). Est-ce que vous vous sentiriez à l’aise avec d’autres groupes ethniques, en se mariant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8" name="Graphique 7"/>
          <p:cNvGraphicFramePr/>
          <p:nvPr/>
        </p:nvGraphicFramePr>
        <p:xfrm>
          <a:off x="467544" y="1412776"/>
          <a:ext cx="820891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15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Bamako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chemeClr val="tx2">
                    <a:lumMod val="75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COHÉSION SOCIALE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G2. Par rapport au mois passé, est-ce que vous sentez que les chances pour la paix dans le Nord se sont améliorées?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8" name="Graphique 7"/>
          <p:cNvGraphicFramePr/>
          <p:nvPr/>
        </p:nvGraphicFramePr>
        <p:xfrm>
          <a:off x="827584" y="1412776"/>
          <a:ext cx="741682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16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Bamako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chemeClr val="tx2">
                    <a:lumMod val="75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COHÉSION SOCIALE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G3. Par rapport au mois passé, est-ce que vous sentez que les chances de retourner chez vous se sont améliorées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8" name="Graphique 7"/>
          <p:cNvGraphicFramePr/>
          <p:nvPr/>
        </p:nvGraphicFramePr>
        <p:xfrm>
          <a:off x="899592" y="1412776"/>
          <a:ext cx="741682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17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Bamako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chemeClr val="tx2">
                    <a:lumMod val="75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COHÉSION SOCIALE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G4. Par rapport au mois passé, est-ce que vous sentez que votre bien-être général s’est amélioré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/>
          <p:nvPr/>
        </p:nvGraphicFramePr>
        <p:xfrm>
          <a:off x="971600" y="1340768"/>
          <a:ext cx="712879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204864"/>
            <a:ext cx="9144000" cy="1872208"/>
          </a:xfrm>
          <a:gradFill flip="none" rotWithShape="1">
            <a:gsLst>
              <a:gs pos="19000">
                <a:schemeClr val="accent5">
                  <a:lumMod val="50000"/>
                  <a:alpha val="65000"/>
                </a:schemeClr>
              </a:gs>
              <a:gs pos="66000">
                <a:schemeClr val="accent5">
                  <a:lumMod val="75000"/>
                  <a:alpha val="22000"/>
                </a:scheme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IV. NUTRITION ET SÉCURITÉ ALIMENTAIRE</a:t>
            </a:r>
            <a:endParaRPr lang="fr-FR" b="1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72CB23-2D8F-4080-BDDC-6B88E3FAD175}" type="slidenum">
              <a:rPr lang="fr-FR"/>
              <a:pPr>
                <a:defRPr/>
              </a:pPr>
              <a:t>18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Bamako</a:t>
            </a:r>
            <a:endParaRPr lang="fr-FR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19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Bamako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chemeClr val="tx2">
                    <a:lumMod val="75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NUTRITION ET SÉCURITÉ ALIMENTAIRE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H1. Durant la semaine passée, combien de repas avez-vous pris chaque jour, en moyenne, y compris le petit déjeuner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/>
          <p:nvPr/>
        </p:nvGraphicFramePr>
        <p:xfrm>
          <a:off x="755576" y="1412776"/>
          <a:ext cx="756084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3200" b="1" dirty="0" smtClean="0">
                <a:solidFill>
                  <a:schemeClr val="accent1">
                    <a:lumMod val="75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INTRODUCTION</a:t>
            </a:r>
            <a:endParaRPr lang="fr-FR" sz="3200" b="1" dirty="0">
              <a:solidFill>
                <a:schemeClr val="accent1">
                  <a:lumMod val="75000"/>
                </a:schemeClr>
              </a:solidFill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075" name="Content Placeholder 6"/>
          <p:cNvSpPr>
            <a:spLocks noGrp="1"/>
          </p:cNvSpPr>
          <p:nvPr>
            <p:ph idx="1"/>
          </p:nvPr>
        </p:nvSpPr>
        <p:spPr>
          <a:xfrm>
            <a:off x="395536" y="548680"/>
            <a:ext cx="8501062" cy="57150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Arial" pitchFamily="34" charset="0"/>
              <a:buBlip>
                <a:blip r:embed="rId2"/>
              </a:buBlip>
            </a:pPr>
            <a:endParaRPr lang="fr-FR" sz="1000" b="1" dirty="0" smtClean="0">
              <a:latin typeface="Book Antiqua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Blip>
                <a:blip r:embed="rId2"/>
              </a:buBlip>
            </a:pPr>
            <a:r>
              <a:rPr lang="fr-FR" sz="1800" b="1" dirty="0" smtClean="0">
                <a:latin typeface="Book Antiqua" pitchFamily="18" charset="0"/>
                <a:cs typeface="Times New Roman" pitchFamily="18" charset="0"/>
              </a:rPr>
              <a:t>L’Institut de Sondage</a:t>
            </a:r>
            <a:r>
              <a:rPr lang="fr-FR" sz="1800" b="1" dirty="0" smtClean="0">
                <a:solidFill>
                  <a:srgbClr val="CC6600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fr-FR" sz="2000" b="1" dirty="0" smtClean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  <a:cs typeface="Times New Roman" pitchFamily="18" charset="0"/>
              </a:rPr>
              <a:t>GISSE</a:t>
            </a:r>
            <a:r>
              <a:rPr lang="fr-FR" sz="1800" b="1" dirty="0" smtClean="0">
                <a:solidFill>
                  <a:srgbClr val="CC6600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fr-FR" sz="1800" b="1" dirty="0" smtClean="0">
                <a:latin typeface="Book Antiqua" pitchFamily="18" charset="0"/>
                <a:cs typeface="Times New Roman" pitchFamily="18" charset="0"/>
              </a:rPr>
              <a:t>a lancé une étude commanditée par la Banque Mondiale ;</a:t>
            </a:r>
          </a:p>
          <a:p>
            <a:pPr algn="just">
              <a:lnSpc>
                <a:spcPct val="150000"/>
              </a:lnSpc>
              <a:buFont typeface="Arial" pitchFamily="34" charset="0"/>
              <a:buBlip>
                <a:blip r:embed="rId2"/>
              </a:buBlip>
            </a:pPr>
            <a:r>
              <a:rPr lang="fr-FR" sz="1800" b="1" dirty="0" smtClean="0">
                <a:latin typeface="Book Antiqua" pitchFamily="18" charset="0"/>
                <a:cs typeface="Times New Roman" pitchFamily="18" charset="0"/>
              </a:rPr>
              <a:t>Cette étude est réalisée sur un échantillon de </a:t>
            </a:r>
            <a:r>
              <a:rPr lang="fr-FR" sz="1800" b="1" dirty="0" smtClean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  <a:cs typeface="Times New Roman" pitchFamily="18" charset="0"/>
              </a:rPr>
              <a:t>500</a:t>
            </a:r>
            <a:r>
              <a:rPr lang="fr-FR" sz="1800" b="1" dirty="0" smtClean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fr-FR" sz="1800" b="1" dirty="0" smtClean="0">
                <a:latin typeface="Book Antiqua" pitchFamily="18" charset="0"/>
                <a:cs typeface="Times New Roman" pitchFamily="18" charset="0"/>
              </a:rPr>
              <a:t>personnes reparties entre les déplacés, les retournés et les refugiés ;</a:t>
            </a:r>
          </a:p>
          <a:p>
            <a:pPr algn="just">
              <a:lnSpc>
                <a:spcPct val="150000"/>
              </a:lnSpc>
              <a:buFont typeface="Arial" pitchFamily="34" charset="0"/>
              <a:buBlip>
                <a:blip r:embed="rId2"/>
              </a:buBlip>
            </a:pPr>
            <a:r>
              <a:rPr lang="fr-FR" sz="1800" b="1" dirty="0" smtClean="0">
                <a:latin typeface="Book Antiqua" pitchFamily="18" charset="0"/>
                <a:cs typeface="Times New Roman" pitchFamily="18" charset="0"/>
              </a:rPr>
              <a:t>Les objectifs de l’étude sont, entre autres : 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1600" dirty="0" smtClean="0">
                <a:latin typeface="Book Antiqua" pitchFamily="18" charset="0"/>
                <a:cs typeface="Times New Roman" pitchFamily="18" charset="0"/>
              </a:rPr>
              <a:t>Suivre l’évolution du bien être des réfugiés, déplacés et retournés; </a:t>
            </a:r>
            <a:endParaRPr lang="fr-FR" sz="1600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1600" dirty="0" smtClean="0">
                <a:latin typeface="Book Antiqua" pitchFamily="18" charset="0"/>
                <a:cs typeface="Times New Roman" pitchFamily="18" charset="0"/>
              </a:rPr>
              <a:t>Connaitre les perceptions de la population sur les questions sociopolitiques ;</a:t>
            </a:r>
            <a:endParaRPr lang="fr-FR" sz="1600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1600" dirty="0" smtClean="0">
                <a:latin typeface="Book Antiqua" pitchFamily="18" charset="0"/>
                <a:cs typeface="Times New Roman" pitchFamily="18" charset="0"/>
              </a:rPr>
              <a:t>Collecter des informations sur les difficultés attendues en cas de retour des réfugiés et déplacés ;</a:t>
            </a:r>
            <a:endParaRPr lang="fr-FR" sz="1600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1600" dirty="0" smtClean="0">
                <a:latin typeface="Book Antiqua" pitchFamily="18" charset="0"/>
                <a:cs typeface="Times New Roman" pitchFamily="18" charset="0"/>
              </a:rPr>
              <a:t>Suivre mensuellement l’évolution de l’opinion  des refugiés, déplacés et retournés de la crise.</a:t>
            </a:r>
            <a:endParaRPr lang="fr-FR" sz="1600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  <a:buFont typeface="Wingdings" pitchFamily="2" charset="2"/>
              <a:buChar char="§"/>
            </a:pPr>
            <a:endParaRPr lang="fr-FR" sz="18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Enquête Mensuelle Déplacés et Réfugiés - Tendances comparatives - Bamako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7128BC-AA9C-4152-80EA-966C803C2040}" type="slidenum">
              <a:rPr lang="fr-FR"/>
              <a:pPr>
                <a:defRPr/>
              </a:pPr>
              <a:t>2</a:t>
            </a:fld>
            <a:endParaRPr lang="fr-FR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204864"/>
            <a:ext cx="9144000" cy="1872208"/>
          </a:xfrm>
          <a:gradFill flip="none" rotWithShape="1">
            <a:gsLst>
              <a:gs pos="19000">
                <a:schemeClr val="accent5">
                  <a:lumMod val="50000"/>
                  <a:alpha val="65000"/>
                </a:schemeClr>
              </a:gs>
              <a:gs pos="66000">
                <a:schemeClr val="accent5">
                  <a:lumMod val="75000"/>
                  <a:alpha val="22000"/>
                </a:scheme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V. EMPLOI</a:t>
            </a:r>
            <a:endParaRPr lang="fr-FR" b="1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72CB23-2D8F-4080-BDDC-6B88E3FAD175}" type="slidenum">
              <a:rPr lang="fr-FR"/>
              <a:pPr>
                <a:defRPr/>
              </a:pPr>
              <a:t>20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Bamako</a:t>
            </a:r>
            <a:endParaRPr lang="fr-FR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21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Bamako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chemeClr val="tx2">
                    <a:lumMod val="75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EMPLOI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722849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I1. Est-ce que vous avez travaillé en étant payé pendant la semaine passée ?</a:t>
            </a:r>
            <a:endParaRPr lang="fr-FR" altLang="zh-CN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9" name="Graphique 8"/>
          <p:cNvGraphicFramePr/>
          <p:nvPr/>
        </p:nvGraphicFramePr>
        <p:xfrm>
          <a:off x="827584" y="1340768"/>
          <a:ext cx="748883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204864"/>
            <a:ext cx="9144000" cy="1872208"/>
          </a:xfrm>
          <a:gradFill flip="none" rotWithShape="1">
            <a:gsLst>
              <a:gs pos="19000">
                <a:schemeClr val="accent5">
                  <a:lumMod val="50000"/>
                  <a:alpha val="65000"/>
                </a:schemeClr>
              </a:gs>
              <a:gs pos="66000">
                <a:schemeClr val="accent5">
                  <a:lumMod val="75000"/>
                  <a:alpha val="22000"/>
                </a:scheme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VI. BIEN-ÊTRE GÉNÉRAL</a:t>
            </a:r>
            <a:endParaRPr lang="fr-FR" b="1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72CB23-2D8F-4080-BDDC-6B88E3FAD175}" type="slidenum">
              <a:rPr lang="fr-FR"/>
              <a:pPr>
                <a:defRPr/>
              </a:pPr>
              <a:t>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Bamako</a:t>
            </a:r>
            <a:endParaRPr lang="fr-FR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23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Bamako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chemeClr val="tx2">
                    <a:lumMod val="75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BIEN-ÊTRE GÉNÉRAL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J1. De façon générale, comment est-ce que vous comparez vos conditions de vie par rapport aux conditions de vie des autres maliens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8" name="Graphique 7"/>
          <p:cNvGraphicFramePr/>
          <p:nvPr/>
        </p:nvGraphicFramePr>
        <p:xfrm>
          <a:off x="899592" y="1412776"/>
          <a:ext cx="734481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204864"/>
            <a:ext cx="9144000" cy="1872208"/>
          </a:xfrm>
          <a:gradFill flip="none" rotWithShape="1">
            <a:gsLst>
              <a:gs pos="19000">
                <a:schemeClr val="accent5">
                  <a:lumMod val="50000"/>
                  <a:alpha val="65000"/>
                </a:schemeClr>
              </a:gs>
              <a:gs pos="66000">
                <a:schemeClr val="accent5">
                  <a:lumMod val="75000"/>
                  <a:alpha val="22000"/>
                </a:scheme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VII. GOUVERNANCE</a:t>
            </a:r>
            <a:endParaRPr lang="fr-FR" b="1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72CB23-2D8F-4080-BDDC-6B88E3FAD175}" type="slidenum">
              <a:rPr lang="fr-FR"/>
              <a:pPr>
                <a:defRPr/>
              </a:pPr>
              <a:t>24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Bamako</a:t>
            </a:r>
            <a:endParaRPr lang="fr-FR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25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Bamako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chemeClr val="tx2">
                    <a:lumMod val="75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GOUVERNANCE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K1(A). Est-ce que vous faites confiance au gouvernement du Mali pour ramener la paix au Nord?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/>
          <p:nvPr/>
        </p:nvGraphicFramePr>
        <p:xfrm>
          <a:off x="683568" y="1412776"/>
          <a:ext cx="763284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26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Bamako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chemeClr val="tx2">
                    <a:lumMod val="75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GOUVERNANCE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K1(E). Est-ce que vous faites confiance aux mouvements armés pour ramener la paix au Nord?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8" name="Graphique 7"/>
          <p:cNvGraphicFramePr/>
          <p:nvPr/>
        </p:nvGraphicFramePr>
        <p:xfrm>
          <a:off x="683568" y="1484784"/>
          <a:ext cx="7704856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27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Bamako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chemeClr val="tx2">
                    <a:lumMod val="75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GOUVERNANCE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K1(F). Est-ce que vous faites confiance à la MINUSMA pour ramener la paix au Nord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8" name="Graphique 7"/>
          <p:cNvGraphicFramePr/>
          <p:nvPr/>
        </p:nvGraphicFramePr>
        <p:xfrm>
          <a:off x="827584" y="1412776"/>
          <a:ext cx="756084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28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Bamako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chemeClr val="tx2">
                    <a:lumMod val="75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GOUVERNANCE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K1(G). Est-ce que vous faites confiance au gouvernement d’Algérie pour ramener la paix au Nord?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8" name="Graphique 7"/>
          <p:cNvGraphicFramePr/>
          <p:nvPr/>
        </p:nvGraphicFramePr>
        <p:xfrm>
          <a:off x="755576" y="1340768"/>
          <a:ext cx="7704856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29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Bamako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chemeClr val="tx2">
                    <a:lumMod val="75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GOUVERNANCE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K1(H). Est-ce que vous faites confiance au gouvernement de la Mauritanie pour ramener la paix au Nord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9" name="Graphique 8"/>
          <p:cNvGraphicFramePr/>
          <p:nvPr/>
        </p:nvGraphicFramePr>
        <p:xfrm>
          <a:off x="827584" y="1484784"/>
          <a:ext cx="756084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836712"/>
            <a:ext cx="8286750" cy="5500688"/>
          </a:xfrm>
        </p:spPr>
        <p:txBody>
          <a:bodyPr rtlCol="0">
            <a:normAutofit/>
          </a:bodyPr>
          <a:lstStyle/>
          <a:p>
            <a:pPr marL="571500" indent="-571500" algn="just" fontAlgn="auto">
              <a:lnSpc>
                <a:spcPct val="150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fr-FR" sz="2400" dirty="0" smtClean="0">
                <a:latin typeface="Minion Pro SmBd" pitchFamily="18" charset="0"/>
                <a:cs typeface="Times New Roman" pitchFamily="18" charset="0"/>
              </a:rPr>
              <a:t>Migration des déplacés.</a:t>
            </a:r>
          </a:p>
          <a:p>
            <a:pPr marL="514350" indent="-514350" algn="just" fontAlgn="auto">
              <a:lnSpc>
                <a:spcPct val="150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latin typeface="Minion Pro SmBd" pitchFamily="18" charset="0"/>
                <a:cs typeface="Times New Roman" pitchFamily="18" charset="0"/>
              </a:rPr>
              <a:t>Insécurité et violence.</a:t>
            </a:r>
          </a:p>
          <a:p>
            <a:pPr marL="514350" indent="-514350" algn="just" fontAlgn="auto">
              <a:lnSpc>
                <a:spcPct val="150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fr-FR" sz="2400" dirty="0" smtClean="0">
                <a:latin typeface="Minion Pro SmBd" pitchFamily="18" charset="0"/>
                <a:cs typeface="Times New Roman" pitchFamily="18" charset="0"/>
              </a:rPr>
              <a:t>Cohésion sociale.</a:t>
            </a:r>
          </a:p>
          <a:p>
            <a:pPr marL="514350" indent="-514350" algn="just" fontAlgn="auto">
              <a:lnSpc>
                <a:spcPct val="150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latin typeface="Minion Pro SmBd" pitchFamily="18" charset="0"/>
                <a:cs typeface="Times New Roman" pitchFamily="18" charset="0"/>
              </a:rPr>
              <a:t>Nutrition, sécurité alimentaire.</a:t>
            </a:r>
          </a:p>
          <a:p>
            <a:pPr marL="514350" indent="-514350" algn="just" fontAlgn="auto">
              <a:lnSpc>
                <a:spcPct val="150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fr-FR" sz="2400" dirty="0" smtClean="0">
                <a:latin typeface="Minion Pro SmBd" pitchFamily="18" charset="0"/>
                <a:cs typeface="Times New Roman" pitchFamily="18" charset="0"/>
              </a:rPr>
              <a:t>Emploi et perspectives d'emploi.</a:t>
            </a:r>
          </a:p>
          <a:p>
            <a:pPr marL="514350" indent="-514350" algn="just" fontAlgn="auto">
              <a:lnSpc>
                <a:spcPct val="150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latin typeface="Minion Pro SmBd" pitchFamily="18" charset="0"/>
                <a:cs typeface="Times New Roman" pitchFamily="18" charset="0"/>
              </a:rPr>
              <a:t>Évaluation subjective du bien-être.</a:t>
            </a:r>
          </a:p>
          <a:p>
            <a:pPr marL="514350" indent="-514350" algn="just" fontAlgn="auto">
              <a:lnSpc>
                <a:spcPct val="150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fr-FR" sz="2400" dirty="0" smtClean="0">
                <a:latin typeface="Minion Pro SmBd" pitchFamily="18" charset="0"/>
                <a:cs typeface="Times New Roman" pitchFamily="18" charset="0"/>
              </a:rPr>
              <a:t> Gouvernance.</a:t>
            </a:r>
          </a:p>
          <a:p>
            <a:pPr marL="514350" indent="-514350" algn="just" fontAlgn="auto">
              <a:spcAft>
                <a:spcPts val="0"/>
              </a:spcAft>
              <a:buFont typeface="+mj-lt"/>
              <a:buAutoNum type="romanUcPeriod"/>
              <a:defRPr/>
            </a:pPr>
            <a:endParaRPr lang="fr-FR" sz="2800" dirty="0">
              <a:latin typeface="Minion Pro SmBd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02C08D-92CA-4681-BDC4-EA3B6D68BF97}" type="slidenum">
              <a:rPr lang="fr-FR"/>
              <a:pPr>
                <a:defRPr/>
              </a:pPr>
              <a:t>3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Bamako</a:t>
            </a:r>
            <a:endParaRPr lang="fr-FR" dirty="0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3200" b="1" dirty="0" smtClean="0">
                <a:solidFill>
                  <a:schemeClr val="accent1">
                    <a:lumMod val="75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SOMMAIRE</a:t>
            </a:r>
            <a:endParaRPr lang="fr-FR" sz="3200" b="1" dirty="0">
              <a:solidFill>
                <a:schemeClr val="accent1">
                  <a:lumMod val="75000"/>
                </a:schemeClr>
              </a:solidFill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30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Bamako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chemeClr val="tx2">
                    <a:lumMod val="75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GOUVERNANCE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K1(I). Est-ce que vous faites confiance au gouvernement du Burkina Faso pour ramener la paix au Nord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9" name="Graphique 8"/>
          <p:cNvGraphicFramePr/>
          <p:nvPr/>
        </p:nvGraphicFramePr>
        <p:xfrm>
          <a:off x="755576" y="1484784"/>
          <a:ext cx="763284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31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Bamako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chemeClr val="tx2">
                    <a:lumMod val="75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GOUVERNANCE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K2(A). Est-ce que vous faites confiance au gouvernement du Mali pour apporter des services de base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>
            <a:graphicFrameLocks/>
          </p:cNvGraphicFramePr>
          <p:nvPr/>
        </p:nvGraphicFramePr>
        <p:xfrm>
          <a:off x="539552" y="1412776"/>
          <a:ext cx="813690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32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Bamako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chemeClr val="tx2">
                    <a:lumMod val="75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GOUVERNANCE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K2(H). Est-ce que vous faites confiance aux mouvements armés pour apporter des services de base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>
            <a:graphicFrameLocks/>
          </p:cNvGraphicFramePr>
          <p:nvPr/>
        </p:nvGraphicFramePr>
        <p:xfrm>
          <a:off x="611560" y="1340768"/>
          <a:ext cx="7940550" cy="4593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DABAE8-DD8A-4F26-85AC-24F95E386C93}" type="slidenum">
              <a:rPr lang="fr-FR"/>
              <a:pPr>
                <a:defRPr/>
              </a:pPr>
              <a:t>33</a:t>
            </a:fld>
            <a:endParaRPr lang="fr-FR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Bamako</a:t>
            </a:r>
            <a:endParaRPr lang="fr-FR" dirty="0"/>
          </a:p>
        </p:txBody>
      </p:sp>
      <p:sp>
        <p:nvSpPr>
          <p:cNvPr id="15" name="TextBox 14"/>
          <p:cNvSpPr txBox="1"/>
          <p:nvPr/>
        </p:nvSpPr>
        <p:spPr>
          <a:xfrm>
            <a:off x="611560" y="1340768"/>
            <a:ext cx="7929562" cy="3693319"/>
          </a:xfrm>
          <a:prstGeom prst="rect">
            <a:avLst/>
          </a:prstGeom>
          <a:ln w="38100"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tabLst>
                <a:tab pos="4926013" algn="l"/>
              </a:tabLst>
              <a:defRPr/>
            </a:pPr>
            <a:endParaRPr lang="fr-FR" sz="2400" b="1" dirty="0" smtClean="0">
              <a:ln w="3175">
                <a:noFill/>
              </a:ln>
              <a:solidFill>
                <a:schemeClr val="tx1"/>
              </a:solidFill>
              <a:latin typeface="Minion Pro Cond" pitchFamily="18" charset="0"/>
              <a:ea typeface="Segoe UI" pitchFamily="34" charset="0"/>
              <a:cs typeface="Segoe UI" pitchFamily="34" charset="0"/>
            </a:endParaRPr>
          </a:p>
          <a:p>
            <a:pPr algn="ctr">
              <a:tabLst>
                <a:tab pos="4926013" algn="l"/>
              </a:tabLst>
              <a:defRPr/>
            </a:pPr>
            <a:r>
              <a:rPr lang="fr-FR" sz="2400" b="1" dirty="0" smtClean="0">
                <a:ln w="3175">
                  <a:noFill/>
                </a:ln>
                <a:solidFill>
                  <a:schemeClr val="tx1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ENQUÊTE MENSUEL SUR L’ÉVOLUTION DU BIEN ÊTRE DES DÉPLACÉS ET DES REFUGIÉS</a:t>
            </a:r>
          </a:p>
          <a:p>
            <a:pPr algn="ctr">
              <a:tabLst>
                <a:tab pos="4926013" algn="l"/>
              </a:tabLst>
              <a:defRPr/>
            </a:pPr>
            <a:endParaRPr lang="fr-FR" sz="1200" b="1" dirty="0" smtClean="0">
              <a:ln w="3175">
                <a:noFill/>
              </a:ln>
              <a:solidFill>
                <a:schemeClr val="tx1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 algn="ctr">
              <a:defRPr/>
            </a:pPr>
            <a:r>
              <a:rPr lang="fr-FR" sz="2000" b="1" dirty="0" smtClean="0">
                <a:solidFill>
                  <a:schemeClr val="tx1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**********</a:t>
            </a:r>
          </a:p>
          <a:p>
            <a:pPr algn="ctr">
              <a:defRPr/>
            </a:pPr>
            <a:endParaRPr lang="fr-FR" sz="1200" b="1" dirty="0" smtClean="0">
              <a:solidFill>
                <a:schemeClr val="tx1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 algn="ctr">
              <a:defRPr/>
            </a:pPr>
            <a:r>
              <a:rPr lang="fr-FR" sz="2000" b="1" dirty="0" smtClean="0">
                <a:solidFill>
                  <a:schemeClr val="tx1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Tendances comparatives</a:t>
            </a:r>
          </a:p>
          <a:p>
            <a:pPr algn="ctr">
              <a:defRPr/>
            </a:pPr>
            <a:r>
              <a:rPr lang="fr-FR" sz="2000" b="1" dirty="0" smtClean="0">
                <a:solidFill>
                  <a:schemeClr val="tx1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Localité : </a:t>
            </a:r>
            <a:r>
              <a:rPr lang="fr-FR" sz="2400" b="1" dirty="0" smtClean="0">
                <a:solidFill>
                  <a:schemeClr val="accent1">
                    <a:lumMod val="75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Bamako</a:t>
            </a:r>
            <a:endParaRPr lang="fr-FR" sz="2000" b="1" dirty="0" smtClean="0">
              <a:solidFill>
                <a:schemeClr val="accent1">
                  <a:lumMod val="75000"/>
                </a:schemeClr>
              </a:solidFill>
              <a:latin typeface="Minion Pro Cond" pitchFamily="18" charset="0"/>
              <a:ea typeface="Segoe UI" pitchFamily="34" charset="0"/>
              <a:cs typeface="Segoe UI" pitchFamily="34" charset="0"/>
            </a:endParaRPr>
          </a:p>
          <a:p>
            <a:pPr algn="ctr">
              <a:defRPr/>
            </a:pPr>
            <a:endParaRPr lang="fr-FR" sz="1100" b="1" dirty="0" smtClean="0">
              <a:solidFill>
                <a:schemeClr val="tx1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 algn="ctr">
              <a:defRPr/>
            </a:pPr>
            <a:r>
              <a:rPr lang="fr-FR" sz="2000" b="1" dirty="0" smtClean="0">
                <a:solidFill>
                  <a:schemeClr val="tx1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**********</a:t>
            </a:r>
          </a:p>
          <a:p>
            <a:pPr algn="ctr">
              <a:defRPr/>
            </a:pPr>
            <a:endParaRPr lang="fr-FR" sz="1100" b="1" dirty="0" smtClean="0">
              <a:solidFill>
                <a:schemeClr val="tx1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 algn="ctr">
              <a:defRPr/>
            </a:pPr>
            <a:r>
              <a:rPr lang="fr-FR" b="1" dirty="0" smtClean="0">
                <a:solidFill>
                  <a:schemeClr val="tx1"/>
                </a:solidFill>
                <a:latin typeface="Minion Pro SmBd" pitchFamily="18" charset="0"/>
                <a:ea typeface="Segoe UI" pitchFamily="34" charset="0"/>
                <a:cs typeface="Segoe UI" pitchFamily="34" charset="0"/>
              </a:rPr>
              <a:t>DESCRIPTION DES RÉSULTATS DE L’ÉTUDE</a:t>
            </a:r>
          </a:p>
          <a:p>
            <a:pPr algn="ctr">
              <a:defRPr/>
            </a:pPr>
            <a:endParaRPr lang="fr-FR" sz="1400" b="1" dirty="0" smtClean="0">
              <a:solidFill>
                <a:schemeClr val="tx1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76250"/>
          </a:xfrm>
        </p:spPr>
        <p:txBody>
          <a:bodyPr/>
          <a:lstStyle/>
          <a:p>
            <a:r>
              <a:rPr lang="fr-FR" sz="2200" b="1" dirty="0" smtClean="0">
                <a:solidFill>
                  <a:schemeClr val="accent1">
                    <a:lumMod val="75000"/>
                  </a:schemeClr>
                </a:solidFill>
                <a:latin typeface="Minion Pro Cond" pitchFamily="18" charset="0"/>
                <a:cs typeface="Segoe UI" pitchFamily="34" charset="0"/>
              </a:rPr>
              <a:t>ZONES DE COUVERTURE DE L’ENQUÊTE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FFA308-970C-499A-AD6D-EA2D8EDE064A}" type="slidenum">
              <a:rPr lang="fr-FR"/>
              <a:pPr>
                <a:defRPr/>
              </a:pPr>
              <a:t>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Bamako</a:t>
            </a:r>
            <a:endParaRPr lang="fr-FR" dirty="0"/>
          </a:p>
        </p:txBody>
      </p:sp>
      <p:pic>
        <p:nvPicPr>
          <p:cNvPr id="7174" name="Picture 2" descr="C:\Users\t\Desktop\DROPBOX2\Carte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500063"/>
            <a:ext cx="8429625" cy="578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204864"/>
            <a:ext cx="9144000" cy="1872208"/>
          </a:xfrm>
          <a:gradFill flip="none" rotWithShape="1">
            <a:gsLst>
              <a:gs pos="19000">
                <a:schemeClr val="accent5">
                  <a:lumMod val="50000"/>
                  <a:alpha val="65000"/>
                </a:schemeClr>
              </a:gs>
              <a:gs pos="66000">
                <a:schemeClr val="accent5">
                  <a:lumMod val="75000"/>
                  <a:alpha val="22000"/>
                </a:scheme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I. MIGRATION</a:t>
            </a:r>
            <a:endParaRPr lang="fr-FR" b="1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72CB23-2D8F-4080-BDDC-6B88E3FAD175}" type="slidenum">
              <a:rPr lang="fr-FR"/>
              <a:pPr>
                <a:defRPr/>
              </a:pPr>
              <a:t>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Bamako</a:t>
            </a:r>
            <a:endParaRPr lang="fr-FR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6</a:t>
            </a:fld>
            <a:endParaRPr lang="fr-FR" dirty="0"/>
          </a:p>
        </p:txBody>
      </p:sp>
      <p:sp>
        <p:nvSpPr>
          <p:cNvPr id="10246" name="Rectangle 1"/>
          <p:cNvSpPr>
            <a:spLocks noChangeArrowheads="1"/>
          </p:cNvSpPr>
          <p:nvPr/>
        </p:nvSpPr>
        <p:spPr bwMode="auto">
          <a:xfrm>
            <a:off x="0" y="720321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fr-FR" altLang="zh-CN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E1. Est-ce </a:t>
            </a:r>
            <a:r>
              <a:rPr lang="fr-FR" altLang="zh-CN" b="1" u="sng" dirty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 vous vivez toujours au même endroit que le mois passé?</a:t>
            </a:r>
            <a:endParaRPr lang="fr-FR" altLang="zh-CN" b="1" u="sng" dirty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Bamako</a:t>
            </a:r>
            <a:endParaRPr lang="fr-FR" dirty="0"/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Minion Pro Cond" pitchFamily="18" charset="0"/>
                <a:ea typeface="Segoe UI" pitchFamily="34" charset="0"/>
                <a:cs typeface="Segoe UI" pitchFamily="34" charset="0"/>
              </a:rPr>
              <a:t>MIGRATIONS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graphicFrame>
        <p:nvGraphicFramePr>
          <p:cNvPr id="9" name="Graphique 8"/>
          <p:cNvGraphicFramePr/>
          <p:nvPr/>
        </p:nvGraphicFramePr>
        <p:xfrm>
          <a:off x="539552" y="1340768"/>
          <a:ext cx="799288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204864"/>
            <a:ext cx="9144000" cy="1872208"/>
          </a:xfrm>
          <a:gradFill flip="none" rotWithShape="1">
            <a:gsLst>
              <a:gs pos="19000">
                <a:schemeClr val="accent5">
                  <a:lumMod val="50000"/>
                  <a:alpha val="65000"/>
                </a:schemeClr>
              </a:gs>
              <a:gs pos="66000">
                <a:schemeClr val="accent5">
                  <a:lumMod val="75000"/>
                  <a:alpha val="22000"/>
                </a:scheme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II. SÉCURITE PHYSIQUE</a:t>
            </a:r>
            <a:endParaRPr lang="fr-FR" b="1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72CB23-2D8F-4080-BDDC-6B88E3FAD175}" type="slidenum">
              <a:rPr lang="fr-FR"/>
              <a:pPr>
                <a:defRPr/>
              </a:pPr>
              <a:t>7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Bamako</a:t>
            </a:r>
            <a:endParaRPr lang="fr-FR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8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Bamako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chemeClr val="tx2">
                    <a:lumMod val="75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SÉCURITE PHYSIQUE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</a:t>
            </a:r>
            <a:r>
              <a:rPr lang="fr-FR" altLang="zh-CN" sz="1600" b="1" u="sng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fr-FR" altLang="zh-CN" sz="1600" b="1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F5.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Par rapport au mois passé, est-ce que vous vous sentez maintenant moins en sécurité, plus en sécurité, ou il n’y a pas de différence ? 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8" name="Graphique 7"/>
          <p:cNvGraphicFramePr/>
          <p:nvPr/>
        </p:nvGraphicFramePr>
        <p:xfrm>
          <a:off x="827584" y="1340768"/>
          <a:ext cx="756084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9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Bamako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chemeClr val="tx2">
                    <a:lumMod val="75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SÉCURITE PHYSIQUE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722849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F7(A). Est-ce que vous faites confiance à l’armée malienne ?</a:t>
            </a:r>
            <a:endParaRPr lang="fr-FR" altLang="zh-CN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8" name="Graphique 7"/>
          <p:cNvGraphicFramePr/>
          <p:nvPr/>
        </p:nvGraphicFramePr>
        <p:xfrm>
          <a:off x="683568" y="1268760"/>
          <a:ext cx="792088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20998</TotalTime>
  <Words>1016</Words>
  <Application>Microsoft Office PowerPoint</Application>
  <PresentationFormat>On-screen Show (4:3)</PresentationFormat>
  <Paragraphs>167</Paragraphs>
  <Slides>33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Thème Office</vt:lpstr>
      <vt:lpstr>Slide 1</vt:lpstr>
      <vt:lpstr>INTRODUCTION</vt:lpstr>
      <vt:lpstr>SOMMAIRE</vt:lpstr>
      <vt:lpstr>ZONES DE COUVERTURE DE L’ENQUÊTE</vt:lpstr>
      <vt:lpstr>I. MIGRATION</vt:lpstr>
      <vt:lpstr>Slide 6</vt:lpstr>
      <vt:lpstr>II. SÉCURITE PHYSIQUE</vt:lpstr>
      <vt:lpstr>Slide 8</vt:lpstr>
      <vt:lpstr>Slide 9</vt:lpstr>
      <vt:lpstr>Slide 10</vt:lpstr>
      <vt:lpstr>Slide 11</vt:lpstr>
      <vt:lpstr>III. COHÉSION SOCIALE</vt:lpstr>
      <vt:lpstr>Slide 13</vt:lpstr>
      <vt:lpstr>Slide 14</vt:lpstr>
      <vt:lpstr>Slide 15</vt:lpstr>
      <vt:lpstr>Slide 16</vt:lpstr>
      <vt:lpstr>Slide 17</vt:lpstr>
      <vt:lpstr>IV. NUTRITION ET SÉCURITÉ ALIMENTAIRE</vt:lpstr>
      <vt:lpstr>Slide 19</vt:lpstr>
      <vt:lpstr>V. EMPLOI</vt:lpstr>
      <vt:lpstr>Slide 21</vt:lpstr>
      <vt:lpstr>VI. BIEN-ÊTRE GÉNÉRAL</vt:lpstr>
      <vt:lpstr>Slide 23</vt:lpstr>
      <vt:lpstr>VII. GOUVERNANCE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ChiiCo</dc:creator>
  <cp:lastModifiedBy>DELL-USER</cp:lastModifiedBy>
  <cp:revision>3812</cp:revision>
  <dcterms:created xsi:type="dcterms:W3CDTF">2014-11-04T17:58:43Z</dcterms:created>
  <dcterms:modified xsi:type="dcterms:W3CDTF">2015-06-11T09:48:40Z</dcterms:modified>
</cp:coreProperties>
</file>