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7" r:id="rId2"/>
    <p:sldId id="258" r:id="rId3"/>
    <p:sldId id="260" r:id="rId4"/>
    <p:sldId id="262" r:id="rId5"/>
    <p:sldId id="263" r:id="rId6"/>
    <p:sldId id="265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8" r:id="rId17"/>
    <p:sldId id="359" r:id="rId18"/>
    <p:sldId id="363" r:id="rId19"/>
    <p:sldId id="360" r:id="rId20"/>
    <p:sldId id="364" r:id="rId21"/>
    <p:sldId id="361" r:id="rId22"/>
    <p:sldId id="365" r:id="rId23"/>
    <p:sldId id="362" r:id="rId24"/>
    <p:sldId id="366" r:id="rId25"/>
    <p:sldId id="367" r:id="rId26"/>
    <p:sldId id="368" r:id="rId27"/>
    <p:sldId id="369" r:id="rId28"/>
    <p:sldId id="370" r:id="rId29"/>
    <p:sldId id="371" r:id="rId30"/>
    <p:sldId id="372" r:id="rId31"/>
    <p:sldId id="373" r:id="rId32"/>
    <p:sldId id="335" r:id="rId3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63D"/>
    <a:srgbClr val="E7AE3D"/>
    <a:srgbClr val="004620"/>
    <a:srgbClr val="CC6600"/>
    <a:srgbClr val="FABE00"/>
    <a:srgbClr val="FF9900"/>
    <a:srgbClr val="E2AC00"/>
    <a:srgbClr val="FF0000"/>
    <a:srgbClr val="FF99CC"/>
    <a:srgbClr val="FF66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82" autoAdjust="0"/>
    <p:restoredTop sz="94190" autoAdjust="0"/>
  </p:normalViewPr>
  <p:slideViewPr>
    <p:cSldViewPr>
      <p:cViewPr varScale="1">
        <p:scale>
          <a:sx n="65" d="100"/>
          <a:sy n="65" d="100"/>
        </p:scale>
        <p:origin x="-13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94"/>
    </p:cViewPr>
  </p:sorter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MAI15\AVRIL_TREND\TAB_Mois1_A_Mois8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MAI15\AVRIL_TREND\TAB_Mois1_A_Mois8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MAI15\AVRIL_TREND\TAB_Mois1_A_Mois8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MAI15\AVRIL_TREND\TAB_Mois1_A_Mois8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MAI15\AVRIL_TREND\TAB_Mois1_A_Mois8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MAI15\AVRIL_TREND\TAB_Mois1_A_Mois8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MAI15\AVRIL_TREND\TAB_Mois1_A_Mois8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MAI15\AVRIL_TREND\TAB_Mois1_A_Mois8.xls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2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MAI15\AVRIL_TREND\TAB_Mois1_A_Mois8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AVR15\MARS_TREND\TAB_Mois1_A_Mois7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MAI15\AVRIL_TREND\TAB_Mois1_A_Mois8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AVR15\MARS_TREND\TAB_Mois1_A_Mois7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MAI15\AVRIL_TREND\TAB_Mois1_A_Mois8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MAI15\AVRIL_TREND\TAB_Mois1_A_Mois8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MAI15\AVRIL_TREND\TAB_Mois1_A_Mois8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\Desktop\DOC%20GUINDO\TAF\MAI15\AVRIL_TREND\TAB_Mois1_A_Mois8.xls" TargetMode="External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MAI15\AVRIL_TREND\TAB_Mois1_A_Mois8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MAI15\AVRIL_TREND\TAB_Mois1_A_Mois8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\Desktop\DOC%20GUINDO\TAF\MAI15\AVRIL_TREND\TAB_Mois1_A_Mois8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TE1_1!$A$11</c:f>
              <c:strCache>
                <c:ptCount val="1"/>
                <c:pt idx="0">
                  <c:v>Oui, Je continue à vivre au même endroit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TE1_1!$AP$10:$AW$10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TE1_1!$AP$11:$AW$11</c:f>
              <c:numCache>
                <c:formatCode>0%</c:formatCode>
                <c:ptCount val="8"/>
                <c:pt idx="0">
                  <c:v>0.98947368421052628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TE1_1!$A$12</c:f>
              <c:strCache>
                <c:ptCount val="1"/>
                <c:pt idx="0">
                  <c:v>Non, J'ai déménagé</c:v>
                </c:pt>
              </c:strCache>
            </c:strRef>
          </c:tx>
          <c:cat>
            <c:strRef>
              <c:f>TE1_1!$AP$10:$AW$10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TE1_1!$AP$12:$AW$12</c:f>
              <c:numCache>
                <c:formatCode>0%</c:formatCode>
                <c:ptCount val="8"/>
                <c:pt idx="0">
                  <c:v>1.0526315789473687E-2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68667392"/>
        <c:axId val="168767488"/>
      </c:barChart>
      <c:catAx>
        <c:axId val="1686673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8767488"/>
        <c:crosses val="autoZero"/>
        <c:auto val="1"/>
        <c:lblAlgn val="ctr"/>
        <c:lblOffset val="100"/>
      </c:catAx>
      <c:valAx>
        <c:axId val="168767488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866739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TH1_1!$A$12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EEECE1">
                <a:lumMod val="50000"/>
              </a:srgbClr>
            </a:solidFill>
          </c:spPr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TH1_1!$AP$11:$AW$11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TH1_1!$AP$12:$AW$12</c:f>
              <c:numCache>
                <c:formatCode>0%</c:formatCode>
                <c:ptCount val="8"/>
                <c:pt idx="0">
                  <c:v>4.2105263157894736E-2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TH1_1!$A$13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9BBB59"/>
            </a:solidFill>
          </c:spPr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TH1_1!$AP$11:$AW$11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TH1_1!$AP$13:$AW$13</c:f>
              <c:numCache>
                <c:formatCode>0%</c:formatCode>
                <c:ptCount val="8"/>
                <c:pt idx="0">
                  <c:v>0.26315789473684215</c:v>
                </c:pt>
                <c:pt idx="1">
                  <c:v>0</c:v>
                </c:pt>
                <c:pt idx="2">
                  <c:v>2.0408163265306131E-2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TH1_1!$A$14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009246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TH1_1!$AP$11:$AW$11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TH1_1!$AP$14:$AW$14</c:f>
              <c:numCache>
                <c:formatCode>0%</c:formatCode>
                <c:ptCount val="8"/>
                <c:pt idx="0">
                  <c:v>0.6842105263157896</c:v>
                </c:pt>
                <c:pt idx="1">
                  <c:v>1</c:v>
                </c:pt>
                <c:pt idx="2">
                  <c:v>0.97959183673469397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3"/>
          <c:order val="3"/>
          <c:tx>
            <c:strRef>
              <c:f>TH1_1!$A$15</c:f>
              <c:strCache>
                <c:ptCount val="1"/>
                <c:pt idx="0">
                  <c:v>4</c:v>
                </c:pt>
              </c:strCache>
            </c:strRef>
          </c:tx>
          <c:cat>
            <c:strRef>
              <c:f>TH1_1!$AP$11:$AW$11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TH1_1!$AP$15:$AW$15</c:f>
              <c:numCache>
                <c:formatCode>0%</c:formatCode>
                <c:ptCount val="8"/>
                <c:pt idx="0">
                  <c:v>1.0526315789473684E-2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69353216"/>
        <c:axId val="169354752"/>
      </c:barChart>
      <c:catAx>
        <c:axId val="16935321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9354752"/>
        <c:crosses val="autoZero"/>
        <c:auto val="1"/>
        <c:lblAlgn val="ctr"/>
        <c:lblOffset val="100"/>
      </c:catAx>
      <c:valAx>
        <c:axId val="169354752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9353216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TI1_1!$A$11</c:f>
              <c:strCache>
                <c:ptCount val="1"/>
                <c:pt idx="0">
                  <c:v>Oui</c:v>
                </c:pt>
              </c:strCache>
            </c:strRef>
          </c:tx>
          <c:dLbls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TI1_1!$AP$10:$AW$10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TI1_1!$AP$11:$AW$11</c:f>
              <c:numCache>
                <c:formatCode>0%</c:formatCode>
                <c:ptCount val="8"/>
                <c:pt idx="0">
                  <c:v>0.26315789473684215</c:v>
                </c:pt>
                <c:pt idx="1">
                  <c:v>0.16842105263157892</c:v>
                </c:pt>
                <c:pt idx="2">
                  <c:v>0.17204301075268821</c:v>
                </c:pt>
                <c:pt idx="3">
                  <c:v>3.0000000000000002E-2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TI1_1!$A$12</c:f>
              <c:strCache>
                <c:ptCount val="1"/>
                <c:pt idx="0">
                  <c:v>Non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TI1_1!$AP$10:$AW$10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TI1_1!$AP$12:$AW$12</c:f>
              <c:numCache>
                <c:formatCode>0%</c:formatCode>
                <c:ptCount val="8"/>
                <c:pt idx="0">
                  <c:v>0.73684210526315785</c:v>
                </c:pt>
                <c:pt idx="1">
                  <c:v>0.8315789473684212</c:v>
                </c:pt>
                <c:pt idx="2">
                  <c:v>0.82795698924731176</c:v>
                </c:pt>
                <c:pt idx="3">
                  <c:v>0.97000000000000008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gapWidth val="75"/>
        <c:overlap val="100"/>
        <c:axId val="169397248"/>
        <c:axId val="169403136"/>
      </c:barChart>
      <c:catAx>
        <c:axId val="169397248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9403136"/>
        <c:crosses val="autoZero"/>
        <c:auto val="1"/>
        <c:lblAlgn val="ctr"/>
        <c:lblOffset val="100"/>
      </c:catAx>
      <c:valAx>
        <c:axId val="169403136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939724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TJ1_1!$A$12</c:f>
              <c:strCache>
                <c:ptCount val="1"/>
                <c:pt idx="0">
                  <c:v>Moins bonnes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TJ1_1!$AP$11:$AW$11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TJ1_1!$AP$12:$AW$12</c:f>
              <c:numCache>
                <c:formatCode>0%</c:formatCode>
                <c:ptCount val="8"/>
                <c:pt idx="0">
                  <c:v>0.7052631578947367</c:v>
                </c:pt>
                <c:pt idx="1">
                  <c:v>0.76842105263157923</c:v>
                </c:pt>
                <c:pt idx="2">
                  <c:v>0.87000000000000011</c:v>
                </c:pt>
                <c:pt idx="3">
                  <c:v>0.9</c:v>
                </c:pt>
                <c:pt idx="4">
                  <c:v>0.99</c:v>
                </c:pt>
                <c:pt idx="5">
                  <c:v>1</c:v>
                </c:pt>
                <c:pt idx="6">
                  <c:v>0.99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TJ1_1!$A$13</c:f>
              <c:strCache>
                <c:ptCount val="1"/>
                <c:pt idx="0">
                  <c:v>Pareilles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3"/>
              <c:layout>
                <c:manualLayout>
                  <c:x val="0"/>
                  <c:y val="1.0853494910821875E-2"/>
                </c:manualLayout>
              </c:layout>
              <c:showVal val="1"/>
            </c:dLbl>
            <c:dLbl>
              <c:idx val="5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TJ1_1!$AP$11:$AW$11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TJ1_1!$AP$13:$AW$13</c:f>
              <c:numCache>
                <c:formatCode>0%</c:formatCode>
                <c:ptCount val="8"/>
                <c:pt idx="0">
                  <c:v>0.21052631578947373</c:v>
                </c:pt>
                <c:pt idx="1">
                  <c:v>0.18947368421052638</c:v>
                </c:pt>
                <c:pt idx="2">
                  <c:v>7.0000000000000021E-2</c:v>
                </c:pt>
                <c:pt idx="3">
                  <c:v>6.0000000000000005E-2</c:v>
                </c:pt>
                <c:pt idx="4">
                  <c:v>1.0000000000000002E-2</c:v>
                </c:pt>
                <c:pt idx="5">
                  <c:v>0</c:v>
                </c:pt>
                <c:pt idx="6">
                  <c:v>1.0000000000000002E-2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TJ1_1!$A$14</c:f>
              <c:strCache>
                <c:ptCount val="1"/>
                <c:pt idx="0">
                  <c:v>Meilleures</c:v>
                </c:pt>
              </c:strCache>
            </c:strRef>
          </c:tx>
          <c:dLbls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TJ1_1!$AP$11:$AW$11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TJ1_1!$AP$14:$AW$14</c:f>
              <c:numCache>
                <c:formatCode>0%</c:formatCode>
                <c:ptCount val="8"/>
                <c:pt idx="0">
                  <c:v>8.42105263157895E-2</c:v>
                </c:pt>
                <c:pt idx="1">
                  <c:v>4.2105263157894736E-2</c:v>
                </c:pt>
                <c:pt idx="2">
                  <c:v>6.0000000000000005E-2</c:v>
                </c:pt>
                <c:pt idx="3">
                  <c:v>4.0000000000000008E-2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69446784"/>
        <c:axId val="169452672"/>
      </c:barChart>
      <c:catAx>
        <c:axId val="169446784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9452672"/>
        <c:crosses val="autoZero"/>
        <c:auto val="1"/>
        <c:lblAlgn val="ctr"/>
        <c:lblOffset val="100"/>
      </c:catAx>
      <c:valAx>
        <c:axId val="169452672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944678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TK1A_1!$A$12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1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TK1A_1!$AP$11:$AW$11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TK1A_1!$AP$12:$AW$12</c:f>
              <c:numCache>
                <c:formatCode>0%</c:formatCode>
                <c:ptCount val="8"/>
                <c:pt idx="0">
                  <c:v>0.62105263157894752</c:v>
                </c:pt>
                <c:pt idx="1">
                  <c:v>0.90526315789473677</c:v>
                </c:pt>
                <c:pt idx="2">
                  <c:v>0.96938775510204067</c:v>
                </c:pt>
                <c:pt idx="3">
                  <c:v>0.99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TK1A_1!$A$13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1"/>
              <c:layout>
                <c:manualLayout>
                  <c:x val="-3.2966222859973147E-3"/>
                  <c:y val="1.3566868638527347E-2"/>
                </c:manualLayout>
              </c:layout>
              <c:showVal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1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TK1A_1!$AP$11:$AW$11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TK1A_1!$AP$13:$AW$13</c:f>
              <c:numCache>
                <c:formatCode>0%</c:formatCode>
                <c:ptCount val="8"/>
                <c:pt idx="0">
                  <c:v>0.17894736842105269</c:v>
                </c:pt>
                <c:pt idx="1">
                  <c:v>4.2105263157894736E-2</c:v>
                </c:pt>
                <c:pt idx="2">
                  <c:v>3.061224489795919E-2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TK1A_1!$A$14</c:f>
              <c:strCache>
                <c:ptCount val="1"/>
                <c:pt idx="0">
                  <c:v>Confiance</c:v>
                </c:pt>
              </c:strCache>
            </c:strRef>
          </c:tx>
          <c:dLbls>
            <c:dLbl>
              <c:idx val="2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1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TK1A_1!$AP$11:$AW$11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TK1A_1!$AP$14:$AW$14</c:f>
              <c:numCache>
                <c:formatCode>0%</c:formatCode>
                <c:ptCount val="8"/>
                <c:pt idx="0">
                  <c:v>0.2</c:v>
                </c:pt>
                <c:pt idx="1">
                  <c:v>5.2631578947368425E-2</c:v>
                </c:pt>
                <c:pt idx="2">
                  <c:v>0</c:v>
                </c:pt>
                <c:pt idx="3">
                  <c:v>1.0000000000000002E-2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69549824"/>
        <c:axId val="169551360"/>
      </c:barChart>
      <c:catAx>
        <c:axId val="169549824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9551360"/>
        <c:crosses val="autoZero"/>
        <c:auto val="1"/>
        <c:lblAlgn val="ctr"/>
        <c:lblOffset val="100"/>
      </c:catAx>
      <c:valAx>
        <c:axId val="169551360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954982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TK1E_1!$A$12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2"/>
              <c:delete val="1"/>
            </c:dLbl>
            <c:dLbl>
              <c:idx val="4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TK1E_1!$AP$11:$AW$11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TK1E_1!$AP$12:$AW$12</c:f>
              <c:numCache>
                <c:formatCode>0%</c:formatCode>
                <c:ptCount val="8"/>
                <c:pt idx="0">
                  <c:v>0.32631578947368439</c:v>
                </c:pt>
                <c:pt idx="1">
                  <c:v>3.1578947368421061E-2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TK1E_1!$A$13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4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TK1E_1!$AP$11:$AW$11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TK1E_1!$AP$13:$AW$13</c:f>
              <c:numCache>
                <c:formatCode>0%</c:formatCode>
                <c:ptCount val="8"/>
                <c:pt idx="0">
                  <c:v>0.22105263157894736</c:v>
                </c:pt>
                <c:pt idx="1">
                  <c:v>0.22105263157894736</c:v>
                </c:pt>
                <c:pt idx="2">
                  <c:v>6.1224489795918373E-2</c:v>
                </c:pt>
                <c:pt idx="3">
                  <c:v>2.0000000000000004E-2</c:v>
                </c:pt>
                <c:pt idx="4">
                  <c:v>0</c:v>
                </c:pt>
                <c:pt idx="5">
                  <c:v>1.0000000000000002E-2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TK1E_1!$A$14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TK1E_1!$AP$11:$AW$11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TK1E_1!$AP$14:$AW$14</c:f>
              <c:numCache>
                <c:formatCode>0%</c:formatCode>
                <c:ptCount val="8"/>
                <c:pt idx="0">
                  <c:v>0.45263157894736844</c:v>
                </c:pt>
                <c:pt idx="1">
                  <c:v>0.74736842105263146</c:v>
                </c:pt>
                <c:pt idx="2">
                  <c:v>0.9387755102040819</c:v>
                </c:pt>
                <c:pt idx="3">
                  <c:v>0.98</c:v>
                </c:pt>
                <c:pt idx="4">
                  <c:v>1</c:v>
                </c:pt>
                <c:pt idx="5">
                  <c:v>0.99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gapWidth val="75"/>
        <c:overlap val="100"/>
        <c:axId val="169644416"/>
        <c:axId val="169645952"/>
      </c:barChart>
      <c:catAx>
        <c:axId val="169644416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9645952"/>
        <c:crosses val="autoZero"/>
        <c:auto val="1"/>
        <c:lblAlgn val="ctr"/>
        <c:lblOffset val="100"/>
      </c:catAx>
      <c:valAx>
        <c:axId val="169645952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9644416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TK1F_1!$A$12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TK1F_1!$AP$11:$AW$11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TK1F_1!$AP$12:$AW$12</c:f>
              <c:numCache>
                <c:formatCode>0%</c:formatCode>
                <c:ptCount val="8"/>
                <c:pt idx="0">
                  <c:v>6.3157894736842107E-2</c:v>
                </c:pt>
                <c:pt idx="1">
                  <c:v>3.1578947368421061E-2</c:v>
                </c:pt>
                <c:pt idx="2">
                  <c:v>3.061224489795919E-2</c:v>
                </c:pt>
                <c:pt idx="3">
                  <c:v>0.12000000000000001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TK1F_1!$A$13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TK1F_1!$AP$11:$AW$11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TK1F_1!$AP$13:$AW$13</c:f>
              <c:numCache>
                <c:formatCode>0%</c:formatCode>
                <c:ptCount val="8"/>
                <c:pt idx="0">
                  <c:v>0.29473684210526319</c:v>
                </c:pt>
                <c:pt idx="1">
                  <c:v>0.8</c:v>
                </c:pt>
                <c:pt idx="2">
                  <c:v>0.96938775510204067</c:v>
                </c:pt>
                <c:pt idx="3">
                  <c:v>0.7400000000000001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TK1F_1!$A$14</c:f>
              <c:strCache>
                <c:ptCount val="1"/>
                <c:pt idx="0">
                  <c:v>Confiance</c:v>
                </c:pt>
              </c:strCache>
            </c:strRef>
          </c:tx>
          <c:dLbls>
            <c:dLbl>
              <c:idx val="2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TK1F_1!$AP$11:$AW$11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TK1F_1!$AP$14:$AW$14</c:f>
              <c:numCache>
                <c:formatCode>0%</c:formatCode>
                <c:ptCount val="8"/>
                <c:pt idx="0">
                  <c:v>0.64210526315789496</c:v>
                </c:pt>
                <c:pt idx="1">
                  <c:v>0.16842105263157892</c:v>
                </c:pt>
                <c:pt idx="2">
                  <c:v>0</c:v>
                </c:pt>
                <c:pt idx="3">
                  <c:v>0.14000000000000001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69685760"/>
        <c:axId val="169687296"/>
      </c:barChart>
      <c:catAx>
        <c:axId val="169685760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9687296"/>
        <c:crosses val="autoZero"/>
        <c:auto val="1"/>
        <c:lblAlgn val="ctr"/>
        <c:lblOffset val="100"/>
      </c:catAx>
      <c:valAx>
        <c:axId val="169687296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968576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TK1G_1!$A$12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TK1G_1!$AP$11:$AW$11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TK1G_1!$AP$12:$AW$12</c:f>
              <c:numCache>
                <c:formatCode>0%</c:formatCode>
                <c:ptCount val="8"/>
                <c:pt idx="0">
                  <c:v>0.24210526315789474</c:v>
                </c:pt>
                <c:pt idx="1">
                  <c:v>0.65263157894736845</c:v>
                </c:pt>
                <c:pt idx="2">
                  <c:v>0.10204081632653061</c:v>
                </c:pt>
                <c:pt idx="3">
                  <c:v>0.75000000000000011</c:v>
                </c:pt>
                <c:pt idx="4">
                  <c:v>0.16</c:v>
                </c:pt>
                <c:pt idx="5">
                  <c:v>0.72000000000000008</c:v>
                </c:pt>
                <c:pt idx="6">
                  <c:v>1</c:v>
                </c:pt>
                <c:pt idx="7">
                  <c:v>0.19</c:v>
                </c:pt>
              </c:numCache>
            </c:numRef>
          </c:val>
        </c:ser>
        <c:ser>
          <c:idx val="1"/>
          <c:order val="1"/>
          <c:tx>
            <c:strRef>
              <c:f>TK1G_1!$A$13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4"/>
              <c:delete val="1"/>
            </c:dLbl>
            <c:dLbl>
              <c:idx val="6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TK1G_1!$AP$11:$AW$11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TK1G_1!$AP$13:$AW$13</c:f>
              <c:numCache>
                <c:formatCode>0%</c:formatCode>
                <c:ptCount val="8"/>
                <c:pt idx="0">
                  <c:v>0.43157894736842123</c:v>
                </c:pt>
                <c:pt idx="1">
                  <c:v>0.31578947368421062</c:v>
                </c:pt>
                <c:pt idx="2">
                  <c:v>0.8979591836734695</c:v>
                </c:pt>
                <c:pt idx="3">
                  <c:v>0.13</c:v>
                </c:pt>
                <c:pt idx="4">
                  <c:v>0</c:v>
                </c:pt>
                <c:pt idx="5">
                  <c:v>0.28000000000000008</c:v>
                </c:pt>
                <c:pt idx="6">
                  <c:v>0</c:v>
                </c:pt>
                <c:pt idx="7">
                  <c:v>0.81</c:v>
                </c:pt>
              </c:numCache>
            </c:numRef>
          </c:val>
        </c:ser>
        <c:ser>
          <c:idx val="2"/>
          <c:order val="2"/>
          <c:tx>
            <c:strRef>
              <c:f>TK1G_1!$A$14</c:f>
              <c:strCache>
                <c:ptCount val="1"/>
                <c:pt idx="0">
                  <c:v>Confiance</c:v>
                </c:pt>
              </c:strCache>
            </c:strRef>
          </c:tx>
          <c:dLbls>
            <c:dLbl>
              <c:idx val="2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TK1G_1!$AP$11:$AW$11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TK1G_1!$AP$14:$AW$14</c:f>
              <c:numCache>
                <c:formatCode>0%</c:formatCode>
                <c:ptCount val="8"/>
                <c:pt idx="0">
                  <c:v>0.32631578947368439</c:v>
                </c:pt>
                <c:pt idx="1">
                  <c:v>3.1578947368421061E-2</c:v>
                </c:pt>
                <c:pt idx="2">
                  <c:v>0</c:v>
                </c:pt>
                <c:pt idx="3">
                  <c:v>0.12000000000000001</c:v>
                </c:pt>
                <c:pt idx="4">
                  <c:v>0.84000000000000008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69751680"/>
        <c:axId val="169753216"/>
      </c:barChart>
      <c:catAx>
        <c:axId val="169751680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9753216"/>
        <c:crosses val="autoZero"/>
        <c:auto val="1"/>
        <c:lblAlgn val="ctr"/>
        <c:lblOffset val="100"/>
      </c:catAx>
      <c:valAx>
        <c:axId val="169753216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975168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TK1H_1!$A$12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6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TK1H_1!$AP$11:$AW$11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TK1H_1!$AP$12:$AW$12</c:f>
              <c:numCache>
                <c:formatCode>0%</c:formatCode>
                <c:ptCount val="8"/>
                <c:pt idx="0">
                  <c:v>7.3684210526315783E-2</c:v>
                </c:pt>
                <c:pt idx="1">
                  <c:v>1.0526315789473684E-2</c:v>
                </c:pt>
                <c:pt idx="2">
                  <c:v>7.1428571428571425E-2</c:v>
                </c:pt>
                <c:pt idx="3">
                  <c:v>2.0000000000000004E-2</c:v>
                </c:pt>
                <c:pt idx="4">
                  <c:v>0.21000000000000002</c:v>
                </c:pt>
                <c:pt idx="5">
                  <c:v>0.05</c:v>
                </c:pt>
                <c:pt idx="6">
                  <c:v>0</c:v>
                </c:pt>
                <c:pt idx="7">
                  <c:v>0.73000000000000009</c:v>
                </c:pt>
              </c:numCache>
            </c:numRef>
          </c:val>
        </c:ser>
        <c:ser>
          <c:idx val="1"/>
          <c:order val="1"/>
          <c:tx>
            <c:strRef>
              <c:f>TK1H_1!$A$13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TK1H_1!$AP$11:$AW$11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TK1H_1!$AP$13:$AW$13</c:f>
              <c:numCache>
                <c:formatCode>0%</c:formatCode>
                <c:ptCount val="8"/>
                <c:pt idx="0">
                  <c:v>0.13684210526315788</c:v>
                </c:pt>
                <c:pt idx="1">
                  <c:v>0.46315789473684216</c:v>
                </c:pt>
                <c:pt idx="2">
                  <c:v>0.9285714285714286</c:v>
                </c:pt>
                <c:pt idx="3">
                  <c:v>0.24000000000000002</c:v>
                </c:pt>
                <c:pt idx="4">
                  <c:v>0.54</c:v>
                </c:pt>
                <c:pt idx="5">
                  <c:v>0.63000000000000012</c:v>
                </c:pt>
                <c:pt idx="6">
                  <c:v>1</c:v>
                </c:pt>
                <c:pt idx="7">
                  <c:v>0.26</c:v>
                </c:pt>
              </c:numCache>
            </c:numRef>
          </c:val>
        </c:ser>
        <c:ser>
          <c:idx val="2"/>
          <c:order val="2"/>
          <c:tx>
            <c:strRef>
              <c:f>TK1H_1!$A$14</c:f>
              <c:strCache>
                <c:ptCount val="1"/>
                <c:pt idx="0">
                  <c:v>Confiance</c:v>
                </c:pt>
              </c:strCache>
            </c:strRef>
          </c:tx>
          <c:dLbls>
            <c:dLbl>
              <c:idx val="2"/>
              <c:delete val="1"/>
            </c:dLbl>
            <c:dLbl>
              <c:idx val="6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TK1H_1!$AP$11:$AW$11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TK1H_1!$AP$14:$AW$14</c:f>
              <c:numCache>
                <c:formatCode>0%</c:formatCode>
                <c:ptCount val="8"/>
                <c:pt idx="0">
                  <c:v>0.78947368421052633</c:v>
                </c:pt>
                <c:pt idx="1">
                  <c:v>0.52631578947368418</c:v>
                </c:pt>
                <c:pt idx="2">
                  <c:v>0</c:v>
                </c:pt>
                <c:pt idx="3">
                  <c:v>0.7400000000000001</c:v>
                </c:pt>
                <c:pt idx="4">
                  <c:v>0.25</c:v>
                </c:pt>
                <c:pt idx="5">
                  <c:v>0.32000000000000006</c:v>
                </c:pt>
                <c:pt idx="6">
                  <c:v>0</c:v>
                </c:pt>
                <c:pt idx="7">
                  <c:v>1.0000000000000002E-2</c:v>
                </c:pt>
              </c:numCache>
            </c:numRef>
          </c:val>
        </c:ser>
        <c:gapWidth val="75"/>
        <c:overlap val="100"/>
        <c:axId val="169907712"/>
        <c:axId val="169909248"/>
      </c:barChart>
      <c:catAx>
        <c:axId val="169907712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9909248"/>
        <c:crosses val="autoZero"/>
        <c:auto val="1"/>
        <c:lblAlgn val="ctr"/>
        <c:lblOffset val="100"/>
      </c:catAx>
      <c:valAx>
        <c:axId val="169909248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9907712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TK1I_1!$A$12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2"/>
              <c:delete val="1"/>
            </c:dLbl>
            <c:dLbl>
              <c:idx val="3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TK1I_1!$AP$11:$AW$11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TK1I_1!$AP$12:$AW$12</c:f>
              <c:numCache>
                <c:formatCode>0%</c:formatCode>
                <c:ptCount val="8"/>
                <c:pt idx="0">
                  <c:v>8.42105263157895E-2</c:v>
                </c:pt>
                <c:pt idx="1">
                  <c:v>3.1578947368421061E-2</c:v>
                </c:pt>
                <c:pt idx="2">
                  <c:v>0</c:v>
                </c:pt>
                <c:pt idx="3">
                  <c:v>0</c:v>
                </c:pt>
                <c:pt idx="4">
                  <c:v>0.37000000000000005</c:v>
                </c:pt>
                <c:pt idx="5">
                  <c:v>0.82000000000000006</c:v>
                </c:pt>
                <c:pt idx="6">
                  <c:v>0.65000000000000013</c:v>
                </c:pt>
                <c:pt idx="7">
                  <c:v>0.99</c:v>
                </c:pt>
              </c:numCache>
            </c:numRef>
          </c:val>
        </c:ser>
        <c:ser>
          <c:idx val="1"/>
          <c:order val="1"/>
          <c:tx>
            <c:strRef>
              <c:f>TK1I_1!$A$13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TK1I_1!$AP$11:$AW$11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TK1I_1!$AP$13:$AW$13</c:f>
              <c:numCache>
                <c:formatCode>0%</c:formatCode>
                <c:ptCount val="8"/>
                <c:pt idx="0">
                  <c:v>0.41052631578947379</c:v>
                </c:pt>
                <c:pt idx="1">
                  <c:v>0.71578947368421075</c:v>
                </c:pt>
                <c:pt idx="2">
                  <c:v>1</c:v>
                </c:pt>
                <c:pt idx="3">
                  <c:v>0.25</c:v>
                </c:pt>
                <c:pt idx="4">
                  <c:v>0.63000000000000012</c:v>
                </c:pt>
                <c:pt idx="5">
                  <c:v>0.18000000000000002</c:v>
                </c:pt>
                <c:pt idx="6">
                  <c:v>0.35000000000000003</c:v>
                </c:pt>
                <c:pt idx="7">
                  <c:v>1.0000000000000002E-2</c:v>
                </c:pt>
              </c:numCache>
            </c:numRef>
          </c:val>
        </c:ser>
        <c:ser>
          <c:idx val="2"/>
          <c:order val="2"/>
          <c:tx>
            <c:strRef>
              <c:f>TK1I_1!$A$14</c:f>
              <c:strCache>
                <c:ptCount val="1"/>
                <c:pt idx="0">
                  <c:v>Confiance</c:v>
                </c:pt>
              </c:strCache>
            </c:strRef>
          </c:tx>
          <c:dLbls>
            <c:dLbl>
              <c:idx val="2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TK1I_1!$AP$11:$AW$11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TK1I_1!$AP$14:$AW$14</c:f>
              <c:numCache>
                <c:formatCode>0%</c:formatCode>
                <c:ptCount val="8"/>
                <c:pt idx="0">
                  <c:v>0.50526315789473675</c:v>
                </c:pt>
                <c:pt idx="1">
                  <c:v>0.25263157894736843</c:v>
                </c:pt>
                <c:pt idx="2">
                  <c:v>0</c:v>
                </c:pt>
                <c:pt idx="3">
                  <c:v>0.75000000000000011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69994112"/>
        <c:axId val="169995648"/>
      </c:barChart>
      <c:catAx>
        <c:axId val="169994112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9995648"/>
        <c:crosses val="autoZero"/>
        <c:auto val="1"/>
        <c:lblAlgn val="ctr"/>
        <c:lblOffset val="100"/>
      </c:catAx>
      <c:valAx>
        <c:axId val="169995648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9994112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TK2A_1!$A$12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TK2A_1!$AF$11:$AK$11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TK2A_1!$AF$12:$AK$12</c:f>
              <c:numCache>
                <c:formatCode>0%</c:formatCode>
                <c:ptCount val="6"/>
                <c:pt idx="0">
                  <c:v>0.5368421052631579</c:v>
                </c:pt>
                <c:pt idx="1">
                  <c:v>0.87368421052631628</c:v>
                </c:pt>
                <c:pt idx="2">
                  <c:v>0.97959183673469441</c:v>
                </c:pt>
                <c:pt idx="3">
                  <c:v>0.99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TK2A_1!$A$13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4"/>
              <c:delete val="1"/>
            </c:dLbl>
            <c:dLbl>
              <c:idx val="5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TK2A_1!$AF$11:$AK$11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TK2A_1!$AF$13:$AK$13</c:f>
              <c:numCache>
                <c:formatCode>0%</c:formatCode>
                <c:ptCount val="6"/>
                <c:pt idx="0">
                  <c:v>0.25263157894736843</c:v>
                </c:pt>
                <c:pt idx="1">
                  <c:v>7.3684210526315783E-2</c:v>
                </c:pt>
                <c:pt idx="2">
                  <c:v>2.0408163265306138E-2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TK2A_1!$A$14</c:f>
              <c:strCache>
                <c:ptCount val="1"/>
                <c:pt idx="0">
                  <c:v>Confiance</c:v>
                </c:pt>
              </c:strCache>
            </c:strRef>
          </c:tx>
          <c:dLbls>
            <c:dLbl>
              <c:idx val="2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TK2A_1!$AF$11:$AK$11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TK2A_1!$AF$14:$AK$14</c:f>
              <c:numCache>
                <c:formatCode>0%</c:formatCode>
                <c:ptCount val="6"/>
                <c:pt idx="0">
                  <c:v>0.21052631578947378</c:v>
                </c:pt>
                <c:pt idx="1">
                  <c:v>5.2631578947368432E-2</c:v>
                </c:pt>
                <c:pt idx="2">
                  <c:v>0</c:v>
                </c:pt>
                <c:pt idx="3">
                  <c:v>1.0000000000000005E-2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gapWidth val="75"/>
        <c:overlap val="100"/>
        <c:axId val="169851136"/>
        <c:axId val="170008576"/>
      </c:barChart>
      <c:catAx>
        <c:axId val="1698511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70008576"/>
        <c:crosses val="autoZero"/>
        <c:auto val="1"/>
        <c:lblAlgn val="ctr"/>
        <c:lblOffset val="100"/>
      </c:catAx>
      <c:valAx>
        <c:axId val="170008576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9851136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TF5_1!$A$12</c:f>
              <c:strCache>
                <c:ptCount val="1"/>
                <c:pt idx="0">
                  <c:v>Moins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5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TF5_1!$AH$11:$AO$11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TF5_1!$AH$12:$AO$12</c:f>
              <c:numCache>
                <c:formatCode>0%</c:formatCode>
                <c:ptCount val="8"/>
                <c:pt idx="0">
                  <c:v>0.24691358024691362</c:v>
                </c:pt>
                <c:pt idx="1">
                  <c:v>0.1111111111111111</c:v>
                </c:pt>
                <c:pt idx="2">
                  <c:v>0.16250000000000001</c:v>
                </c:pt>
                <c:pt idx="3">
                  <c:v>6.1728395061728392E-2</c:v>
                </c:pt>
                <c:pt idx="4">
                  <c:v>2.4691358024691364E-2</c:v>
                </c:pt>
                <c:pt idx="5">
                  <c:v>0</c:v>
                </c:pt>
                <c:pt idx="6">
                  <c:v>6.1728395061728392E-2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TF5_1!$A$13</c:f>
              <c:strCache>
                <c:ptCount val="1"/>
                <c:pt idx="0">
                  <c:v>Pas de différence</c:v>
                </c:pt>
              </c:strCache>
            </c:strRef>
          </c:tx>
          <c:spPr>
            <a:solidFill>
              <a:srgbClr val="4F81BD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TF5_1!$AH$11:$AO$11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TF5_1!$AH$13:$AO$13</c:f>
              <c:numCache>
                <c:formatCode>0%</c:formatCode>
                <c:ptCount val="8"/>
                <c:pt idx="0">
                  <c:v>0.49382716049382724</c:v>
                </c:pt>
                <c:pt idx="1">
                  <c:v>0.56790123456790131</c:v>
                </c:pt>
                <c:pt idx="2">
                  <c:v>0.52500000000000002</c:v>
                </c:pt>
                <c:pt idx="3">
                  <c:v>6.1728395061728392E-2</c:v>
                </c:pt>
                <c:pt idx="4">
                  <c:v>0.62962962962962976</c:v>
                </c:pt>
                <c:pt idx="5">
                  <c:v>0.65432098765432112</c:v>
                </c:pt>
                <c:pt idx="6">
                  <c:v>0.67901234567901247</c:v>
                </c:pt>
                <c:pt idx="7">
                  <c:v>0.66666666666666663</c:v>
                </c:pt>
              </c:numCache>
            </c:numRef>
          </c:val>
        </c:ser>
        <c:ser>
          <c:idx val="2"/>
          <c:order val="2"/>
          <c:tx>
            <c:strRef>
              <c:f>TF5_1!$A$14</c:f>
              <c:strCache>
                <c:ptCount val="1"/>
                <c:pt idx="0">
                  <c:v>Plus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TF5_1!$AH$11:$AO$11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TF5_1!$AH$14:$AO$14</c:f>
              <c:numCache>
                <c:formatCode>0%</c:formatCode>
                <c:ptCount val="8"/>
                <c:pt idx="0">
                  <c:v>0.2592592592592593</c:v>
                </c:pt>
                <c:pt idx="1">
                  <c:v>0.32098765432098775</c:v>
                </c:pt>
                <c:pt idx="2">
                  <c:v>0.31250000000000006</c:v>
                </c:pt>
                <c:pt idx="3">
                  <c:v>0.87654320987654311</c:v>
                </c:pt>
                <c:pt idx="4">
                  <c:v>0.34567901234567905</c:v>
                </c:pt>
                <c:pt idx="5">
                  <c:v>0.34567901234567905</c:v>
                </c:pt>
                <c:pt idx="6">
                  <c:v>0.2592592592592593</c:v>
                </c:pt>
                <c:pt idx="7">
                  <c:v>0.33333333333333331</c:v>
                </c:pt>
              </c:numCache>
            </c:numRef>
          </c:val>
        </c:ser>
        <c:gapWidth val="75"/>
        <c:overlap val="100"/>
        <c:axId val="168778368"/>
        <c:axId val="168792448"/>
      </c:barChart>
      <c:catAx>
        <c:axId val="168778368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8792448"/>
        <c:crosses val="autoZero"/>
        <c:auto val="1"/>
        <c:lblAlgn val="ctr"/>
        <c:lblOffset val="100"/>
      </c:catAx>
      <c:valAx>
        <c:axId val="168792448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877836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TK2H_1!$A$12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2"/>
              <c:delete val="1"/>
            </c:dLbl>
            <c:dLbl>
              <c:idx val="5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TK2H_1!$AF$11:$AK$11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TK2H_1!$AF$12:$AK$12</c:f>
              <c:numCache>
                <c:formatCode>0%</c:formatCode>
                <c:ptCount val="6"/>
                <c:pt idx="0">
                  <c:v>0.3157894736842109</c:v>
                </c:pt>
                <c:pt idx="1">
                  <c:v>2.1052631578947382E-2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TK2H_1!$A$13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2"/>
              <c:layout>
                <c:manualLayout>
                  <c:x val="-3.2966222859973E-3"/>
                  <c:y val="0"/>
                </c:manualLayout>
              </c:layout>
              <c:showVal val="1"/>
            </c:dLbl>
            <c:dLbl>
              <c:idx val="5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TK2H_1!$AF$11:$AK$11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TK2H_1!$AF$13:$AK$13</c:f>
              <c:numCache>
                <c:formatCode>0%</c:formatCode>
                <c:ptCount val="6"/>
                <c:pt idx="0">
                  <c:v>0.26315789473684226</c:v>
                </c:pt>
                <c:pt idx="1">
                  <c:v>0.30526315789473685</c:v>
                </c:pt>
                <c:pt idx="2">
                  <c:v>7.1428571428571425E-2</c:v>
                </c:pt>
                <c:pt idx="3">
                  <c:v>1.0000000000000005E-2</c:v>
                </c:pt>
                <c:pt idx="4">
                  <c:v>1.0000000000000005E-2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TK2H_1!$A$14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TK2H_1!$AF$11:$AK$11</c:f>
              <c:strCache>
                <c:ptCount val="6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</c:strCache>
            </c:strRef>
          </c:cat>
          <c:val>
            <c:numRef>
              <c:f>TK2H_1!$AF$14:$AK$14</c:f>
              <c:numCache>
                <c:formatCode>0%</c:formatCode>
                <c:ptCount val="6"/>
                <c:pt idx="0">
                  <c:v>0.42105263157894751</c:v>
                </c:pt>
                <c:pt idx="1">
                  <c:v>0.67368421052631644</c:v>
                </c:pt>
                <c:pt idx="2">
                  <c:v>0.9285714285714286</c:v>
                </c:pt>
                <c:pt idx="3">
                  <c:v>0.99</c:v>
                </c:pt>
                <c:pt idx="4">
                  <c:v>0.99</c:v>
                </c:pt>
                <c:pt idx="5">
                  <c:v>1</c:v>
                </c:pt>
              </c:numCache>
            </c:numRef>
          </c:val>
        </c:ser>
        <c:gapWidth val="75"/>
        <c:overlap val="100"/>
        <c:axId val="170060416"/>
        <c:axId val="170140032"/>
      </c:barChart>
      <c:catAx>
        <c:axId val="17006041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70140032"/>
        <c:crosses val="autoZero"/>
        <c:auto val="1"/>
        <c:lblAlgn val="ctr"/>
        <c:lblOffset val="100"/>
      </c:catAx>
      <c:valAx>
        <c:axId val="170140032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70060416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TF7A_1!$A$12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1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TF7A_1!$AP$11:$AW$11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TF7A_1!$AP$12:$AW$12</c:f>
              <c:numCache>
                <c:formatCode>0%</c:formatCode>
                <c:ptCount val="8"/>
                <c:pt idx="0">
                  <c:v>0.72631578947368425</c:v>
                </c:pt>
                <c:pt idx="1">
                  <c:v>0.89473684210526316</c:v>
                </c:pt>
                <c:pt idx="2">
                  <c:v>0.97959183673469397</c:v>
                </c:pt>
                <c:pt idx="3">
                  <c:v>0.99</c:v>
                </c:pt>
                <c:pt idx="4">
                  <c:v>0.99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TF7A_1!$A$13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1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TF7A_1!$AP$11:$AW$11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TF7A_1!$AP$13:$AW$13</c:f>
              <c:numCache>
                <c:formatCode>0%</c:formatCode>
                <c:ptCount val="8"/>
                <c:pt idx="0">
                  <c:v>0.11578947368421054</c:v>
                </c:pt>
                <c:pt idx="1">
                  <c:v>6.3157894736842107E-2</c:v>
                </c:pt>
                <c:pt idx="2">
                  <c:v>2.0408163265306131E-2</c:v>
                </c:pt>
                <c:pt idx="3">
                  <c:v>0</c:v>
                </c:pt>
                <c:pt idx="4">
                  <c:v>1.0000000000000002E-2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TF7A_1!$A$14</c:f>
              <c:strCache>
                <c:ptCount val="1"/>
                <c:pt idx="0">
                  <c:v>Confiance</c:v>
                </c:pt>
              </c:strCache>
            </c:strRef>
          </c:tx>
          <c:dLbls>
            <c:dLbl>
              <c:idx val="2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1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TF7A_1!$AP$11:$AW$11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TF7A_1!$AP$14:$AW$14</c:f>
              <c:numCache>
                <c:formatCode>0%</c:formatCode>
                <c:ptCount val="8"/>
                <c:pt idx="0">
                  <c:v>0.15789473684210531</c:v>
                </c:pt>
                <c:pt idx="1">
                  <c:v>4.2105263157894736E-2</c:v>
                </c:pt>
                <c:pt idx="2">
                  <c:v>0</c:v>
                </c:pt>
                <c:pt idx="3">
                  <c:v>1.0000000000000002E-2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68848384"/>
        <c:axId val="168858368"/>
      </c:barChart>
      <c:catAx>
        <c:axId val="168848384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8858368"/>
        <c:crosses val="autoZero"/>
        <c:auto val="1"/>
        <c:lblAlgn val="ctr"/>
        <c:lblOffset val="100"/>
      </c:catAx>
      <c:valAx>
        <c:axId val="168858368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8848384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TF7C_1!$A$12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TF7C_1!$AP$11:$AW$11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TF7C_1!$AP$12:$AW$12</c:f>
              <c:numCache>
                <c:formatCode>0%</c:formatCode>
                <c:ptCount val="8"/>
                <c:pt idx="0">
                  <c:v>0.10526315789473685</c:v>
                </c:pt>
                <c:pt idx="1">
                  <c:v>0.22105263157894736</c:v>
                </c:pt>
                <c:pt idx="2">
                  <c:v>5.10204081632653E-2</c:v>
                </c:pt>
                <c:pt idx="3">
                  <c:v>0.11</c:v>
                </c:pt>
                <c:pt idx="4">
                  <c:v>0.99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TF7C_1!$A$13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TF7C_1!$AP$11:$AW$11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TF7C_1!$AP$13:$AW$13</c:f>
              <c:numCache>
                <c:formatCode>0%</c:formatCode>
                <c:ptCount val="8"/>
                <c:pt idx="0">
                  <c:v>0.41052631578947379</c:v>
                </c:pt>
                <c:pt idx="1">
                  <c:v>0.673684210526316</c:v>
                </c:pt>
                <c:pt idx="2">
                  <c:v>0.9387755102040819</c:v>
                </c:pt>
                <c:pt idx="3">
                  <c:v>0.78</c:v>
                </c:pt>
                <c:pt idx="4">
                  <c:v>1.0000000000000002E-2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TF7C_1!$A$14</c:f>
              <c:strCache>
                <c:ptCount val="1"/>
                <c:pt idx="0">
                  <c:v>Confiance</c:v>
                </c:pt>
              </c:strCache>
            </c:strRef>
          </c:tx>
          <c:dLbls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TF7C_1!$AP$11:$AW$11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TF7C_1!$AP$14:$AW$14</c:f>
              <c:numCache>
                <c:formatCode>0%</c:formatCode>
                <c:ptCount val="8"/>
                <c:pt idx="0">
                  <c:v>0.48421052631578942</c:v>
                </c:pt>
                <c:pt idx="1">
                  <c:v>0.10526315789473685</c:v>
                </c:pt>
                <c:pt idx="2">
                  <c:v>1.0204081632653066E-2</c:v>
                </c:pt>
                <c:pt idx="3">
                  <c:v>0.11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68902016"/>
        <c:axId val="168912000"/>
      </c:barChart>
      <c:catAx>
        <c:axId val="168902016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8912000"/>
        <c:crosses val="autoZero"/>
        <c:auto val="1"/>
        <c:lblAlgn val="ctr"/>
        <c:lblOffset val="100"/>
      </c:catAx>
      <c:valAx>
        <c:axId val="168912000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8902016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TF7D_1!$A$12</c:f>
              <c:strCache>
                <c:ptCount val="1"/>
                <c:pt idx="0">
                  <c:v>Méfiance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TF7D_1!$AP$11:$AW$11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TF7D_1!$AP$12:$AW$12</c:f>
              <c:numCache>
                <c:formatCode>0%</c:formatCode>
                <c:ptCount val="8"/>
                <c:pt idx="0">
                  <c:v>0.31578947368421062</c:v>
                </c:pt>
                <c:pt idx="1">
                  <c:v>4.2105263157894736E-2</c:v>
                </c:pt>
                <c:pt idx="2">
                  <c:v>1.0204081632653066E-2</c:v>
                </c:pt>
                <c:pt idx="3">
                  <c:v>0</c:v>
                </c:pt>
                <c:pt idx="4">
                  <c:v>0</c:v>
                </c:pt>
                <c:pt idx="5">
                  <c:v>1.0000000000000002E-2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TF7D_1!$A$13</c:f>
              <c:strCache>
                <c:ptCount val="1"/>
                <c:pt idx="0">
                  <c:v>Ni méfiance ni confiance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2"/>
              <c:layout>
                <c:manualLayout>
                  <c:x val="0"/>
                  <c:y val="-1.0529509988110874E-2"/>
                </c:manualLayout>
              </c:layout>
              <c:showVal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TF7D_1!$AP$11:$AW$11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TF7D_1!$AP$13:$AW$13</c:f>
              <c:numCache>
                <c:formatCode>0%</c:formatCode>
                <c:ptCount val="8"/>
                <c:pt idx="0">
                  <c:v>0.24210526315789474</c:v>
                </c:pt>
                <c:pt idx="1">
                  <c:v>0.22105263157894736</c:v>
                </c:pt>
                <c:pt idx="2">
                  <c:v>6.1224489795918373E-2</c:v>
                </c:pt>
                <c:pt idx="3">
                  <c:v>1.0000000000000002E-2</c:v>
                </c:pt>
                <c:pt idx="4">
                  <c:v>2.0000000000000004E-2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TF7D_1!$A$14</c:f>
              <c:strCache>
                <c:ptCount val="1"/>
                <c:pt idx="0">
                  <c:v>Confiance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TF7D_1!$AP$11:$AW$11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TF7D_1!$AP$14:$AW$14</c:f>
              <c:numCache>
                <c:formatCode>0%</c:formatCode>
                <c:ptCount val="8"/>
                <c:pt idx="0">
                  <c:v>0.44210526315789478</c:v>
                </c:pt>
                <c:pt idx="1">
                  <c:v>0.73684210526315785</c:v>
                </c:pt>
                <c:pt idx="2">
                  <c:v>0.9285714285714286</c:v>
                </c:pt>
                <c:pt idx="3">
                  <c:v>0.99</c:v>
                </c:pt>
                <c:pt idx="4">
                  <c:v>0.98</c:v>
                </c:pt>
                <c:pt idx="5">
                  <c:v>0.99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gapWidth val="75"/>
        <c:overlap val="100"/>
        <c:axId val="168714240"/>
        <c:axId val="168715776"/>
      </c:barChart>
      <c:catAx>
        <c:axId val="168714240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8715776"/>
        <c:crosses val="autoZero"/>
        <c:auto val="1"/>
        <c:lblAlgn val="ctr"/>
        <c:lblOffset val="100"/>
      </c:catAx>
      <c:valAx>
        <c:axId val="168715776"/>
        <c:scaling>
          <c:orientation val="minMax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8714240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TG1A_1!$A$12</c:f>
              <c:strCache>
                <c:ptCount val="1"/>
                <c:pt idx="0">
                  <c:v>A l'aise</c:v>
                </c:pt>
              </c:strCache>
            </c:strRef>
          </c:tx>
          <c:spPr>
            <a:solidFill>
              <a:srgbClr val="73B343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TG1A_1!$AP$11:$AW$11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TG1A_1!$AP$12:$AW$12</c:f>
              <c:numCache>
                <c:formatCode>0%</c:formatCode>
                <c:ptCount val="8"/>
                <c:pt idx="0">
                  <c:v>0.94736842105263142</c:v>
                </c:pt>
                <c:pt idx="1">
                  <c:v>1</c:v>
                </c:pt>
                <c:pt idx="2">
                  <c:v>0.98979591836734704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TG1A_1!$A$13</c:f>
              <c:strCache>
                <c:ptCount val="1"/>
                <c:pt idx="0">
                  <c:v>Ni à l'aise ni mal à l'aise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TG1A_1!$AP$11:$AW$11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TG1A_1!$AP$13:$AW$13</c:f>
              <c:numCache>
                <c:formatCode>0%</c:formatCode>
                <c:ptCount val="8"/>
                <c:pt idx="0">
                  <c:v>5.2631578947368425E-2</c:v>
                </c:pt>
                <c:pt idx="1">
                  <c:v>0</c:v>
                </c:pt>
                <c:pt idx="2">
                  <c:v>1.0204081632653066E-2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TG1A_1!$A$14</c:f>
              <c:strCache>
                <c:ptCount val="1"/>
                <c:pt idx="0">
                  <c:v>Mal à l'aise</c:v>
                </c:pt>
              </c:strCache>
            </c:strRef>
          </c:tx>
          <c:spPr>
            <a:solidFill>
              <a:srgbClr val="CA3424"/>
            </a:solidFill>
          </c:spPr>
          <c:cat>
            <c:strRef>
              <c:f>TG1A_1!$AP$11:$AW$11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TG1A_1!$AP$14:$AW$14</c:f>
              <c:numCache>
                <c:formatCode>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69054208"/>
        <c:axId val="169055744"/>
      </c:barChart>
      <c:catAx>
        <c:axId val="169054208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9055744"/>
        <c:crosses val="autoZero"/>
        <c:auto val="1"/>
        <c:lblAlgn val="ctr"/>
        <c:lblOffset val="100"/>
      </c:catAx>
      <c:valAx>
        <c:axId val="169055744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905420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TG1F_1!$A$12</c:f>
              <c:strCache>
                <c:ptCount val="1"/>
                <c:pt idx="0">
                  <c:v>A l'aise</c:v>
                </c:pt>
              </c:strCache>
            </c:strRef>
          </c:tx>
          <c:spPr>
            <a:solidFill>
              <a:srgbClr val="73B343"/>
            </a:solidFill>
          </c:spPr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TG1F_1!$AP$11:$AW$11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TG1F_1!$AP$12:$AW$12</c:f>
              <c:numCache>
                <c:formatCode>0%</c:formatCode>
                <c:ptCount val="8"/>
                <c:pt idx="0">
                  <c:v>0.90526315789473677</c:v>
                </c:pt>
                <c:pt idx="1">
                  <c:v>1</c:v>
                </c:pt>
                <c:pt idx="2">
                  <c:v>0.530612244897959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"/>
          <c:order val="1"/>
          <c:tx>
            <c:strRef>
              <c:f>TG1F_1!$A$13</c:f>
              <c:strCache>
                <c:ptCount val="1"/>
                <c:pt idx="0">
                  <c:v>Ni à l'aise ni mal à l'aise</c:v>
                </c:pt>
              </c:strCache>
            </c:strRef>
          </c:tx>
          <c:spPr>
            <a:solidFill>
              <a:srgbClr val="4F81BD"/>
            </a:solidFill>
          </c:spPr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TG1F_1!$AP$11:$AW$11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TG1F_1!$AP$13:$AW$13</c:f>
              <c:numCache>
                <c:formatCode>0%</c:formatCode>
                <c:ptCount val="8"/>
                <c:pt idx="0">
                  <c:v>7.3684210526315783E-2</c:v>
                </c:pt>
                <c:pt idx="1">
                  <c:v>0</c:v>
                </c:pt>
                <c:pt idx="2">
                  <c:v>0.39795918367346944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TG1F_1!$A$14</c:f>
              <c:strCache>
                <c:ptCount val="1"/>
                <c:pt idx="0">
                  <c:v>Mal à l'aise</c:v>
                </c:pt>
              </c:strCache>
            </c:strRef>
          </c:tx>
          <c:spPr>
            <a:solidFill>
              <a:srgbClr val="CA3424"/>
            </a:solidFill>
          </c:spPr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TG1F_1!$AP$11:$AW$11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TG1F_1!$AP$14:$AW$14</c:f>
              <c:numCache>
                <c:formatCode>0%</c:formatCode>
                <c:ptCount val="8"/>
                <c:pt idx="0">
                  <c:v>2.1052631578947375E-2</c:v>
                </c:pt>
                <c:pt idx="1">
                  <c:v>0</c:v>
                </c:pt>
                <c:pt idx="2">
                  <c:v>7.1428571428571425E-2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Width val="75"/>
        <c:overlap val="100"/>
        <c:axId val="169197952"/>
        <c:axId val="169199488"/>
      </c:barChart>
      <c:catAx>
        <c:axId val="169197952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9199488"/>
        <c:crosses val="autoZero"/>
        <c:auto val="1"/>
        <c:lblAlgn val="ctr"/>
        <c:lblOffset val="100"/>
      </c:catAx>
      <c:valAx>
        <c:axId val="169199488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9197952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TG2_1!$A$12</c:f>
              <c:strCache>
                <c:ptCount val="1"/>
                <c:pt idx="0">
                  <c:v>Oui</c:v>
                </c:pt>
              </c:strCache>
            </c:strRef>
          </c:tx>
          <c:dLbls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TG2_1!$AP$11:$AW$11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TG2_1!$AP$12:$AW$12</c:f>
              <c:numCache>
                <c:formatCode>0%</c:formatCode>
                <c:ptCount val="8"/>
                <c:pt idx="0">
                  <c:v>0.58947368421052626</c:v>
                </c:pt>
                <c:pt idx="1">
                  <c:v>0.21052631578947373</c:v>
                </c:pt>
                <c:pt idx="2">
                  <c:v>1.0204081632653066E-2</c:v>
                </c:pt>
                <c:pt idx="3">
                  <c:v>2.0000000000000004E-2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TG2_1!$A$13</c:f>
              <c:strCache>
                <c:ptCount val="1"/>
                <c:pt idx="0">
                  <c:v>Non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TG2_1!$AP$11:$AW$11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TG2_1!$AP$13:$AW$13</c:f>
              <c:numCache>
                <c:formatCode>0%</c:formatCode>
                <c:ptCount val="8"/>
                <c:pt idx="0">
                  <c:v>0.41052631578947379</c:v>
                </c:pt>
                <c:pt idx="1">
                  <c:v>0.78947368421052633</c:v>
                </c:pt>
                <c:pt idx="2">
                  <c:v>0.98979591836734704</c:v>
                </c:pt>
                <c:pt idx="3">
                  <c:v>0.98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gapWidth val="75"/>
        <c:overlap val="100"/>
        <c:axId val="168992128"/>
        <c:axId val="169006208"/>
      </c:barChart>
      <c:catAx>
        <c:axId val="168992128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9006208"/>
        <c:crosses val="autoZero"/>
        <c:auto val="1"/>
        <c:lblAlgn val="ctr"/>
        <c:lblOffset val="100"/>
      </c:catAx>
      <c:valAx>
        <c:axId val="169006208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8992128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26"/>
  <c:chart>
    <c:plotArea>
      <c:layout/>
      <c:barChart>
        <c:barDir val="col"/>
        <c:grouping val="percentStacked"/>
        <c:ser>
          <c:idx val="0"/>
          <c:order val="0"/>
          <c:tx>
            <c:strRef>
              <c:f>TG4_1!$A$11</c:f>
              <c:strCache>
                <c:ptCount val="1"/>
                <c:pt idx="0">
                  <c:v>Oui</c:v>
                </c:pt>
              </c:strCache>
            </c:strRef>
          </c:tx>
          <c:dLbls>
            <c:dLbl>
              <c:idx val="6"/>
              <c:delete val="1"/>
            </c:dLbl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TG4_1!$AP$10:$AW$10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TG4_1!$AP$11:$AW$11</c:f>
              <c:numCache>
                <c:formatCode>0%</c:formatCode>
                <c:ptCount val="8"/>
                <c:pt idx="0">
                  <c:v>0.56842105263157916</c:v>
                </c:pt>
                <c:pt idx="1">
                  <c:v>0.15789473684210531</c:v>
                </c:pt>
                <c:pt idx="2">
                  <c:v>0.44897959183673475</c:v>
                </c:pt>
                <c:pt idx="3">
                  <c:v>8.0000000000000016E-2</c:v>
                </c:pt>
                <c:pt idx="4">
                  <c:v>0.05</c:v>
                </c:pt>
                <c:pt idx="5">
                  <c:v>2.0000000000000004E-2</c:v>
                </c:pt>
                <c:pt idx="6">
                  <c:v>0</c:v>
                </c:pt>
                <c:pt idx="7">
                  <c:v>1.0000000000000002E-2</c:v>
                </c:pt>
              </c:numCache>
            </c:numRef>
          </c:val>
        </c:ser>
        <c:ser>
          <c:idx val="1"/>
          <c:order val="1"/>
          <c:tx>
            <c:strRef>
              <c:f>TG4_1!$A$12</c:f>
              <c:strCache>
                <c:ptCount val="1"/>
                <c:pt idx="0">
                  <c:v>Non</c:v>
                </c:pt>
              </c:strCache>
            </c:strRef>
          </c:tx>
          <c:dLbls>
            <c:spPr>
              <a:solidFill>
                <a:srgbClr val="E7AE1F"/>
              </a:solidFill>
            </c:spPr>
            <c:txPr>
              <a:bodyPr/>
              <a:lstStyle/>
              <a:p>
                <a:pPr>
                  <a:defRPr sz="1400" b="1">
                    <a:latin typeface="Book Antiqua" pitchFamily="18" charset="0"/>
                  </a:defRPr>
                </a:pPr>
                <a:endParaRPr lang="fr-FR"/>
              </a:p>
            </c:txPr>
            <c:showVal val="1"/>
          </c:dLbls>
          <c:cat>
            <c:strRef>
              <c:f>TG4_1!$AP$10:$AW$10</c:f>
              <c:strCache>
                <c:ptCount val="8"/>
                <c:pt idx="0">
                  <c:v>AOUT-2014</c:v>
                </c:pt>
                <c:pt idx="1">
                  <c:v>OCT-2014</c:v>
                </c:pt>
                <c:pt idx="2">
                  <c:v>NOV-2014</c:v>
                </c:pt>
                <c:pt idx="3">
                  <c:v>DEC-2014</c:v>
                </c:pt>
                <c:pt idx="4">
                  <c:v>JAN-2015</c:v>
                </c:pt>
                <c:pt idx="5">
                  <c:v>FEV-2015</c:v>
                </c:pt>
                <c:pt idx="6">
                  <c:v>MAR-2015</c:v>
                </c:pt>
                <c:pt idx="7">
                  <c:v>AVR-2015</c:v>
                </c:pt>
              </c:strCache>
            </c:strRef>
          </c:cat>
          <c:val>
            <c:numRef>
              <c:f>TG4_1!$AP$12:$AW$12</c:f>
              <c:numCache>
                <c:formatCode>0%</c:formatCode>
                <c:ptCount val="8"/>
                <c:pt idx="0">
                  <c:v>0.43157894736842123</c:v>
                </c:pt>
                <c:pt idx="1">
                  <c:v>0.8421052631578948</c:v>
                </c:pt>
                <c:pt idx="2">
                  <c:v>0.55102040816326525</c:v>
                </c:pt>
                <c:pt idx="3">
                  <c:v>0.92</c:v>
                </c:pt>
                <c:pt idx="4">
                  <c:v>0.95000000000000007</c:v>
                </c:pt>
                <c:pt idx="5">
                  <c:v>0.98</c:v>
                </c:pt>
                <c:pt idx="6">
                  <c:v>1</c:v>
                </c:pt>
                <c:pt idx="7">
                  <c:v>0.99</c:v>
                </c:pt>
              </c:numCache>
            </c:numRef>
          </c:val>
        </c:ser>
        <c:gapWidth val="75"/>
        <c:overlap val="100"/>
        <c:axId val="169122432"/>
        <c:axId val="169128320"/>
      </c:barChart>
      <c:catAx>
        <c:axId val="169122432"/>
        <c:scaling>
          <c:orientation val="minMax"/>
        </c:scaling>
        <c:axPos val="b"/>
        <c:numFmt formatCode="@" sourceLinked="1"/>
        <c:majorTickMark val="none"/>
        <c:tickLblPos val="nextTo"/>
        <c:txPr>
          <a:bodyPr/>
          <a:lstStyle/>
          <a:p>
            <a:pPr>
              <a:defRPr sz="1600">
                <a:latin typeface="Gill Sans MT Condensed" pitchFamily="34" charset="0"/>
              </a:defRPr>
            </a:pPr>
            <a:endParaRPr lang="fr-FR"/>
          </a:p>
        </c:txPr>
        <c:crossAx val="169128320"/>
        <c:crosses val="autoZero"/>
        <c:auto val="1"/>
        <c:lblAlgn val="ctr"/>
        <c:lblOffset val="100"/>
      </c:catAx>
      <c:valAx>
        <c:axId val="169128320"/>
        <c:scaling>
          <c:orientation val="minMax"/>
          <c:min val="0"/>
        </c:scaling>
        <c:delete val="1"/>
        <c:axPos val="l"/>
        <c:majorGridlines>
          <c:spPr>
            <a:ln>
              <a:prstDash val="dash"/>
            </a:ln>
          </c:spPr>
        </c:majorGridlines>
        <c:numFmt formatCode="0%" sourceLinked="1"/>
        <c:tickLblPos val="none"/>
        <c:crossAx val="169122432"/>
        <c:crosses val="autoZero"/>
        <c:crossBetween val="between"/>
      </c:valAx>
    </c:plotArea>
    <c:legend>
      <c:legendPos val="r"/>
      <c:txPr>
        <a:bodyPr/>
        <a:lstStyle/>
        <a:p>
          <a:pPr>
            <a:defRPr sz="1400">
              <a:latin typeface="Book Antiqua" pitchFamily="18" charset="0"/>
            </a:defRPr>
          </a:pPr>
          <a:endParaRPr lang="fr-FR"/>
        </a:p>
      </c:txPr>
    </c:legend>
    <c:plotVisOnly val="1"/>
    <c:dispBlanksAs val="gap"/>
  </c:chart>
  <c:spPr>
    <a:ln w="19050">
      <a:solidFill>
        <a:sysClr val="windowText" lastClr="000000"/>
      </a:solidFill>
    </a:ln>
  </c:sp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5CB14-6D5F-4CC8-8735-03B0F79A7F39}" type="datetimeFigureOut">
              <a:rPr lang="fr-FR" smtClean="0"/>
              <a:pPr/>
              <a:t>11/06/2015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E44D8-68AD-4A58-96E1-866086B1828B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170C8-C727-4C48-A3A2-2860686A1E0D}" type="datetimeFigureOut">
              <a:rPr lang="fr-FR" smtClean="0"/>
              <a:pPr/>
              <a:t>11/06/2015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F3C22-3369-4195-BED1-BA6972AEC03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193E573-E46A-4DDF-B85E-621AE1BCB12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7186-A730-458B-BB93-3294F2242B77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Camp Mauritanie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D6CFB-4B15-4E56-95A1-0BDC1E50869D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Camp Mauritanie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2453-41AF-4A68-BB07-174E1CCC267A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Camp Mauritanie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55BF-F8B4-4BCC-92FD-C41A2169EDBC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Camp Mauritanie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A753-E0A7-460C-A283-23653FE025BC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Camp Mauritanie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0F634-0D1F-42DC-A000-41EF049062C2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Camp Mauritanie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66C1-7E8F-4351-A7E8-0BC79A9A0470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Camp Mauritanie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3AE10-0B5E-408C-B2D5-988394456D59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Camp Mauritanie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88DB4-931D-4415-A38E-E9A0146A1063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Camp Mauritanie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4ED7F-B494-4F5A-BEDE-C7AAE4577D7D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Camp Mauritanie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851F9-822E-4972-8033-10CCC397A93E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Enquête Mensuelle Déplacés et Réfugiés - Tendances comparatives - Camp Mauritanie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5B614-85BC-4EDD-AB2D-C0857657CA92}" type="datetime1">
              <a:rPr lang="fr-FR" smtClean="0"/>
              <a:pPr/>
              <a:t>11/06/2015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Enquête Mensuelle Déplacés et Réfugiés - Tendances comparatives - Camp Mauritanie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2B388-4494-4B99-809D-49C0BB282247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48038" y="273050"/>
            <a:ext cx="5581650" cy="6084888"/>
          </a:xfrm>
          <a:noFill/>
          <a:ln w="381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tabLst>
                <a:tab pos="4926013" algn="l"/>
              </a:tabLst>
              <a:defRPr/>
            </a:pPr>
            <a:endParaRPr lang="fr-FR" sz="4800" b="1" dirty="0" smtClean="0">
              <a:solidFill>
                <a:srgbClr val="FF99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tabLst>
                <a:tab pos="4926013" algn="l"/>
              </a:tabLst>
              <a:defRPr/>
            </a:pPr>
            <a:r>
              <a:rPr lang="fr-FR" b="1" dirty="0" smtClean="0">
                <a:ln w="3175">
                  <a:noFill/>
                </a:ln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Times New Roman" pitchFamily="18" charset="0"/>
              </a:rPr>
              <a:t>ENQUÊTE MENSUEL SUR L’ÉVOLUTION DU BIEN ÊTRE DES DÉPLACÉS ET DES REFUGIÉS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4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*******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Tendances comparatives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Localité : </a:t>
            </a:r>
            <a:r>
              <a:rPr lang="fr-FR" sz="24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Camp (Mauritanie)</a:t>
            </a:r>
            <a:endParaRPr lang="fr-FR" sz="2000" b="1" dirty="0" smtClean="0">
              <a:solidFill>
                <a:schemeClr val="bg1">
                  <a:lumMod val="50000"/>
                </a:schemeClr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4000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*******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b="1" dirty="0" smtClean="0">
                <a:solidFill>
                  <a:schemeClr val="tx1"/>
                </a:solidFill>
                <a:latin typeface="Minion Pro SmBd" pitchFamily="18" charset="0"/>
                <a:ea typeface="Segoe UI" pitchFamily="34" charset="0"/>
                <a:cs typeface="Segoe UI" pitchFamily="34" charset="0"/>
              </a:rPr>
              <a:t>DESCRIPTION DES RÉSULTATS DE L’ÉTUDE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1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388" y="285750"/>
            <a:ext cx="3106737" cy="6072188"/>
          </a:xfrm>
          <a:ln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fr-FR" sz="1800" b="1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 smtClean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800" b="1" dirty="0">
              <a:solidFill>
                <a:schemeClr val="tx1"/>
              </a:solidFill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600" b="1" dirty="0" smtClean="0">
              <a:solidFill>
                <a:schemeClr val="tx1"/>
              </a:solidFill>
              <a:latin typeface="Adobe Fan Heiti Std B" pitchFamily="34" charset="-128"/>
              <a:ea typeface="Adobe Fan Heiti Std B" pitchFamily="34" charset="-128"/>
            </a:endParaRPr>
          </a:p>
          <a:p>
            <a:pPr algn="ctr" fontAlgn="auto">
              <a:spcAft>
                <a:spcPts val="0"/>
              </a:spcAft>
              <a:defRPr/>
            </a:pPr>
            <a:endParaRPr lang="fr-FR" sz="1600" b="1" dirty="0" smtClean="0">
              <a:solidFill>
                <a:schemeClr val="tx1"/>
              </a:solidFill>
              <a:latin typeface="Adobe Fan Heiti Std B" pitchFamily="34" charset="-128"/>
              <a:ea typeface="Adobe Fan Heiti Std B" pitchFamily="34" charset="-128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2400" b="1" dirty="0" smtClean="0">
                <a:solidFill>
                  <a:schemeClr val="tx1"/>
                </a:solidFill>
                <a:latin typeface="Adobe Garamond Pro Bold" pitchFamily="18" charset="0"/>
                <a:cs typeface="Aparajita" pitchFamily="34" charset="0"/>
              </a:rPr>
              <a:t>-------------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fr-FR" sz="1800" b="1" dirty="0" smtClean="0">
                <a:solidFill>
                  <a:schemeClr val="tx1"/>
                </a:solidFill>
                <a:latin typeface="Adobe Garamond Pro Bold" pitchFamily="18" charset="0"/>
                <a:cs typeface="Aparajita" pitchFamily="34" charset="0"/>
              </a:rPr>
              <a:t>Groupement d’Intérêts Scientifiques des Statisticiens Économistes</a:t>
            </a:r>
          </a:p>
          <a:p>
            <a:pPr algn="ctr" fontAlgn="auto">
              <a:spcAft>
                <a:spcPts val="0"/>
              </a:spcAft>
              <a:defRPr/>
            </a:pPr>
            <a:endParaRPr lang="fr-FR" sz="2200" b="1" dirty="0">
              <a:solidFill>
                <a:schemeClr val="tx1"/>
              </a:solidFill>
            </a:endParaRPr>
          </a:p>
        </p:txBody>
      </p:sp>
      <p:pic>
        <p:nvPicPr>
          <p:cNvPr id="2052" name="Image 3"/>
          <p:cNvPicPr>
            <a:picLocks noChangeAspect="1" noChangeArrowheads="1"/>
          </p:cNvPicPr>
          <p:nvPr/>
        </p:nvPicPr>
        <p:blipFill>
          <a:blip r:embed="rId3" cstate="print"/>
          <a:srcRect l="27019" t="19118" r="34209" b="11772"/>
          <a:stretch>
            <a:fillRect/>
          </a:stretch>
        </p:blipFill>
        <p:spPr bwMode="auto">
          <a:xfrm>
            <a:off x="669701" y="1268761"/>
            <a:ext cx="2143125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6804248" y="6396404"/>
            <a:ext cx="2133600" cy="365125"/>
          </a:xfrm>
        </p:spPr>
        <p:txBody>
          <a:bodyPr/>
          <a:lstStyle/>
          <a:p>
            <a:pPr algn="r"/>
            <a:r>
              <a:rPr lang="fr-FR" sz="1600" b="1" dirty="0" smtClean="0">
                <a:solidFill>
                  <a:schemeClr val="tx1"/>
                </a:solidFill>
                <a:latin typeface="Minion Pro Cond" pitchFamily="18" charset="0"/>
              </a:rPr>
              <a:t>18/05/2015</a:t>
            </a:r>
            <a:endParaRPr lang="fr-FR" sz="2000" b="1" dirty="0">
              <a:solidFill>
                <a:schemeClr val="tx1"/>
              </a:solidFill>
              <a:latin typeface="Minion Pro Cond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10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SÉCURITE PHYSIQUE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7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F7(C). Est-ce que vous faites confiance à la MINUSMA et aux forces armés internationales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899592" y="1484784"/>
          <a:ext cx="741682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11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SÉCURITE PHYSIQUE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72284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F7(D). Est-ce que vous faites confiance aux mouvements armés ?</a:t>
            </a:r>
            <a:endParaRPr lang="fr-FR" altLang="zh-CN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683568" y="1340768"/>
          <a:ext cx="784887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chemeClr val="bg1">
                  <a:lumMod val="50000"/>
                  <a:alpha val="80000"/>
                </a:schemeClr>
              </a:gs>
              <a:gs pos="66000">
                <a:schemeClr val="bg1">
                  <a:lumMod val="50000"/>
                  <a:alpha val="37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III. COHÉSION SOCIALE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12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13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G1(A). Est-ce que vous vous sentiriez à l’aise avec d’autres groupes ethniques, en étant voisins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611560" y="1484784"/>
          <a:ext cx="77768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14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G1(F). Est-ce que vous vous sentiriez à l’aise avec d’autres groupes ethniques, en se mariant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755576" y="1340768"/>
          <a:ext cx="77048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15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G2. Par rapport au mois passé, est-ce que vous sentez que les chances pour la paix dans le Nord se sont améliorées?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683568" y="1412776"/>
          <a:ext cx="770485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16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COHÉSION SOCIALE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G4. Par rapport au mois passé, est-ce que vous sentez que votre bien-être général s’est amélioré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>
            <a:graphicFrameLocks/>
          </p:cNvGraphicFramePr>
          <p:nvPr/>
        </p:nvGraphicFramePr>
        <p:xfrm>
          <a:off x="683568" y="1484784"/>
          <a:ext cx="784887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chemeClr val="bg1">
                  <a:lumMod val="50000"/>
                  <a:alpha val="80000"/>
                </a:schemeClr>
              </a:gs>
              <a:gs pos="66000">
                <a:schemeClr val="bg1">
                  <a:lumMod val="50000"/>
                  <a:alpha val="37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IV. NUTRITION ET SÉCURITÉ ALIMENTAIRE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17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18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NUTRITION ET SÉCURITÉ ALIMENTAIRE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H1. Durant la semaine passée, combien de repas avez-vous pris chaque jour, en moyenne, y compris le petit déjeuner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>
            <a:graphicFrameLocks/>
          </p:cNvGraphicFramePr>
          <p:nvPr/>
        </p:nvGraphicFramePr>
        <p:xfrm>
          <a:off x="755576" y="1484784"/>
          <a:ext cx="763284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chemeClr val="bg1">
                  <a:lumMod val="50000"/>
                  <a:alpha val="80000"/>
                </a:schemeClr>
              </a:gs>
              <a:gs pos="66000">
                <a:schemeClr val="bg1">
                  <a:lumMod val="50000"/>
                  <a:alpha val="37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V. EMPLOI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INTRODUCTION</a:t>
            </a:r>
            <a:endParaRPr lang="fr-FR" sz="3200" b="1" dirty="0">
              <a:solidFill>
                <a:schemeClr val="bg1">
                  <a:lumMod val="50000"/>
                </a:schemeClr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>
          <a:xfrm>
            <a:off x="395536" y="548680"/>
            <a:ext cx="8501062" cy="57150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pitchFamily="34" charset="0"/>
              <a:buBlip>
                <a:blip r:embed="rId2"/>
              </a:buBlip>
            </a:pPr>
            <a:endParaRPr lang="fr-FR" sz="1000" b="1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Arial" pitchFamily="34" charset="0"/>
              <a:buBlip>
                <a:blip r:embed="rId2"/>
              </a:buBlip>
            </a:pP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L’Institut de Sondage</a:t>
            </a:r>
            <a:r>
              <a:rPr lang="fr-FR" sz="1800" b="1" dirty="0" smtClean="0">
                <a:solidFill>
                  <a:srgbClr val="CC66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GISSE</a:t>
            </a:r>
            <a:r>
              <a:rPr lang="fr-FR" sz="1800" b="1" dirty="0" smtClean="0">
                <a:solidFill>
                  <a:srgbClr val="CC66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a lancé une étude commanditée par la Banque Mondiale ;</a:t>
            </a:r>
          </a:p>
          <a:p>
            <a:pPr algn="just">
              <a:lnSpc>
                <a:spcPct val="150000"/>
              </a:lnSpc>
              <a:buFont typeface="Arial" pitchFamily="34" charset="0"/>
              <a:buBlip>
                <a:blip r:embed="rId2"/>
              </a:buBlip>
            </a:pP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Cette étude est réalisée sur un échantillon de </a:t>
            </a:r>
            <a:r>
              <a:rPr lang="fr-FR" sz="1800" b="1" dirty="0" smtClean="0">
                <a:solidFill>
                  <a:schemeClr val="bg1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500</a:t>
            </a:r>
            <a:r>
              <a:rPr lang="fr-FR" sz="1800" b="1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personnes reparties entre les déplacés, les retournés et les refugiés ;</a:t>
            </a:r>
          </a:p>
          <a:p>
            <a:pPr algn="just">
              <a:lnSpc>
                <a:spcPct val="150000"/>
              </a:lnSpc>
              <a:buFont typeface="Arial" pitchFamily="34" charset="0"/>
              <a:buBlip>
                <a:blip r:embed="rId2"/>
              </a:buBlip>
            </a:pPr>
            <a:r>
              <a:rPr lang="fr-FR" sz="1800" b="1" dirty="0" smtClean="0">
                <a:latin typeface="Book Antiqua" pitchFamily="18" charset="0"/>
                <a:cs typeface="Times New Roman" pitchFamily="18" charset="0"/>
              </a:rPr>
              <a:t>Les objectifs de l’étude sont, entre autres : 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600" dirty="0" smtClean="0">
                <a:latin typeface="Book Antiqua" pitchFamily="18" charset="0"/>
                <a:cs typeface="Times New Roman" pitchFamily="18" charset="0"/>
              </a:rPr>
              <a:t>Suivre l’évolution du bien être des réfugiés, déplacés et retournés; </a:t>
            </a:r>
            <a:endParaRPr lang="fr-FR" sz="160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600" dirty="0" smtClean="0">
                <a:latin typeface="Book Antiqua" pitchFamily="18" charset="0"/>
                <a:cs typeface="Times New Roman" pitchFamily="18" charset="0"/>
              </a:rPr>
              <a:t>Connaitre les perceptions de la population sur les questions sociopolitiques ;</a:t>
            </a:r>
            <a:endParaRPr lang="fr-FR" sz="160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600" dirty="0" smtClean="0">
                <a:latin typeface="Book Antiqua" pitchFamily="18" charset="0"/>
                <a:cs typeface="Times New Roman" pitchFamily="18" charset="0"/>
              </a:rPr>
              <a:t>Collecter des informations sur les difficultés attendues en cas de retour des réfugiés et déplacés ;</a:t>
            </a:r>
            <a:endParaRPr lang="fr-FR" sz="160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fr-FR" sz="1600" dirty="0" smtClean="0">
                <a:latin typeface="Book Antiqua" pitchFamily="18" charset="0"/>
                <a:cs typeface="Times New Roman" pitchFamily="18" charset="0"/>
              </a:rPr>
              <a:t>Suivre mensuellement l’évolution de l’opinion  des refugiés, déplacés et retournés de la crise.</a:t>
            </a:r>
            <a:endParaRPr lang="fr-FR" sz="160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§"/>
            </a:pPr>
            <a:endParaRPr lang="fr-FR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128BC-AA9C-4152-80EA-966C803C2040}" type="slidenum">
              <a:rPr lang="fr-FR"/>
              <a:pPr>
                <a:defRPr/>
              </a:pPr>
              <a:t>2</a:t>
            </a:fld>
            <a:endParaRPr lang="fr-FR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20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EMPLOI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72284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I1. Est-ce que vous avez travaillé en étant payé pendant la semaine passée ?</a:t>
            </a:r>
            <a:endParaRPr lang="fr-FR" altLang="zh-CN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827584" y="1412776"/>
          <a:ext cx="748883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chemeClr val="bg1">
                  <a:lumMod val="50000"/>
                  <a:alpha val="80000"/>
                </a:schemeClr>
              </a:gs>
              <a:gs pos="66000">
                <a:schemeClr val="bg1">
                  <a:lumMod val="50000"/>
                  <a:alpha val="37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VI. BIEN-ÊTRE GÉNÉRAL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21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22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BIEN-ÊTRE GÉNÉRAL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J1. De façon générale, comment est-ce que vous comparez vos conditions de vie par rapport aux conditions de vie des autres maliens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827584" y="1412776"/>
          <a:ext cx="756084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chemeClr val="bg1">
                  <a:lumMod val="50000"/>
                  <a:alpha val="80000"/>
                </a:schemeClr>
              </a:gs>
              <a:gs pos="66000">
                <a:schemeClr val="bg1">
                  <a:lumMod val="50000"/>
                  <a:alpha val="37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VII. GOUVERNANCE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24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K1(A). Est-ce que vous faites confiance au gouvernement du Mali pour ramener la paix au Nord?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755576" y="1412776"/>
          <a:ext cx="770485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25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K1(E). Est-ce que vous faites confiance aux mouvements armés pour ramener la paix au Nord?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611560" y="1556792"/>
          <a:ext cx="784887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26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K1(F). Est-ce que vous faites confiance à la MINUSMA pour ramener la paix au Nord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>
            <a:graphicFrameLocks/>
          </p:cNvGraphicFramePr>
          <p:nvPr/>
        </p:nvGraphicFramePr>
        <p:xfrm>
          <a:off x="899592" y="1484784"/>
          <a:ext cx="7272808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27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K1(G). Est-ce que vous faites confiance au gouvernement d’Algérie pour ramener la paix au Nord?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899592" y="1484784"/>
          <a:ext cx="727280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28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K1(H). Est-ce que vous faites confiance au gouvernement de la Mauritanie pour ramener la paix au Nord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683568" y="1484784"/>
          <a:ext cx="792088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29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K1(I). Est-ce que vous faites confiance au gouvernement du Burkina Faso pour ramener la paix au Nord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611560" y="1412776"/>
          <a:ext cx="784887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836712"/>
            <a:ext cx="8286750" cy="5500688"/>
          </a:xfrm>
        </p:spPr>
        <p:txBody>
          <a:bodyPr rtlCol="0">
            <a:normAutofit/>
          </a:bodyPr>
          <a:lstStyle/>
          <a:p>
            <a:pPr marL="571500" indent="-57150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latin typeface="Minion Pro SmBd" pitchFamily="18" charset="0"/>
                <a:cs typeface="Times New Roman" pitchFamily="18" charset="0"/>
              </a:rPr>
              <a:t>Migration des déplacés.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  <a:latin typeface="Minion Pro SmBd" pitchFamily="18" charset="0"/>
                <a:cs typeface="Times New Roman" pitchFamily="18" charset="0"/>
              </a:rPr>
              <a:t>Insécurité et violence.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latin typeface="Minion Pro SmBd" pitchFamily="18" charset="0"/>
                <a:cs typeface="Times New Roman" pitchFamily="18" charset="0"/>
              </a:rPr>
              <a:t>Cohésion sociale.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  <a:latin typeface="Minion Pro SmBd" pitchFamily="18" charset="0"/>
                <a:cs typeface="Times New Roman" pitchFamily="18" charset="0"/>
              </a:rPr>
              <a:t>Nutrition, sécurité alimentaire.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latin typeface="Minion Pro SmBd" pitchFamily="18" charset="0"/>
                <a:cs typeface="Times New Roman" pitchFamily="18" charset="0"/>
              </a:rPr>
              <a:t>Emploi et perspectives d'emploi.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solidFill>
                  <a:schemeClr val="bg1">
                    <a:lumMod val="50000"/>
                  </a:schemeClr>
                </a:solidFill>
                <a:latin typeface="Minion Pro SmBd" pitchFamily="18" charset="0"/>
                <a:cs typeface="Times New Roman" pitchFamily="18" charset="0"/>
              </a:rPr>
              <a:t>Évaluation subjective du bien-être.</a:t>
            </a:r>
          </a:p>
          <a:p>
            <a:pPr marL="514350" indent="-514350" algn="just" fontAlgn="auto">
              <a:lnSpc>
                <a:spcPct val="150000"/>
              </a:lnSpc>
              <a:spcAft>
                <a:spcPts val="0"/>
              </a:spcAft>
              <a:buFont typeface="+mj-lt"/>
              <a:buAutoNum type="romanUcPeriod"/>
              <a:defRPr/>
            </a:pPr>
            <a:r>
              <a:rPr lang="fr-FR" sz="2400" dirty="0" smtClean="0">
                <a:latin typeface="Minion Pro SmBd" pitchFamily="18" charset="0"/>
                <a:cs typeface="Times New Roman" pitchFamily="18" charset="0"/>
              </a:rPr>
              <a:t> Gouvernance.</a:t>
            </a:r>
          </a:p>
          <a:p>
            <a:pPr marL="514350" indent="-514350" algn="just" fontAlgn="auto">
              <a:spcAft>
                <a:spcPts val="0"/>
              </a:spcAft>
              <a:buFont typeface="+mj-lt"/>
              <a:buAutoNum type="romanUcPeriod"/>
              <a:defRPr/>
            </a:pPr>
            <a:endParaRPr lang="fr-FR" sz="2800" dirty="0">
              <a:latin typeface="Minion Pro SmBd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02C08D-92CA-4681-BDC4-EA3B6D68BF97}" type="slidenum">
              <a:rPr lang="fr-FR"/>
              <a:pPr>
                <a:defRPr/>
              </a:pPr>
              <a:t>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SOMMAIRE</a:t>
            </a:r>
            <a:endParaRPr lang="fr-FR" sz="3200" b="1" dirty="0">
              <a:solidFill>
                <a:schemeClr val="bg1">
                  <a:lumMod val="50000"/>
                </a:schemeClr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30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K2(A). Est-ce que vous faites confiance au gouvernement du Mali pour apporter des services de base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>
            <a:graphicFrameLocks/>
          </p:cNvGraphicFramePr>
          <p:nvPr/>
        </p:nvGraphicFramePr>
        <p:xfrm>
          <a:off x="683568" y="1412776"/>
          <a:ext cx="777686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31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GOUVERNANCE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K2(H). Est-ce que vous faites confiance aux mouvements armés pour apporter des services de base ?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8" name="Graphique 7"/>
          <p:cNvGraphicFramePr>
            <a:graphicFrameLocks/>
          </p:cNvGraphicFramePr>
          <p:nvPr/>
        </p:nvGraphicFramePr>
        <p:xfrm>
          <a:off x="755577" y="1412776"/>
          <a:ext cx="7704856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DABAE8-DD8A-4F26-85AC-24F95E386C93}" type="slidenum">
              <a:rPr lang="fr-FR"/>
              <a:pPr>
                <a:defRPr/>
              </a:pPr>
              <a:t>32</a:t>
            </a:fld>
            <a:endParaRPr lang="fr-FR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extBox 14"/>
          <p:cNvSpPr txBox="1"/>
          <p:nvPr/>
        </p:nvSpPr>
        <p:spPr>
          <a:xfrm>
            <a:off x="611560" y="1340768"/>
            <a:ext cx="7929562" cy="3693319"/>
          </a:xfrm>
          <a:prstGeom prst="rect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tabLst>
                <a:tab pos="4926013" algn="l"/>
              </a:tabLst>
              <a:defRPr/>
            </a:pPr>
            <a:endParaRPr lang="fr-FR" sz="2400" b="1" dirty="0" smtClean="0">
              <a:ln w="3175">
                <a:noFill/>
              </a:ln>
              <a:solidFill>
                <a:schemeClr val="tx1"/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  <a:p>
            <a:pPr algn="ctr">
              <a:tabLst>
                <a:tab pos="4926013" algn="l"/>
              </a:tabLst>
              <a:defRPr/>
            </a:pPr>
            <a:r>
              <a:rPr lang="fr-FR" sz="2400" b="1" dirty="0" smtClean="0">
                <a:ln w="3175">
                  <a:noFill/>
                </a:ln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ENQUÊTE MENSUEL SUR L’ÉVOLUTION DU BIEN ÊTRE DES DÉPLACÉS ET DES REFUGIÉS</a:t>
            </a:r>
          </a:p>
          <a:p>
            <a:pPr algn="ctr">
              <a:tabLst>
                <a:tab pos="4926013" algn="l"/>
              </a:tabLst>
              <a:defRPr/>
            </a:pPr>
            <a:endParaRPr lang="fr-FR" sz="1200" b="1" dirty="0" smtClean="0">
              <a:ln w="3175">
                <a:noFill/>
              </a:ln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**********</a:t>
            </a:r>
          </a:p>
          <a:p>
            <a:pPr algn="ctr">
              <a:defRPr/>
            </a:pPr>
            <a:endParaRPr lang="fr-FR" sz="1200" b="1" dirty="0" smtClean="0"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Tendances comparatives</a:t>
            </a:r>
          </a:p>
          <a:p>
            <a:pPr algn="ctr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Localité : </a:t>
            </a:r>
            <a:r>
              <a:rPr lang="fr-FR" sz="24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Camp (Mauritanie)</a:t>
            </a:r>
            <a:endParaRPr lang="fr-FR" sz="2000" b="1" dirty="0" smtClean="0">
              <a:solidFill>
                <a:schemeClr val="bg1">
                  <a:lumMod val="50000"/>
                </a:schemeClr>
              </a:solidFill>
              <a:latin typeface="Minion Pro Cond" pitchFamily="18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endParaRPr lang="fr-FR" sz="1100" b="1" dirty="0" smtClean="0"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r>
              <a:rPr lang="fr-FR" sz="2000" b="1" dirty="0" smtClean="0">
                <a:solidFill>
                  <a:schemeClr val="tx1"/>
                </a:solidFill>
                <a:latin typeface="Segoe UI Semibold" pitchFamily="34" charset="0"/>
                <a:ea typeface="Segoe UI" pitchFamily="34" charset="0"/>
                <a:cs typeface="Segoe UI" pitchFamily="34" charset="0"/>
              </a:rPr>
              <a:t>**********</a:t>
            </a:r>
          </a:p>
          <a:p>
            <a:pPr algn="ctr">
              <a:defRPr/>
            </a:pPr>
            <a:endParaRPr lang="fr-FR" sz="1100" b="1" dirty="0" smtClean="0"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  <a:p>
            <a:pPr algn="ctr">
              <a:defRPr/>
            </a:pPr>
            <a:r>
              <a:rPr lang="fr-FR" b="1" dirty="0" smtClean="0">
                <a:solidFill>
                  <a:schemeClr val="tx1"/>
                </a:solidFill>
                <a:latin typeface="Minion Pro SmBd" pitchFamily="18" charset="0"/>
                <a:ea typeface="Segoe UI" pitchFamily="34" charset="0"/>
                <a:cs typeface="Segoe UI" pitchFamily="34" charset="0"/>
              </a:rPr>
              <a:t>DESCRIPTION DES RÉSULTATS DE L’ÉTUDE</a:t>
            </a:r>
          </a:p>
          <a:p>
            <a:pPr algn="ctr">
              <a:defRPr/>
            </a:pPr>
            <a:endParaRPr lang="fr-FR" sz="1400" b="1" dirty="0" smtClean="0">
              <a:solidFill>
                <a:schemeClr val="tx1"/>
              </a:solidFill>
              <a:latin typeface="Segoe UI Semibold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250"/>
          </a:xfrm>
        </p:spPr>
        <p:txBody>
          <a:bodyPr/>
          <a:lstStyle/>
          <a:p>
            <a:r>
              <a:rPr lang="fr-FR" sz="2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cs typeface="Segoe UI" pitchFamily="34" charset="0"/>
              </a:rPr>
              <a:t>ZONES DE COUVERTURE DE L’ENQUÊTE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FA308-970C-499A-AD6D-EA2D8EDE064A}" type="slidenum">
              <a:rPr lang="fr-FR"/>
              <a:pPr>
                <a:defRPr/>
              </a:pPr>
              <a:t>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pic>
        <p:nvPicPr>
          <p:cNvPr id="7174" name="Picture 2" descr="C:\Users\t\Desktop\DROPBOX2\Carte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5" y="500063"/>
            <a:ext cx="8429625" cy="578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chemeClr val="bg1">
                  <a:lumMod val="50000"/>
                  <a:alpha val="80000"/>
                </a:schemeClr>
              </a:gs>
              <a:gs pos="66000">
                <a:schemeClr val="bg1">
                  <a:lumMod val="50000"/>
                  <a:alpha val="37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I. MIGRATION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6</a:t>
            </a:fld>
            <a:endParaRPr lang="fr-FR" dirty="0"/>
          </a:p>
        </p:txBody>
      </p:sp>
      <p:sp>
        <p:nvSpPr>
          <p:cNvPr id="10246" name="Rectangle 1"/>
          <p:cNvSpPr>
            <a:spLocks noChangeArrowheads="1"/>
          </p:cNvSpPr>
          <p:nvPr/>
        </p:nvSpPr>
        <p:spPr bwMode="auto">
          <a:xfrm>
            <a:off x="0" y="720321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E1. Est-ce </a:t>
            </a:r>
            <a:r>
              <a:rPr lang="fr-FR" altLang="zh-CN" b="1" u="sng" dirty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 vous vivez toujours au même endroit que le mois passé?</a:t>
            </a:r>
            <a:endParaRPr lang="fr-FR" altLang="zh-CN" b="1" u="sng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Minion Pro Cond" pitchFamily="18" charset="0"/>
                <a:ea typeface="Segoe UI" pitchFamily="34" charset="0"/>
                <a:cs typeface="Segoe UI" pitchFamily="34" charset="0"/>
              </a:rPr>
              <a:t>MIGRATIONS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827584" y="1268760"/>
          <a:ext cx="756084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04864"/>
            <a:ext cx="9144000" cy="1872208"/>
          </a:xfrm>
          <a:gradFill flip="none" rotWithShape="1">
            <a:gsLst>
              <a:gs pos="19000">
                <a:schemeClr val="bg1">
                  <a:lumMod val="50000"/>
                  <a:alpha val="80000"/>
                </a:schemeClr>
              </a:gs>
              <a:gs pos="66000">
                <a:schemeClr val="bg1">
                  <a:lumMod val="50000"/>
                  <a:alpha val="3700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fr-FR" b="1" dirty="0" smtClean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II. SÉCURITE PHYSIQUE</a:t>
            </a:r>
            <a:endParaRPr lang="fr-FR" b="1" dirty="0">
              <a:solidFill>
                <a:schemeClr val="tx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2CB23-2D8F-4080-BDDC-6B88E3FAD175}" type="slidenum">
              <a:rPr lang="fr-FR"/>
              <a:pPr>
                <a:defRPr/>
              </a:pPr>
              <a:t>7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8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SÉCURITE PHYSIQUE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61512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sz="1600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sz="1600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F5. Par rapport au mois passé, est-ce que vous vous sentez maintenant moins en sécurité, plus en sécurité, ou il n’y a pas de différence ? </a:t>
            </a:r>
            <a:endParaRPr lang="fr-FR" altLang="zh-CN" sz="1600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755576" y="1340768"/>
          <a:ext cx="756084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13F186-8365-4E96-B606-82C15C560D36}" type="slidenum">
              <a:rPr lang="fr-FR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fr-FR" smtClean="0"/>
              <a:t>Enquête Mensuelle Déplacés et Réfugiés - Tendances comparatives - Camp Mauritanie</a:t>
            </a:r>
            <a:endParaRPr lang="fr-FR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bg2"/>
          </a:solidFill>
          <a:ln w="28575" cap="flat" cmpd="tri" algn="ctr">
            <a:noFill/>
            <a:prstDash val="lgDashDotDot"/>
          </a:ln>
          <a:effectLst>
            <a:outerShdw blurRad="50800" dist="508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chemeClr val="bg1">
                    <a:lumMod val="50000"/>
                  </a:schemeClr>
                </a:solidFill>
                <a:latin typeface="Minion Pro Cond" pitchFamily="18" charset="0"/>
                <a:ea typeface="Segoe UI" pitchFamily="34" charset="0"/>
                <a:cs typeface="Segoe UI" pitchFamily="34" charset="0"/>
              </a:rPr>
              <a:t>SÉCURITE PHYSIQUE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Minion Pro Cond" pitchFamily="18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72284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Question :</a:t>
            </a:r>
            <a:r>
              <a:rPr lang="fr-FR" altLang="zh-CN" b="1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altLang="zh-CN" b="1" u="sng" dirty="0" smtClean="0">
                <a:latin typeface="Book Antiqua" pitchFamily="18" charset="0"/>
                <a:ea typeface="Calibri" pitchFamily="34" charset="0"/>
                <a:cs typeface="Times New Roman" pitchFamily="18" charset="0"/>
              </a:rPr>
              <a:t>F7(A). Est-ce que vous faites confiance à l’armée malienne ?</a:t>
            </a:r>
            <a:endParaRPr lang="fr-FR" altLang="zh-CN" b="1" u="sng" dirty="0">
              <a:latin typeface="Book Antiqua" pitchFamily="18" charset="0"/>
              <a:cs typeface="Times New Roman" pitchFamily="18" charset="0"/>
            </a:endParaRPr>
          </a:p>
        </p:txBody>
      </p:sp>
      <p:graphicFrame>
        <p:nvGraphicFramePr>
          <p:cNvPr id="7" name="Graphique 6"/>
          <p:cNvGraphicFramePr>
            <a:graphicFrameLocks/>
          </p:cNvGraphicFramePr>
          <p:nvPr/>
        </p:nvGraphicFramePr>
        <p:xfrm>
          <a:off x="827584" y="1268760"/>
          <a:ext cx="748883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21342</TotalTime>
  <Words>1015</Words>
  <Application>Microsoft Office PowerPoint</Application>
  <PresentationFormat>On-screen Show (4:3)</PresentationFormat>
  <Paragraphs>163</Paragraphs>
  <Slides>32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Thème Office</vt:lpstr>
      <vt:lpstr>Slide 1</vt:lpstr>
      <vt:lpstr>INTRODUCTION</vt:lpstr>
      <vt:lpstr>SOMMAIRE</vt:lpstr>
      <vt:lpstr>ZONES DE COUVERTURE DE L’ENQUÊTE</vt:lpstr>
      <vt:lpstr>I. MIGRATION</vt:lpstr>
      <vt:lpstr>Slide 6</vt:lpstr>
      <vt:lpstr>II. SÉCURITE PHYSIQUE</vt:lpstr>
      <vt:lpstr>Slide 8</vt:lpstr>
      <vt:lpstr>Slide 9</vt:lpstr>
      <vt:lpstr>Slide 10</vt:lpstr>
      <vt:lpstr>Slide 11</vt:lpstr>
      <vt:lpstr>III. COHÉSION SOCIALE</vt:lpstr>
      <vt:lpstr>Slide 13</vt:lpstr>
      <vt:lpstr>Slide 14</vt:lpstr>
      <vt:lpstr>Slide 15</vt:lpstr>
      <vt:lpstr>Slide 16</vt:lpstr>
      <vt:lpstr>IV. NUTRITION ET SÉCURITÉ ALIMENTAIRE</vt:lpstr>
      <vt:lpstr>Slide 18</vt:lpstr>
      <vt:lpstr>V. EMPLOI</vt:lpstr>
      <vt:lpstr>Slide 20</vt:lpstr>
      <vt:lpstr>VI. BIEN-ÊTRE GÉNÉRAL</vt:lpstr>
      <vt:lpstr>Slide 22</vt:lpstr>
      <vt:lpstr>VII. GOUVERNANCE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ChiiCo</dc:creator>
  <cp:lastModifiedBy>DELL-USER</cp:lastModifiedBy>
  <cp:revision>3952</cp:revision>
  <dcterms:created xsi:type="dcterms:W3CDTF">2014-11-04T17:58:43Z</dcterms:created>
  <dcterms:modified xsi:type="dcterms:W3CDTF">2015-06-11T09:49:48Z</dcterms:modified>
</cp:coreProperties>
</file>