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60" r:id="rId4"/>
    <p:sldId id="262" r:id="rId5"/>
    <p:sldId id="263" r:id="rId6"/>
    <p:sldId id="265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8" r:id="rId17"/>
    <p:sldId id="359" r:id="rId18"/>
    <p:sldId id="363" r:id="rId19"/>
    <p:sldId id="360" r:id="rId20"/>
    <p:sldId id="364" r:id="rId21"/>
    <p:sldId id="361" r:id="rId22"/>
    <p:sldId id="365" r:id="rId23"/>
    <p:sldId id="362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35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E7AE3D"/>
    <a:srgbClr val="004620"/>
    <a:srgbClr val="CC6600"/>
    <a:srgbClr val="FABE00"/>
    <a:srgbClr val="FF9900"/>
    <a:srgbClr val="E2AC00"/>
    <a:srgbClr val="FF0000"/>
    <a:srgbClr val="FF99CC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82" autoAdjust="0"/>
    <p:restoredTop sz="94190" autoAdjust="0"/>
  </p:normalViewPr>
  <p:slideViewPr>
    <p:cSldViewPr>
      <p:cViewPr varScale="1">
        <p:scale>
          <a:sx n="65" d="100"/>
          <a:sy n="65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94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1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2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AVR15\MARS_TREND\TAB_Mois1_A_Mois7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AVR15\MARS_TREND\TAB_Mois1_A_Mois7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TE1_1!$A$11</c:f>
              <c:strCache>
                <c:ptCount val="1"/>
                <c:pt idx="0">
                  <c:v>Oui, Je continue à vivre au même endroit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TE1_1!$AH$10:$AO$10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TE1_1!$AH$11:$AO$11</c:f>
              <c:numCache>
                <c:formatCode>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0.98765432098765404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TE1_1!$A$12</c:f>
              <c:strCache>
                <c:ptCount val="1"/>
                <c:pt idx="0">
                  <c:v>Non, J'ai déménagé</c:v>
                </c:pt>
              </c:strCache>
            </c:strRef>
          </c:tx>
          <c:cat>
            <c:strRef>
              <c:f>TE1_1!$AH$10:$AO$10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TE1_1!$AH$12:$AO$12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1.2345679012345687E-2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0158080"/>
        <c:axId val="160159616"/>
      </c:barChart>
      <c:catAx>
        <c:axId val="1601580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0159616"/>
        <c:crosses val="autoZero"/>
        <c:auto val="1"/>
        <c:lblAlgn val="ctr"/>
        <c:lblOffset val="100"/>
      </c:catAx>
      <c:valAx>
        <c:axId val="160159616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01580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TH1_1!$A$12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TH1_1!$AH$12:$AO$12</c:f>
              <c:numCache>
                <c:formatCode>0%</c:formatCode>
                <c:ptCount val="8"/>
                <c:pt idx="0">
                  <c:v>6.1728395061728392E-2</c:v>
                </c:pt>
                <c:pt idx="1">
                  <c:v>3.7037037037037049E-2</c:v>
                </c:pt>
                <c:pt idx="2">
                  <c:v>6.25E-2</c:v>
                </c:pt>
                <c:pt idx="3">
                  <c:v>0.16049382716049393</c:v>
                </c:pt>
                <c:pt idx="4">
                  <c:v>0.24691358024691368</c:v>
                </c:pt>
                <c:pt idx="5">
                  <c:v>0.18518518518518526</c:v>
                </c:pt>
                <c:pt idx="6">
                  <c:v>0.14814814814814822</c:v>
                </c:pt>
                <c:pt idx="7">
                  <c:v>0.14814814814814822</c:v>
                </c:pt>
              </c:numCache>
            </c:numRef>
          </c:val>
        </c:ser>
        <c:ser>
          <c:idx val="1"/>
          <c:order val="1"/>
          <c:tx>
            <c:strRef>
              <c:f>TH1_1!$A$13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BBB59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TH1_1!$AH$13:$AO$13</c:f>
              <c:numCache>
                <c:formatCode>0%</c:formatCode>
                <c:ptCount val="8"/>
                <c:pt idx="0">
                  <c:v>0.44444444444444442</c:v>
                </c:pt>
                <c:pt idx="1">
                  <c:v>0.41975308641975301</c:v>
                </c:pt>
                <c:pt idx="2">
                  <c:v>0.4</c:v>
                </c:pt>
                <c:pt idx="3">
                  <c:v>0.77777777777777812</c:v>
                </c:pt>
                <c:pt idx="4">
                  <c:v>0.37037037037037063</c:v>
                </c:pt>
                <c:pt idx="5">
                  <c:v>0.50617283950617309</c:v>
                </c:pt>
                <c:pt idx="6">
                  <c:v>0.50617283950617309</c:v>
                </c:pt>
                <c:pt idx="7">
                  <c:v>0.7283950617283953</c:v>
                </c:pt>
              </c:numCache>
            </c:numRef>
          </c:val>
        </c:ser>
        <c:ser>
          <c:idx val="2"/>
          <c:order val="2"/>
          <c:tx>
            <c:strRef>
              <c:f>TH1_1!$A$14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9246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TH1_1!$AH$14:$AO$14</c:f>
              <c:numCache>
                <c:formatCode>0%</c:formatCode>
                <c:ptCount val="8"/>
                <c:pt idx="0">
                  <c:v>0.49382716049382736</c:v>
                </c:pt>
                <c:pt idx="1">
                  <c:v>0.54320987654321018</c:v>
                </c:pt>
                <c:pt idx="2">
                  <c:v>0.53749999999999998</c:v>
                </c:pt>
                <c:pt idx="3">
                  <c:v>6.1728395061728392E-2</c:v>
                </c:pt>
                <c:pt idx="4">
                  <c:v>0.38271604938271625</c:v>
                </c:pt>
                <c:pt idx="5">
                  <c:v>0.30864197530864218</c:v>
                </c:pt>
                <c:pt idx="6">
                  <c:v>0.3456790123456791</c:v>
                </c:pt>
                <c:pt idx="7">
                  <c:v>0.12345679012345678</c:v>
                </c:pt>
              </c:numCache>
            </c:numRef>
          </c:val>
        </c:ser>
        <c:gapWidth val="75"/>
        <c:overlap val="100"/>
        <c:axId val="161977856"/>
        <c:axId val="161979392"/>
      </c:barChart>
      <c:catAx>
        <c:axId val="16197785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1979392"/>
        <c:crosses val="autoZero"/>
        <c:auto val="1"/>
        <c:lblAlgn val="ctr"/>
        <c:lblOffset val="100"/>
      </c:catAx>
      <c:valAx>
        <c:axId val="161979392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197785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TI1_1!$A$11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TI1_1!$AH$10:$AO$10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TI1_1!$AH$11:$AO$11</c:f>
              <c:numCache>
                <c:formatCode>0%</c:formatCode>
                <c:ptCount val="8"/>
                <c:pt idx="0">
                  <c:v>0.46913580246913567</c:v>
                </c:pt>
                <c:pt idx="1">
                  <c:v>0.40740740740740738</c:v>
                </c:pt>
                <c:pt idx="2">
                  <c:v>0.48750000000000016</c:v>
                </c:pt>
                <c:pt idx="3">
                  <c:v>0.59259259259259267</c:v>
                </c:pt>
                <c:pt idx="4">
                  <c:v>0.48148148148148157</c:v>
                </c:pt>
                <c:pt idx="5">
                  <c:v>0.60493827160493852</c:v>
                </c:pt>
                <c:pt idx="6">
                  <c:v>0.54320987654321018</c:v>
                </c:pt>
                <c:pt idx="7">
                  <c:v>0.59259259259259267</c:v>
                </c:pt>
              </c:numCache>
            </c:numRef>
          </c:val>
        </c:ser>
        <c:ser>
          <c:idx val="1"/>
          <c:order val="1"/>
          <c:tx>
            <c:strRef>
              <c:f>TI1_1!$A$12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TI1_1!$AH$10:$AO$10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TI1_1!$AH$12:$AO$12</c:f>
              <c:numCache>
                <c:formatCode>0%</c:formatCode>
                <c:ptCount val="8"/>
                <c:pt idx="0">
                  <c:v>0.53086419753086422</c:v>
                </c:pt>
                <c:pt idx="1">
                  <c:v>0.59259259259259267</c:v>
                </c:pt>
                <c:pt idx="2">
                  <c:v>0.51249999999999996</c:v>
                </c:pt>
                <c:pt idx="3">
                  <c:v>0.40740740740740738</c:v>
                </c:pt>
                <c:pt idx="4">
                  <c:v>0.5185185185185186</c:v>
                </c:pt>
                <c:pt idx="5">
                  <c:v>0.39506172839506187</c:v>
                </c:pt>
                <c:pt idx="6">
                  <c:v>0.45679012345679004</c:v>
                </c:pt>
                <c:pt idx="7">
                  <c:v>0.40740740740740738</c:v>
                </c:pt>
              </c:numCache>
            </c:numRef>
          </c:val>
        </c:ser>
        <c:gapWidth val="75"/>
        <c:overlap val="100"/>
        <c:axId val="162181888"/>
        <c:axId val="162183424"/>
      </c:barChart>
      <c:catAx>
        <c:axId val="1621818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2183424"/>
        <c:crosses val="autoZero"/>
        <c:auto val="1"/>
        <c:lblAlgn val="ctr"/>
        <c:lblOffset val="100"/>
      </c:catAx>
      <c:valAx>
        <c:axId val="162183424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218188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TJ1_1!$A$12</c:f>
              <c:strCache>
                <c:ptCount val="1"/>
                <c:pt idx="0">
                  <c:v>Moins bonnes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TJ1_1!$AH$12:$AO$12</c:f>
              <c:numCache>
                <c:formatCode>0%</c:formatCode>
                <c:ptCount val="8"/>
                <c:pt idx="0">
                  <c:v>0.74074074074074081</c:v>
                </c:pt>
                <c:pt idx="1">
                  <c:v>0.66666666666666663</c:v>
                </c:pt>
                <c:pt idx="2">
                  <c:v>0.53749999999999998</c:v>
                </c:pt>
                <c:pt idx="3">
                  <c:v>0.91358024691358053</c:v>
                </c:pt>
                <c:pt idx="4">
                  <c:v>0.79012345679012363</c:v>
                </c:pt>
                <c:pt idx="5">
                  <c:v>0.96296296296296247</c:v>
                </c:pt>
                <c:pt idx="6">
                  <c:v>0.97530864197530853</c:v>
                </c:pt>
                <c:pt idx="7">
                  <c:v>0.9506172839506174</c:v>
                </c:pt>
              </c:numCache>
            </c:numRef>
          </c:val>
        </c:ser>
        <c:ser>
          <c:idx val="1"/>
          <c:order val="1"/>
          <c:tx>
            <c:strRef>
              <c:f>TJ1_1!$A$13</c:f>
              <c:strCache>
                <c:ptCount val="1"/>
                <c:pt idx="0">
                  <c:v>Pareilles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layout>
                <c:manualLayout>
                  <c:x val="0"/>
                  <c:y val="1.336131002279208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TJ1_1!$AH$13:$AO$13</c:f>
              <c:numCache>
                <c:formatCode>0%</c:formatCode>
                <c:ptCount val="8"/>
                <c:pt idx="0">
                  <c:v>0.2592592592592593</c:v>
                </c:pt>
                <c:pt idx="1">
                  <c:v>0.33333333333333331</c:v>
                </c:pt>
                <c:pt idx="2">
                  <c:v>0.46250000000000002</c:v>
                </c:pt>
                <c:pt idx="3">
                  <c:v>7.407407407407407E-2</c:v>
                </c:pt>
                <c:pt idx="4">
                  <c:v>0.18518518518518526</c:v>
                </c:pt>
                <c:pt idx="5">
                  <c:v>3.7037037037037049E-2</c:v>
                </c:pt>
                <c:pt idx="6">
                  <c:v>2.4691358024691374E-2</c:v>
                </c:pt>
                <c:pt idx="7">
                  <c:v>4.9382716049382748E-2</c:v>
                </c:pt>
              </c:numCache>
            </c:numRef>
          </c:val>
        </c:ser>
        <c:ser>
          <c:idx val="2"/>
          <c:order val="2"/>
          <c:tx>
            <c:strRef>
              <c:f>TJ1_1!$A$14</c:f>
              <c:strCache>
                <c:ptCount val="1"/>
                <c:pt idx="0">
                  <c:v>Meilleures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TJ1_1!$AH$14:$AO$14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1.2345679012345684E-2</c:v>
                </c:pt>
                <c:pt idx="4">
                  <c:v>2.4691358024691374E-2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2124928"/>
        <c:axId val="162126464"/>
      </c:barChart>
      <c:catAx>
        <c:axId val="1621249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2126464"/>
        <c:crosses val="autoZero"/>
        <c:auto val="1"/>
        <c:lblAlgn val="ctr"/>
        <c:lblOffset val="100"/>
      </c:catAx>
      <c:valAx>
        <c:axId val="16212646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212492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TK1A_1!$AH$12:$AO$12</c:f>
              <c:numCache>
                <c:formatCode>0%</c:formatCode>
                <c:ptCount val="8"/>
                <c:pt idx="0">
                  <c:v>0</c:v>
                </c:pt>
                <c:pt idx="1">
                  <c:v>2.4691358024691374E-2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TK1A_1!$A$13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1.6180669018427119E-3"/>
                  <c:y val="-1.0529509988110778E-2"/>
                </c:manualLayout>
              </c:layout>
              <c:showVal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TK1A_1!$AH$13:$AO$13</c:f>
              <c:numCache>
                <c:formatCode>0%</c:formatCode>
                <c:ptCount val="8"/>
                <c:pt idx="0">
                  <c:v>1.2345679012345684E-2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3.7037037037037049E-2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TK1A_1!$A$14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TK1A_1!$AH$14:$AO$14</c:f>
              <c:numCache>
                <c:formatCode>0%</c:formatCode>
                <c:ptCount val="8"/>
                <c:pt idx="0">
                  <c:v>0.98765432098765404</c:v>
                </c:pt>
                <c:pt idx="1">
                  <c:v>0.97530864197530853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0.96296296296296247</c:v>
                </c:pt>
                <c:pt idx="7">
                  <c:v>1</c:v>
                </c:pt>
              </c:numCache>
            </c:numRef>
          </c:val>
        </c:ser>
        <c:gapWidth val="75"/>
        <c:overlap val="100"/>
        <c:axId val="162362880"/>
        <c:axId val="162364416"/>
      </c:barChart>
      <c:catAx>
        <c:axId val="162362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2364416"/>
        <c:crosses val="autoZero"/>
        <c:auto val="1"/>
        <c:lblAlgn val="ctr"/>
        <c:lblOffset val="100"/>
      </c:catAx>
      <c:valAx>
        <c:axId val="16236441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236288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TK1E_1!$A$12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TK1E_1!$AH$12:$AO$12</c:f>
              <c:numCache>
                <c:formatCode>0%</c:formatCode>
                <c:ptCount val="8"/>
                <c:pt idx="0">
                  <c:v>0.91358024691358053</c:v>
                </c:pt>
                <c:pt idx="1">
                  <c:v>0.96296296296296247</c:v>
                </c:pt>
                <c:pt idx="2">
                  <c:v>1</c:v>
                </c:pt>
                <c:pt idx="3">
                  <c:v>0.91358024691358053</c:v>
                </c:pt>
                <c:pt idx="4">
                  <c:v>0.98765432098765404</c:v>
                </c:pt>
                <c:pt idx="5">
                  <c:v>0.97530864197530853</c:v>
                </c:pt>
                <c:pt idx="6">
                  <c:v>0.98765432098765404</c:v>
                </c:pt>
                <c:pt idx="7">
                  <c:v>0.98765432098765404</c:v>
                </c:pt>
              </c:numCache>
            </c:numRef>
          </c:val>
        </c:ser>
        <c:ser>
          <c:idx val="1"/>
          <c:order val="1"/>
          <c:tx>
            <c:strRef>
              <c:f>TK1E_1!$A$13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TK1E_1!$AH$13:$AO$13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2.4691358024691374E-2</c:v>
                </c:pt>
                <c:pt idx="4">
                  <c:v>0</c:v>
                </c:pt>
                <c:pt idx="5">
                  <c:v>0</c:v>
                </c:pt>
                <c:pt idx="6">
                  <c:v>1.2345679012345684E-2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TK1E_1!$A$14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delete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TK1E_1!$AH$14:$AO$14</c:f>
              <c:numCache>
                <c:formatCode>0%</c:formatCode>
                <c:ptCount val="8"/>
                <c:pt idx="0">
                  <c:v>8.6419753086419707E-2</c:v>
                </c:pt>
                <c:pt idx="1">
                  <c:v>3.7037037037037049E-2</c:v>
                </c:pt>
                <c:pt idx="2">
                  <c:v>0</c:v>
                </c:pt>
                <c:pt idx="3">
                  <c:v>6.1728395061728392E-2</c:v>
                </c:pt>
                <c:pt idx="4">
                  <c:v>1.2345679012345684E-2</c:v>
                </c:pt>
                <c:pt idx="5">
                  <c:v>2.4691358024691374E-2</c:v>
                </c:pt>
                <c:pt idx="6">
                  <c:v>0</c:v>
                </c:pt>
                <c:pt idx="7">
                  <c:v>1.2345679012345684E-2</c:v>
                </c:pt>
              </c:numCache>
            </c:numRef>
          </c:val>
        </c:ser>
        <c:gapWidth val="75"/>
        <c:overlap val="100"/>
        <c:axId val="162432896"/>
        <c:axId val="162434432"/>
      </c:barChart>
      <c:catAx>
        <c:axId val="1624328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2434432"/>
        <c:crosses val="autoZero"/>
        <c:auto val="1"/>
        <c:lblAlgn val="ctr"/>
        <c:lblOffset val="100"/>
      </c:catAx>
      <c:valAx>
        <c:axId val="162434432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243289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TK1F_1!$A$12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0"/>
              <c:layout>
                <c:manualLayout>
                  <c:x val="1.695858579815911E-3"/>
                  <c:y val="8.0167860136752568E-3"/>
                </c:manualLayout>
              </c:layout>
              <c:showVal val="1"/>
            </c:dLbl>
            <c:dLbl>
              <c:idx val="2"/>
              <c:delete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6.7834343192636742E-3"/>
                  <c:y val="1.8705834031908924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TK1F_1!$AH$12:$AO$12</c:f>
              <c:numCache>
                <c:formatCode>0%</c:formatCode>
                <c:ptCount val="8"/>
                <c:pt idx="0">
                  <c:v>4.9382716049382748E-2</c:v>
                </c:pt>
                <c:pt idx="1">
                  <c:v>1.2345679012345684E-2</c:v>
                </c:pt>
                <c:pt idx="2">
                  <c:v>0</c:v>
                </c:pt>
                <c:pt idx="3">
                  <c:v>0.12345679012345678</c:v>
                </c:pt>
                <c:pt idx="4">
                  <c:v>1.2345679012345684E-2</c:v>
                </c:pt>
                <c:pt idx="5">
                  <c:v>2.4691358024691374E-2</c:v>
                </c:pt>
                <c:pt idx="6">
                  <c:v>0</c:v>
                </c:pt>
                <c:pt idx="7">
                  <c:v>3.7037037037037049E-2</c:v>
                </c:pt>
              </c:numCache>
            </c:numRef>
          </c:val>
        </c:ser>
        <c:ser>
          <c:idx val="1"/>
          <c:order val="1"/>
          <c:tx>
            <c:strRef>
              <c:f>TK1F_1!$A$13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1.695858579815919E-3"/>
                  <c:y val="-2.93948820501424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2,5%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1.6959921119875574E-3"/>
                  <c:y val="-2.40503580410257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TK1F_1!$AH$13:$AO$13</c:f>
              <c:numCache>
                <c:formatCode>0%</c:formatCode>
                <c:ptCount val="8"/>
                <c:pt idx="0">
                  <c:v>1.2345679012345684E-2</c:v>
                </c:pt>
                <c:pt idx="1">
                  <c:v>1.2345679012345684E-2</c:v>
                </c:pt>
                <c:pt idx="2">
                  <c:v>2.5000000000000001E-2</c:v>
                </c:pt>
                <c:pt idx="3">
                  <c:v>4.9382716049382748E-2</c:v>
                </c:pt>
                <c:pt idx="4">
                  <c:v>7.407407407407407E-2</c:v>
                </c:pt>
                <c:pt idx="5">
                  <c:v>2.4691358024691374E-2</c:v>
                </c:pt>
                <c:pt idx="6">
                  <c:v>0</c:v>
                </c:pt>
                <c:pt idx="7">
                  <c:v>1.2345679012345684E-2</c:v>
                </c:pt>
              </c:numCache>
            </c:numRef>
          </c:val>
        </c:ser>
        <c:ser>
          <c:idx val="2"/>
          <c:order val="2"/>
          <c:tx>
            <c:strRef>
              <c:f>TK1F_1!$A$14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97,5%</a:t>
                    </a:r>
                    <a:endParaRPr lang="en-US"/>
                  </a:p>
                </c:rich>
              </c:tx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TK1F_1!$AH$14:$AO$14</c:f>
              <c:numCache>
                <c:formatCode>0%</c:formatCode>
                <c:ptCount val="8"/>
                <c:pt idx="0">
                  <c:v>0.93827160493827177</c:v>
                </c:pt>
                <c:pt idx="1">
                  <c:v>0.97530864197530853</c:v>
                </c:pt>
                <c:pt idx="2">
                  <c:v>0.9750000000000002</c:v>
                </c:pt>
                <c:pt idx="3">
                  <c:v>0.8271604938271605</c:v>
                </c:pt>
                <c:pt idx="4">
                  <c:v>0.91358024691358053</c:v>
                </c:pt>
                <c:pt idx="5">
                  <c:v>0.9506172839506174</c:v>
                </c:pt>
                <c:pt idx="6">
                  <c:v>1</c:v>
                </c:pt>
                <c:pt idx="7">
                  <c:v>0.9506172839506174</c:v>
                </c:pt>
              </c:numCache>
            </c:numRef>
          </c:val>
        </c:ser>
        <c:gapWidth val="75"/>
        <c:overlap val="100"/>
        <c:axId val="162507008"/>
        <c:axId val="162549760"/>
      </c:barChart>
      <c:catAx>
        <c:axId val="1625070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2549760"/>
        <c:crosses val="autoZero"/>
        <c:auto val="1"/>
        <c:lblAlgn val="ctr"/>
        <c:lblOffset val="100"/>
      </c:catAx>
      <c:valAx>
        <c:axId val="16254976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250700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TK1G_1!$A$12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TK1G_1!$AH$12:$AO$12</c:f>
              <c:numCache>
                <c:formatCode>0%</c:formatCode>
                <c:ptCount val="8"/>
                <c:pt idx="0">
                  <c:v>2.4691358024691374E-2</c:v>
                </c:pt>
                <c:pt idx="1">
                  <c:v>0</c:v>
                </c:pt>
                <c:pt idx="2">
                  <c:v>1.2500000000000001E-2</c:v>
                </c:pt>
                <c:pt idx="3">
                  <c:v>7.407407407407407E-2</c:v>
                </c:pt>
                <c:pt idx="4">
                  <c:v>0</c:v>
                </c:pt>
                <c:pt idx="5">
                  <c:v>1.2345679012345684E-2</c:v>
                </c:pt>
                <c:pt idx="6">
                  <c:v>0</c:v>
                </c:pt>
                <c:pt idx="7">
                  <c:v>1.2345679012345684E-2</c:v>
                </c:pt>
              </c:numCache>
            </c:numRef>
          </c:val>
        </c:ser>
        <c:ser>
          <c:idx val="1"/>
          <c:order val="1"/>
          <c:tx>
            <c:strRef>
              <c:f>TK1G_1!$A$13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4"/>
              <c:layout>
                <c:manualLayout>
                  <c:x val="-3.4246464524437955E-3"/>
                  <c:y val="-2.1059019976221557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2.8956152467304638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TK1G_1!$AH$13:$AO$13</c:f>
              <c:numCache>
                <c:formatCode>0%</c:formatCode>
                <c:ptCount val="8"/>
                <c:pt idx="0">
                  <c:v>9.8765432098765496E-2</c:v>
                </c:pt>
                <c:pt idx="1">
                  <c:v>1.2345679012345684E-2</c:v>
                </c:pt>
                <c:pt idx="2">
                  <c:v>1.2500000000000001E-2</c:v>
                </c:pt>
                <c:pt idx="3">
                  <c:v>2.4691358024691374E-2</c:v>
                </c:pt>
                <c:pt idx="4">
                  <c:v>4.9382716049382748E-2</c:v>
                </c:pt>
                <c:pt idx="5">
                  <c:v>1.2345679012345684E-2</c:v>
                </c:pt>
                <c:pt idx="6">
                  <c:v>1.2345679012345684E-2</c:v>
                </c:pt>
                <c:pt idx="7">
                  <c:v>3.7037037037037049E-2</c:v>
                </c:pt>
              </c:numCache>
            </c:numRef>
          </c:val>
        </c:ser>
        <c:ser>
          <c:idx val="2"/>
          <c:order val="2"/>
          <c:tx>
            <c:strRef>
              <c:f>TK1G_1!$A$14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TK1G_1!$AH$14:$AO$14</c:f>
              <c:numCache>
                <c:formatCode>0%</c:formatCode>
                <c:ptCount val="8"/>
                <c:pt idx="0">
                  <c:v>0.87654320987654311</c:v>
                </c:pt>
                <c:pt idx="1">
                  <c:v>0.98765432098765404</c:v>
                </c:pt>
                <c:pt idx="2">
                  <c:v>0.9750000000000002</c:v>
                </c:pt>
                <c:pt idx="3">
                  <c:v>0.90123456790123435</c:v>
                </c:pt>
                <c:pt idx="4">
                  <c:v>0.9506172839506174</c:v>
                </c:pt>
                <c:pt idx="5">
                  <c:v>0.97530864197530853</c:v>
                </c:pt>
                <c:pt idx="6">
                  <c:v>0.98765432098765404</c:v>
                </c:pt>
                <c:pt idx="7">
                  <c:v>0.9506172839506174</c:v>
                </c:pt>
              </c:numCache>
            </c:numRef>
          </c:val>
        </c:ser>
        <c:gapWidth val="75"/>
        <c:overlap val="100"/>
        <c:axId val="162613888"/>
        <c:axId val="162677120"/>
      </c:barChart>
      <c:catAx>
        <c:axId val="1626138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2677120"/>
        <c:crosses val="autoZero"/>
        <c:auto val="1"/>
        <c:lblAlgn val="ctr"/>
        <c:lblOffset val="100"/>
      </c:catAx>
      <c:valAx>
        <c:axId val="16267712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261388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1.6797075457224333E-3"/>
                  <c:y val="1.8705834031908924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TK1H_1!$AH$12:$AO$12</c:f>
              <c:numCache>
                <c:formatCode>0%</c:formatCode>
                <c:ptCount val="8"/>
                <c:pt idx="0">
                  <c:v>2.4691358024691374E-2</c:v>
                </c:pt>
                <c:pt idx="1">
                  <c:v>0</c:v>
                </c:pt>
                <c:pt idx="2">
                  <c:v>1.2500000000000001E-2</c:v>
                </c:pt>
                <c:pt idx="3">
                  <c:v>8.6419753086419707E-2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3.7037037037037049E-2</c:v>
                </c:pt>
              </c:numCache>
            </c:numRef>
          </c:val>
        </c:ser>
        <c:ser>
          <c:idx val="1"/>
          <c:order val="1"/>
          <c:tx>
            <c:strRef>
              <c:f>TK1H_1!$A$13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layout>
                <c:manualLayout>
                  <c:x val="3.3594150914448965E-3"/>
                  <c:y val="-2.4050358041025646E-2"/>
                </c:manualLayout>
              </c:layout>
              <c:showVal val="1"/>
            </c:dLbl>
            <c:dLbl>
              <c:idx val="6"/>
              <c:delete val="1"/>
            </c:dLbl>
            <c:dLbl>
              <c:idx val="7"/>
              <c:layout>
                <c:manualLayout>
                  <c:x val="1.6797075457224333E-3"/>
                  <c:y val="-1.3361310022792181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TK1H_1!$AH$13:$AO$13</c:f>
              <c:numCache>
                <c:formatCode>0%</c:formatCode>
                <c:ptCount val="8"/>
                <c:pt idx="0">
                  <c:v>8.6419753086419707E-2</c:v>
                </c:pt>
                <c:pt idx="1">
                  <c:v>1.2345679012345684E-2</c:v>
                </c:pt>
                <c:pt idx="2">
                  <c:v>1.2500000000000001E-2</c:v>
                </c:pt>
                <c:pt idx="3">
                  <c:v>3.7037037037037049E-2</c:v>
                </c:pt>
                <c:pt idx="4">
                  <c:v>4.9382716049382748E-2</c:v>
                </c:pt>
                <c:pt idx="5">
                  <c:v>3.7037037037037049E-2</c:v>
                </c:pt>
                <c:pt idx="6">
                  <c:v>0</c:v>
                </c:pt>
                <c:pt idx="7">
                  <c:v>2.4691358024691374E-2</c:v>
                </c:pt>
              </c:numCache>
            </c:numRef>
          </c:val>
        </c:ser>
        <c:ser>
          <c:idx val="2"/>
          <c:order val="2"/>
          <c:tx>
            <c:strRef>
              <c:f>TK1H_1!$A$14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TK1H_1!$AH$14:$AO$14</c:f>
              <c:numCache>
                <c:formatCode>0%</c:formatCode>
                <c:ptCount val="8"/>
                <c:pt idx="0">
                  <c:v>0.88888888888888884</c:v>
                </c:pt>
                <c:pt idx="1">
                  <c:v>0.98765432098765404</c:v>
                </c:pt>
                <c:pt idx="2">
                  <c:v>0.9750000000000002</c:v>
                </c:pt>
                <c:pt idx="3">
                  <c:v>0.87654320987654311</c:v>
                </c:pt>
                <c:pt idx="4">
                  <c:v>0.9506172839506174</c:v>
                </c:pt>
                <c:pt idx="5">
                  <c:v>0.96296296296296247</c:v>
                </c:pt>
                <c:pt idx="6">
                  <c:v>1</c:v>
                </c:pt>
                <c:pt idx="7">
                  <c:v>0.93827160493827177</c:v>
                </c:pt>
              </c:numCache>
            </c:numRef>
          </c:val>
        </c:ser>
        <c:gapWidth val="75"/>
        <c:overlap val="100"/>
        <c:axId val="162696192"/>
        <c:axId val="162763520"/>
      </c:barChart>
      <c:catAx>
        <c:axId val="16269619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2763520"/>
        <c:crosses val="autoZero"/>
        <c:auto val="1"/>
        <c:lblAlgn val="ctr"/>
        <c:lblOffset val="100"/>
      </c:catAx>
      <c:valAx>
        <c:axId val="16276352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6269619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TK1I_1!$A$12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3"/>
              <c:layout>
                <c:manualLayout>
                  <c:x val="0"/>
                  <c:y val="1.0853494910821972E-2"/>
                </c:manualLayout>
              </c:layout>
              <c:showVal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TK1I_1!$AH$12:$AO$12</c:f>
              <c:numCache>
                <c:formatCode>0%</c:formatCode>
                <c:ptCount val="8"/>
                <c:pt idx="0">
                  <c:v>3.7037037037037049E-2</c:v>
                </c:pt>
                <c:pt idx="1">
                  <c:v>2.4691358024691374E-2</c:v>
                </c:pt>
                <c:pt idx="2">
                  <c:v>1.2500000000000001E-2</c:v>
                </c:pt>
                <c:pt idx="3">
                  <c:v>8.6419753086419707E-2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TK1I_1!$A$13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4"/>
              <c:layout>
                <c:manualLayout>
                  <c:x val="0"/>
                  <c:y val="-1.3566868638527253E-2"/>
                </c:manualLayout>
              </c:layout>
              <c:showVal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TK1I_1!$AH$13:$AO$13</c:f>
              <c:numCache>
                <c:formatCode>0%</c:formatCode>
                <c:ptCount val="8"/>
                <c:pt idx="0">
                  <c:v>6.1728395061728392E-2</c:v>
                </c:pt>
                <c:pt idx="1">
                  <c:v>1.2345679012345684E-2</c:v>
                </c:pt>
                <c:pt idx="2">
                  <c:v>1.2500000000000001E-2</c:v>
                </c:pt>
                <c:pt idx="3">
                  <c:v>3.7037037037037049E-2</c:v>
                </c:pt>
                <c:pt idx="4">
                  <c:v>6.1728395061728392E-2</c:v>
                </c:pt>
                <c:pt idx="5">
                  <c:v>1.2345679012345684E-2</c:v>
                </c:pt>
                <c:pt idx="6">
                  <c:v>0</c:v>
                </c:pt>
                <c:pt idx="7">
                  <c:v>4.9382716049382748E-2</c:v>
                </c:pt>
              </c:numCache>
            </c:numRef>
          </c:val>
        </c:ser>
        <c:ser>
          <c:idx val="2"/>
          <c:order val="2"/>
          <c:tx>
            <c:strRef>
              <c:f>TK1I_1!$A$14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TK1I_1!$AH$14:$AO$14</c:f>
              <c:numCache>
                <c:formatCode>0%</c:formatCode>
                <c:ptCount val="8"/>
                <c:pt idx="0">
                  <c:v>0.90123456790123435</c:v>
                </c:pt>
                <c:pt idx="1">
                  <c:v>0.96296296296296247</c:v>
                </c:pt>
                <c:pt idx="2">
                  <c:v>0.9750000000000002</c:v>
                </c:pt>
                <c:pt idx="3">
                  <c:v>0.87654320987654311</c:v>
                </c:pt>
                <c:pt idx="4">
                  <c:v>0.93827160493827177</c:v>
                </c:pt>
                <c:pt idx="5">
                  <c:v>0.98765432098765404</c:v>
                </c:pt>
                <c:pt idx="6">
                  <c:v>1</c:v>
                </c:pt>
                <c:pt idx="7">
                  <c:v>0.9506172839506174</c:v>
                </c:pt>
              </c:numCache>
            </c:numRef>
          </c:val>
        </c:ser>
        <c:gapWidth val="75"/>
        <c:overlap val="100"/>
        <c:axId val="162733440"/>
        <c:axId val="162841728"/>
      </c:barChart>
      <c:catAx>
        <c:axId val="1627334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2841728"/>
        <c:crosses val="autoZero"/>
        <c:auto val="1"/>
        <c:lblAlgn val="ctr"/>
        <c:lblOffset val="100"/>
      </c:catAx>
      <c:valAx>
        <c:axId val="16284172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273344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TK2A_1!$Z$11:$AE$11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TK2A_1!$Z$12:$AE$12</c:f>
              <c:numCache>
                <c:formatCode>0%</c:formatCode>
                <c:ptCount val="6"/>
                <c:pt idx="0">
                  <c:v>0</c:v>
                </c:pt>
                <c:pt idx="1">
                  <c:v>2.4691358024691381E-2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TK2A_1!$A$13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layout>
                <c:manualLayout>
                  <c:x val="1.7636684303350969E-3"/>
                  <c:y val="-2.2654743493004698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TK2A_1!$Z$11:$AE$11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TK2A_1!$Z$13:$AE$13</c:f>
              <c:numCache>
                <c:formatCode>0%</c:formatCode>
                <c:ptCount val="6"/>
                <c:pt idx="0">
                  <c:v>1.2345679012345687E-2</c:v>
                </c:pt>
                <c:pt idx="1">
                  <c:v>1.2345679012345687E-2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TK2A_1!$A$14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TK2A_1!$Z$11:$AE$11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TK2A_1!$Z$14:$AE$14</c:f>
              <c:numCache>
                <c:formatCode>0%</c:formatCode>
                <c:ptCount val="6"/>
                <c:pt idx="0">
                  <c:v>0.98765432098765382</c:v>
                </c:pt>
                <c:pt idx="1">
                  <c:v>0.96296296296296235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gapWidth val="75"/>
        <c:overlap val="100"/>
        <c:axId val="162877440"/>
        <c:axId val="162878976"/>
      </c:barChart>
      <c:catAx>
        <c:axId val="1628774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2878976"/>
        <c:crosses val="autoZero"/>
        <c:auto val="1"/>
        <c:lblAlgn val="ctr"/>
        <c:lblOffset val="100"/>
      </c:catAx>
      <c:valAx>
        <c:axId val="16287897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287744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TF5_1!$A$12</c:f>
              <c:strCache>
                <c:ptCount val="1"/>
                <c:pt idx="0">
                  <c:v>Moins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5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TF5_1!$AH$12:$AO$12</c:f>
              <c:numCache>
                <c:formatCode>0%</c:formatCode>
                <c:ptCount val="8"/>
                <c:pt idx="0">
                  <c:v>0.24691358024691368</c:v>
                </c:pt>
                <c:pt idx="1">
                  <c:v>0.1111111111111111</c:v>
                </c:pt>
                <c:pt idx="2">
                  <c:v>0.16250000000000001</c:v>
                </c:pt>
                <c:pt idx="3">
                  <c:v>6.1728395061728392E-2</c:v>
                </c:pt>
                <c:pt idx="4">
                  <c:v>2.4691358024691374E-2</c:v>
                </c:pt>
                <c:pt idx="5">
                  <c:v>0</c:v>
                </c:pt>
                <c:pt idx="6">
                  <c:v>6.1728395061728392E-2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TF5_1!$A$13</c:f>
              <c:strCache>
                <c:ptCount val="1"/>
                <c:pt idx="0">
                  <c:v>Pas de différence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TF5_1!$AH$13:$AO$13</c:f>
              <c:numCache>
                <c:formatCode>0%</c:formatCode>
                <c:ptCount val="8"/>
                <c:pt idx="0">
                  <c:v>0.49382716049382736</c:v>
                </c:pt>
                <c:pt idx="1">
                  <c:v>0.56790123456790143</c:v>
                </c:pt>
                <c:pt idx="2">
                  <c:v>0.52500000000000002</c:v>
                </c:pt>
                <c:pt idx="3">
                  <c:v>6.1728395061728392E-2</c:v>
                </c:pt>
                <c:pt idx="4">
                  <c:v>0.62962962962962998</c:v>
                </c:pt>
                <c:pt idx="5">
                  <c:v>0.65432098765432123</c:v>
                </c:pt>
                <c:pt idx="6">
                  <c:v>0.67901234567901259</c:v>
                </c:pt>
                <c:pt idx="7">
                  <c:v>0.66666666666666663</c:v>
                </c:pt>
              </c:numCache>
            </c:numRef>
          </c:val>
        </c:ser>
        <c:ser>
          <c:idx val="2"/>
          <c:order val="2"/>
          <c:tx>
            <c:strRef>
              <c:f>TF5_1!$A$14</c:f>
              <c:strCache>
                <c:ptCount val="1"/>
                <c:pt idx="0">
                  <c:v>Plus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TF5_1!$AH$14:$AO$14</c:f>
              <c:numCache>
                <c:formatCode>0%</c:formatCode>
                <c:ptCount val="8"/>
                <c:pt idx="0">
                  <c:v>0.2592592592592593</c:v>
                </c:pt>
                <c:pt idx="1">
                  <c:v>0.32098765432098786</c:v>
                </c:pt>
                <c:pt idx="2">
                  <c:v>0.31250000000000011</c:v>
                </c:pt>
                <c:pt idx="3">
                  <c:v>0.87654320987654311</c:v>
                </c:pt>
                <c:pt idx="4">
                  <c:v>0.3456790123456791</c:v>
                </c:pt>
                <c:pt idx="5">
                  <c:v>0.3456790123456791</c:v>
                </c:pt>
                <c:pt idx="6">
                  <c:v>0.2592592592592593</c:v>
                </c:pt>
                <c:pt idx="7">
                  <c:v>0.33333333333333331</c:v>
                </c:pt>
              </c:numCache>
            </c:numRef>
          </c:val>
        </c:ser>
        <c:gapWidth val="75"/>
        <c:overlap val="100"/>
        <c:axId val="128221952"/>
        <c:axId val="128223488"/>
      </c:barChart>
      <c:catAx>
        <c:axId val="12822195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8223488"/>
        <c:crosses val="autoZero"/>
        <c:auto val="1"/>
        <c:lblAlgn val="ctr"/>
        <c:lblOffset val="100"/>
      </c:catAx>
      <c:valAx>
        <c:axId val="12822348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822195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TK2H_1!$Z$11:$AE$11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TK2H_1!$Z$12:$AE$12</c:f>
              <c:numCache>
                <c:formatCode>0%</c:formatCode>
                <c:ptCount val="6"/>
                <c:pt idx="0">
                  <c:v>0.9506172839506174</c:v>
                </c:pt>
                <c:pt idx="1">
                  <c:v>0.98765432098765382</c:v>
                </c:pt>
                <c:pt idx="2">
                  <c:v>0.97500000000000031</c:v>
                </c:pt>
                <c:pt idx="3">
                  <c:v>0.91358024691358064</c:v>
                </c:pt>
                <c:pt idx="4">
                  <c:v>0.9506172839506174</c:v>
                </c:pt>
                <c:pt idx="5">
                  <c:v>0.91358024691358064</c:v>
                </c:pt>
              </c:numCache>
            </c:numRef>
          </c:val>
        </c:ser>
        <c:ser>
          <c:idx val="1"/>
          <c:order val="1"/>
          <c:tx>
            <c:strRef>
              <c:f>TK2H_1!$A$13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cat>
            <c:strRef>
              <c:f>TK2H_1!$Z$11:$AE$11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TK2H_1!$Z$13:$AE$13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TK2H_1!$A$14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TK2H_1!$Z$11:$AE$11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TK2H_1!$Z$14:$AE$14</c:f>
              <c:numCache>
                <c:formatCode>0%</c:formatCode>
                <c:ptCount val="6"/>
                <c:pt idx="0">
                  <c:v>4.9382716049382769E-2</c:v>
                </c:pt>
                <c:pt idx="1">
                  <c:v>1.2345679012345687E-2</c:v>
                </c:pt>
                <c:pt idx="2">
                  <c:v>2.5000000000000001E-2</c:v>
                </c:pt>
                <c:pt idx="3">
                  <c:v>8.6419753086419679E-2</c:v>
                </c:pt>
                <c:pt idx="4">
                  <c:v>4.9382716049382769E-2</c:v>
                </c:pt>
                <c:pt idx="5">
                  <c:v>8.6419753086419679E-2</c:v>
                </c:pt>
              </c:numCache>
            </c:numRef>
          </c:val>
        </c:ser>
        <c:gapWidth val="75"/>
        <c:overlap val="100"/>
        <c:axId val="162209792"/>
        <c:axId val="162211328"/>
      </c:barChart>
      <c:catAx>
        <c:axId val="1622097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2211328"/>
        <c:crosses val="autoZero"/>
        <c:auto val="1"/>
        <c:lblAlgn val="ctr"/>
        <c:lblOffset val="100"/>
      </c:catAx>
      <c:valAx>
        <c:axId val="162211328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2209792"/>
        <c:crosses val="autoZero"/>
        <c:crossBetween val="between"/>
      </c:valAx>
    </c:plotArea>
    <c:legend>
      <c:legendPos val="r"/>
      <c:legendEntry>
        <c:idx val="1"/>
        <c:delete val="1"/>
      </c:legendEntry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TF7A_1!$A$12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TF7A_1!$Z$12:$AG$12</c:f>
              <c:numCache>
                <c:formatCode>0%</c:formatCode>
                <c:ptCount val="8"/>
                <c:pt idx="0">
                  <c:v>0.16326530612244908</c:v>
                </c:pt>
                <c:pt idx="1">
                  <c:v>0.6304347826086959</c:v>
                </c:pt>
                <c:pt idx="2">
                  <c:v>0.39583333333333331</c:v>
                </c:pt>
                <c:pt idx="3">
                  <c:v>0.18367346938775511</c:v>
                </c:pt>
                <c:pt idx="4">
                  <c:v>0.28000000000000008</c:v>
                </c:pt>
                <c:pt idx="5">
                  <c:v>0.48000000000000009</c:v>
                </c:pt>
                <c:pt idx="6">
                  <c:v>0.34</c:v>
                </c:pt>
                <c:pt idx="7">
                  <c:v>0.32000000000000012</c:v>
                </c:pt>
              </c:numCache>
            </c:numRef>
          </c:val>
        </c:ser>
        <c:ser>
          <c:idx val="1"/>
          <c:order val="1"/>
          <c:tx>
            <c:strRef>
              <c:f>TF7A_1!$A$13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TF7A_1!$Z$13:$AG$13</c:f>
              <c:numCache>
                <c:formatCode>0%</c:formatCode>
                <c:ptCount val="8"/>
                <c:pt idx="0">
                  <c:v>0.14285714285714293</c:v>
                </c:pt>
                <c:pt idx="1">
                  <c:v>0.10869565217391312</c:v>
                </c:pt>
                <c:pt idx="2">
                  <c:v>8.3333333333333343E-2</c:v>
                </c:pt>
                <c:pt idx="3">
                  <c:v>8.1632653061224497E-2</c:v>
                </c:pt>
                <c:pt idx="4">
                  <c:v>6.0000000000000019E-2</c:v>
                </c:pt>
                <c:pt idx="5">
                  <c:v>0</c:v>
                </c:pt>
                <c:pt idx="6">
                  <c:v>4.0000000000000015E-2</c:v>
                </c:pt>
                <c:pt idx="7">
                  <c:v>6.0000000000000019E-2</c:v>
                </c:pt>
              </c:numCache>
            </c:numRef>
          </c:val>
        </c:ser>
        <c:ser>
          <c:idx val="2"/>
          <c:order val="2"/>
          <c:tx>
            <c:strRef>
              <c:f>TF7A_1!$A$14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TF7A_1!$Z$14:$AG$14</c:f>
              <c:numCache>
                <c:formatCode>0%</c:formatCode>
                <c:ptCount val="8"/>
                <c:pt idx="0">
                  <c:v>0.69387755102040838</c:v>
                </c:pt>
                <c:pt idx="1">
                  <c:v>0.26086956521739141</c:v>
                </c:pt>
                <c:pt idx="2">
                  <c:v>0.52083333333333359</c:v>
                </c:pt>
                <c:pt idx="3">
                  <c:v>0.73469387755102089</c:v>
                </c:pt>
                <c:pt idx="4">
                  <c:v>0.66000000000000025</c:v>
                </c:pt>
                <c:pt idx="5">
                  <c:v>0.52</c:v>
                </c:pt>
                <c:pt idx="6">
                  <c:v>0.62000000000000022</c:v>
                </c:pt>
                <c:pt idx="7">
                  <c:v>0.62000000000000022</c:v>
                </c:pt>
              </c:numCache>
            </c:numRef>
          </c:val>
        </c:ser>
        <c:gapWidth val="75"/>
        <c:overlap val="100"/>
        <c:axId val="128316544"/>
        <c:axId val="128318080"/>
      </c:barChart>
      <c:catAx>
        <c:axId val="12831654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8318080"/>
        <c:crosses val="autoZero"/>
        <c:auto val="1"/>
        <c:lblAlgn val="ctr"/>
        <c:lblOffset val="100"/>
      </c:catAx>
      <c:valAx>
        <c:axId val="12831808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2831654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TF7C_1!$A$12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TF7C_1!$Z$12:$AG$12</c:f>
              <c:numCache>
                <c:formatCode>0%</c:formatCode>
                <c:ptCount val="8"/>
                <c:pt idx="0">
                  <c:v>0.16326530612244908</c:v>
                </c:pt>
                <c:pt idx="1">
                  <c:v>0.1304347826086957</c:v>
                </c:pt>
                <c:pt idx="2">
                  <c:v>0.31250000000000011</c:v>
                </c:pt>
                <c:pt idx="3">
                  <c:v>0.26530612244897961</c:v>
                </c:pt>
                <c:pt idx="4">
                  <c:v>6.0000000000000019E-2</c:v>
                </c:pt>
                <c:pt idx="5">
                  <c:v>0.12000000000000002</c:v>
                </c:pt>
                <c:pt idx="6">
                  <c:v>8.0000000000000029E-2</c:v>
                </c:pt>
                <c:pt idx="7">
                  <c:v>0.3000000000000001</c:v>
                </c:pt>
              </c:numCache>
            </c:numRef>
          </c:val>
        </c:ser>
        <c:ser>
          <c:idx val="1"/>
          <c:order val="1"/>
          <c:tx>
            <c:strRef>
              <c:f>TF7C_1!$A$13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TF7C_1!$Z$13:$AG$13</c:f>
              <c:numCache>
                <c:formatCode>0%</c:formatCode>
                <c:ptCount val="8"/>
                <c:pt idx="0">
                  <c:v>8.1632653061224497E-2</c:v>
                </c:pt>
                <c:pt idx="1">
                  <c:v>0.6739130434782612</c:v>
                </c:pt>
                <c:pt idx="2">
                  <c:v>0.20833333333333345</c:v>
                </c:pt>
                <c:pt idx="3">
                  <c:v>2.0408163265306135E-2</c:v>
                </c:pt>
                <c:pt idx="4">
                  <c:v>0.26</c:v>
                </c:pt>
                <c:pt idx="5">
                  <c:v>0.34</c:v>
                </c:pt>
                <c:pt idx="6">
                  <c:v>0.34</c:v>
                </c:pt>
                <c:pt idx="7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TF7C_1!$A$14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TF7C_1!$Z$14:$AG$14</c:f>
              <c:numCache>
                <c:formatCode>0%</c:formatCode>
                <c:ptCount val="8"/>
                <c:pt idx="0">
                  <c:v>0.75510204081632648</c:v>
                </c:pt>
                <c:pt idx="1">
                  <c:v>0.19565217391304338</c:v>
                </c:pt>
                <c:pt idx="2">
                  <c:v>0.47916666666666691</c:v>
                </c:pt>
                <c:pt idx="3">
                  <c:v>0.71428571428571452</c:v>
                </c:pt>
                <c:pt idx="4">
                  <c:v>0.68</c:v>
                </c:pt>
                <c:pt idx="5">
                  <c:v>0.54</c:v>
                </c:pt>
                <c:pt idx="6">
                  <c:v>0.58000000000000007</c:v>
                </c:pt>
                <c:pt idx="7">
                  <c:v>0.48000000000000009</c:v>
                </c:pt>
              </c:numCache>
            </c:numRef>
          </c:val>
        </c:ser>
        <c:gapWidth val="75"/>
        <c:overlap val="100"/>
        <c:axId val="160200192"/>
        <c:axId val="160201728"/>
      </c:barChart>
      <c:catAx>
        <c:axId val="16020019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0201728"/>
        <c:crosses val="autoZero"/>
        <c:auto val="1"/>
        <c:lblAlgn val="ctr"/>
        <c:lblOffset val="100"/>
      </c:catAx>
      <c:valAx>
        <c:axId val="16020172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020019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TF7D_1!$A$12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TF7D_1!$Z$12:$AG$12</c:f>
              <c:numCache>
                <c:formatCode>0%</c:formatCode>
                <c:ptCount val="8"/>
                <c:pt idx="0">
                  <c:v>0.67346938775510201</c:v>
                </c:pt>
                <c:pt idx="1">
                  <c:v>0.93478260869565222</c:v>
                </c:pt>
                <c:pt idx="2">
                  <c:v>0.58333333333333337</c:v>
                </c:pt>
                <c:pt idx="3">
                  <c:v>0.77551020408163251</c:v>
                </c:pt>
                <c:pt idx="4">
                  <c:v>0.7200000000000002</c:v>
                </c:pt>
                <c:pt idx="5">
                  <c:v>0.52</c:v>
                </c:pt>
                <c:pt idx="6">
                  <c:v>0.52</c:v>
                </c:pt>
                <c:pt idx="7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TF7D_1!$A$13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TF7D_1!$Z$13:$AG$13</c:f>
              <c:numCache>
                <c:formatCode>0%</c:formatCode>
                <c:ptCount val="8"/>
                <c:pt idx="0">
                  <c:v>0.14285714285714293</c:v>
                </c:pt>
                <c:pt idx="1">
                  <c:v>4.3478260869565223E-2</c:v>
                </c:pt>
                <c:pt idx="2">
                  <c:v>0.18750000000000006</c:v>
                </c:pt>
                <c:pt idx="3">
                  <c:v>6.1224489795918373E-2</c:v>
                </c:pt>
                <c:pt idx="4">
                  <c:v>8.0000000000000029E-2</c:v>
                </c:pt>
                <c:pt idx="5">
                  <c:v>0.14000000000000001</c:v>
                </c:pt>
                <c:pt idx="6">
                  <c:v>0.22</c:v>
                </c:pt>
                <c:pt idx="7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TF7D_1!$A$14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TF7D_1!$Z$11:$AG$11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TF7D_1!$Z$14:$AG$14</c:f>
              <c:numCache>
                <c:formatCode>0%</c:formatCode>
                <c:ptCount val="8"/>
                <c:pt idx="0">
                  <c:v>0.18367346938775511</c:v>
                </c:pt>
                <c:pt idx="1">
                  <c:v>2.1739130434782612E-2</c:v>
                </c:pt>
                <c:pt idx="2">
                  <c:v>0.22916666666666663</c:v>
                </c:pt>
                <c:pt idx="3">
                  <c:v>0.16326530612244908</c:v>
                </c:pt>
                <c:pt idx="4">
                  <c:v>0.2</c:v>
                </c:pt>
                <c:pt idx="5">
                  <c:v>0.34</c:v>
                </c:pt>
                <c:pt idx="6">
                  <c:v>0.26</c:v>
                </c:pt>
                <c:pt idx="7">
                  <c:v>0.5</c:v>
                </c:pt>
              </c:numCache>
            </c:numRef>
          </c:val>
        </c:ser>
        <c:gapWidth val="75"/>
        <c:overlap val="100"/>
        <c:axId val="160229248"/>
        <c:axId val="160230784"/>
      </c:barChart>
      <c:catAx>
        <c:axId val="16022924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0230784"/>
        <c:crosses val="autoZero"/>
        <c:auto val="1"/>
        <c:lblAlgn val="ctr"/>
        <c:lblOffset val="100"/>
      </c:catAx>
      <c:valAx>
        <c:axId val="16023078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022924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TG1A_1!$A$12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TG1A_1!$AH$12:$AO$12</c:f>
              <c:numCache>
                <c:formatCode>0%</c:formatCode>
                <c:ptCount val="8"/>
                <c:pt idx="0">
                  <c:v>0.96296296296296247</c:v>
                </c:pt>
                <c:pt idx="1">
                  <c:v>0.98765432098765404</c:v>
                </c:pt>
                <c:pt idx="2">
                  <c:v>0.98749999999999982</c:v>
                </c:pt>
                <c:pt idx="3">
                  <c:v>0.98765432098765404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TG1A_1!$A$13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layout>
                <c:manualLayout>
                  <c:x val="-1.6330490027856991E-3"/>
                  <c:y val="1.8705834031908924E-2"/>
                </c:manualLayout>
              </c:layout>
              <c:showVal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TG1A_1!$AH$13:$AO$13</c:f>
              <c:numCache>
                <c:formatCode>0%</c:formatCode>
                <c:ptCount val="8"/>
                <c:pt idx="0">
                  <c:v>2.4691358024691374E-2</c:v>
                </c:pt>
                <c:pt idx="1">
                  <c:v>1.2345679012345684E-2</c:v>
                </c:pt>
                <c:pt idx="2">
                  <c:v>0</c:v>
                </c:pt>
                <c:pt idx="3">
                  <c:v>1.2345679012345684E-2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TG1A_1!$A$14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1"/>
              <c:delete val="1"/>
            </c:dLbl>
            <c:dLbl>
              <c:idx val="2"/>
              <c:layout>
                <c:manualLayout>
                  <c:x val="3.2660980055713995E-3"/>
                  <c:y val="2.1378096036467332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TG1A_1!$AH$14:$AO$14</c:f>
              <c:numCache>
                <c:formatCode>0%</c:formatCode>
                <c:ptCount val="8"/>
                <c:pt idx="0">
                  <c:v>1.2345679012345684E-2</c:v>
                </c:pt>
                <c:pt idx="1">
                  <c:v>0</c:v>
                </c:pt>
                <c:pt idx="2">
                  <c:v>1.2500000000000001E-2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0356608"/>
        <c:axId val="161849344"/>
      </c:barChart>
      <c:catAx>
        <c:axId val="1603566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1849344"/>
        <c:crosses val="autoZero"/>
        <c:auto val="1"/>
        <c:lblAlgn val="ctr"/>
        <c:lblOffset val="100"/>
      </c:catAx>
      <c:valAx>
        <c:axId val="161849344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6035660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TG1F_1!$A$12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TG1F_1!$AH$12:$AO$12</c:f>
              <c:numCache>
                <c:formatCode>0%</c:formatCode>
                <c:ptCount val="8"/>
                <c:pt idx="0">
                  <c:v>0.97530864197530853</c:v>
                </c:pt>
                <c:pt idx="1">
                  <c:v>0.98765432098765404</c:v>
                </c:pt>
                <c:pt idx="2">
                  <c:v>1</c:v>
                </c:pt>
                <c:pt idx="3">
                  <c:v>0.91358024691358053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TG1F_1!$A$13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delete val="1"/>
            </c:dLbl>
            <c:dLbl>
              <c:idx val="3"/>
              <c:layout>
                <c:manualLayout>
                  <c:x val="0"/>
                  <c:y val="8.1401211831164007E-3"/>
                </c:manualLayout>
              </c:layout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TG1F_1!$AH$13:$AO$13</c:f>
              <c:numCache>
                <c:formatCode>0%</c:formatCode>
                <c:ptCount val="8"/>
                <c:pt idx="0">
                  <c:v>2.4691358024691374E-2</c:v>
                </c:pt>
                <c:pt idx="1">
                  <c:v>1.2345679012345684E-2</c:v>
                </c:pt>
                <c:pt idx="2">
                  <c:v>0</c:v>
                </c:pt>
                <c:pt idx="3">
                  <c:v>4.9382716049382748E-2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TG1F_1!$A$14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TG1F_1!$AH$14:$AO$14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3.7037037037037049E-2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1868416"/>
        <c:axId val="128147840"/>
      </c:barChart>
      <c:catAx>
        <c:axId val="1618684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28147840"/>
        <c:crosses val="autoZero"/>
        <c:auto val="1"/>
        <c:lblAlgn val="ctr"/>
        <c:lblOffset val="100"/>
      </c:catAx>
      <c:valAx>
        <c:axId val="128147840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186841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TG2_1!$A$12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TG2_1!$AH$12:$AO$12</c:f>
              <c:numCache>
                <c:formatCode>0%</c:formatCode>
                <c:ptCount val="8"/>
                <c:pt idx="0">
                  <c:v>1</c:v>
                </c:pt>
                <c:pt idx="1">
                  <c:v>0.3456790123456791</c:v>
                </c:pt>
                <c:pt idx="2">
                  <c:v>0.53749999999999998</c:v>
                </c:pt>
                <c:pt idx="3">
                  <c:v>1</c:v>
                </c:pt>
                <c:pt idx="4">
                  <c:v>0.43209876543209891</c:v>
                </c:pt>
                <c:pt idx="5">
                  <c:v>0.38271604938271625</c:v>
                </c:pt>
                <c:pt idx="6">
                  <c:v>0.69135802469135799</c:v>
                </c:pt>
                <c:pt idx="7">
                  <c:v>0.96296296296296247</c:v>
                </c:pt>
              </c:numCache>
            </c:numRef>
          </c:val>
        </c:ser>
        <c:ser>
          <c:idx val="1"/>
          <c:order val="1"/>
          <c:tx>
            <c:strRef>
              <c:f>TG2_1!$A$13</c:f>
              <c:strCache>
                <c:ptCount val="1"/>
                <c:pt idx="0">
                  <c:v>Non</c:v>
                </c:pt>
              </c:strCache>
            </c:strRef>
          </c:tx>
          <c:dLbls>
            <c:dLbl>
              <c:idx val="0"/>
              <c:delete val="1"/>
            </c:dLbl>
            <c:dLbl>
              <c:idx val="3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TG2_1!$AH$13:$AO$13</c:f>
              <c:numCache>
                <c:formatCode>0%</c:formatCode>
                <c:ptCount val="8"/>
                <c:pt idx="0">
                  <c:v>0</c:v>
                </c:pt>
                <c:pt idx="1">
                  <c:v>0.65432098765432123</c:v>
                </c:pt>
                <c:pt idx="2">
                  <c:v>0.46250000000000002</c:v>
                </c:pt>
                <c:pt idx="3">
                  <c:v>0</c:v>
                </c:pt>
                <c:pt idx="4">
                  <c:v>0.56790123456790143</c:v>
                </c:pt>
                <c:pt idx="5">
                  <c:v>0.61728395061728392</c:v>
                </c:pt>
                <c:pt idx="6">
                  <c:v>0.30864197530864218</c:v>
                </c:pt>
                <c:pt idx="7">
                  <c:v>3.7037037037037049E-2</c:v>
                </c:pt>
              </c:numCache>
            </c:numRef>
          </c:val>
        </c:ser>
        <c:gapWidth val="75"/>
        <c:overlap val="100"/>
        <c:axId val="161830784"/>
        <c:axId val="161832320"/>
      </c:barChart>
      <c:catAx>
        <c:axId val="16183078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1832320"/>
        <c:crosses val="autoZero"/>
        <c:auto val="1"/>
        <c:lblAlgn val="ctr"/>
        <c:lblOffset val="100"/>
      </c:catAx>
      <c:valAx>
        <c:axId val="161832320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183078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TG4_1!$A$11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TG4_1!$AH$10:$AO$10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TG4_1!$AH$11:$AO$11</c:f>
              <c:numCache>
                <c:formatCode>0%</c:formatCode>
                <c:ptCount val="8"/>
                <c:pt idx="0">
                  <c:v>0.81481481481481499</c:v>
                </c:pt>
                <c:pt idx="1">
                  <c:v>0.33333333333333331</c:v>
                </c:pt>
                <c:pt idx="2">
                  <c:v>0.46250000000000002</c:v>
                </c:pt>
                <c:pt idx="3">
                  <c:v>1</c:v>
                </c:pt>
                <c:pt idx="4">
                  <c:v>0.37037037037037063</c:v>
                </c:pt>
                <c:pt idx="5">
                  <c:v>0.37037037037037063</c:v>
                </c:pt>
                <c:pt idx="6">
                  <c:v>0.37037037037037063</c:v>
                </c:pt>
                <c:pt idx="7">
                  <c:v>0.33333333333333331</c:v>
                </c:pt>
              </c:numCache>
            </c:numRef>
          </c:val>
        </c:ser>
        <c:ser>
          <c:idx val="1"/>
          <c:order val="1"/>
          <c:tx>
            <c:strRef>
              <c:f>TG4_1!$A$12</c:f>
              <c:strCache>
                <c:ptCount val="1"/>
                <c:pt idx="0">
                  <c:v>Non</c:v>
                </c:pt>
              </c:strCache>
            </c:strRef>
          </c:tx>
          <c:dLbls>
            <c:dLbl>
              <c:idx val="3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TG4_1!$AH$10:$AO$10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TG4_1!$AH$12:$AO$12</c:f>
              <c:numCache>
                <c:formatCode>0%</c:formatCode>
                <c:ptCount val="8"/>
                <c:pt idx="0">
                  <c:v>0.18518518518518526</c:v>
                </c:pt>
                <c:pt idx="1">
                  <c:v>0.66666666666666663</c:v>
                </c:pt>
                <c:pt idx="2">
                  <c:v>0.53749999999999998</c:v>
                </c:pt>
                <c:pt idx="3">
                  <c:v>0</c:v>
                </c:pt>
                <c:pt idx="4">
                  <c:v>0.62962962962962998</c:v>
                </c:pt>
                <c:pt idx="5">
                  <c:v>0.62962962962962998</c:v>
                </c:pt>
                <c:pt idx="6">
                  <c:v>0.62962962962962998</c:v>
                </c:pt>
                <c:pt idx="7">
                  <c:v>0.66666666666666663</c:v>
                </c:pt>
              </c:numCache>
            </c:numRef>
          </c:val>
        </c:ser>
        <c:gapWidth val="75"/>
        <c:overlap val="100"/>
        <c:axId val="161916032"/>
        <c:axId val="161917568"/>
      </c:barChart>
      <c:catAx>
        <c:axId val="16191603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1917568"/>
        <c:crosses val="autoZero"/>
        <c:auto val="1"/>
        <c:lblAlgn val="ctr"/>
        <c:lblOffset val="100"/>
      </c:catAx>
      <c:valAx>
        <c:axId val="161917568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191603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5CB14-6D5F-4CC8-8735-03B0F79A7F39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E44D8-68AD-4A58-96E1-866086B1828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170C8-C727-4C48-A3A2-2860686A1E0D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F3C22-3369-4195-BED1-BA6972AEC03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83FD-BEF3-4BEA-8B0F-407509484ACB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F904-9385-4A68-9765-B56BBF589CB5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9ABF-C813-43E1-AE4A-B301D444DECD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8E39-5F4F-4EAD-B431-35C860F9B19D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31A5-99DE-4EBF-A394-5BAD0BD8C466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3494-E291-4DA0-896B-339E94E53C7B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CF0-3F67-496D-A458-FCDCDF75429C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6EC0-6443-4318-B79B-2467959B262A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CF49-F559-421D-B5F6-1E3774D99500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CFE0-C183-4D7A-92C7-BA052A3847E1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1646-F442-46D9-A39A-0C1096DC4CC2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E2F6-5D2B-4A0A-AC4D-DC6C6AD2D840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Enquête Mensuelle Déplacés et Réfugiés - Tendances comparatives - Camp Niger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8038" y="273050"/>
            <a:ext cx="5581650" cy="6084888"/>
          </a:xfr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endParaRPr lang="fr-FR" sz="4800" b="1" dirty="0" smtClean="0">
              <a:solidFill>
                <a:srgbClr val="FF99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r>
              <a:rPr lang="fr-FR" b="1" dirty="0" smtClean="0">
                <a:ln w="3175">
                  <a:noFill/>
                </a:ln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Times New Roman" pitchFamily="18" charset="0"/>
              </a:rPr>
              <a:t>ENQUÊTE MENSUEL SUR L’ÉVOLUTION DU BIEN ÊTRE DES DÉPLACÉS ET DES REFUGIÉS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Camp (Niger)</a:t>
            </a:r>
            <a:endParaRPr lang="fr-FR" sz="2000" b="1" dirty="0" smtClean="0">
              <a:solidFill>
                <a:schemeClr val="accent4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388" y="285750"/>
            <a:ext cx="3106737" cy="6072188"/>
          </a:xfrm>
          <a:ln>
            <a:solidFill>
              <a:schemeClr val="accent4"/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-------------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Groupement d’Intérêts Scientifiques des Statisticiens Économistes</a:t>
            </a:r>
          </a:p>
          <a:p>
            <a:pPr algn="ctr" fontAlgn="auto">
              <a:spcAft>
                <a:spcPts val="0"/>
              </a:spcAft>
              <a:defRPr/>
            </a:pPr>
            <a:endParaRPr lang="fr-FR" sz="2200" b="1" dirty="0">
              <a:solidFill>
                <a:schemeClr val="tx1"/>
              </a:solidFill>
            </a:endParaRPr>
          </a:p>
        </p:txBody>
      </p:sp>
      <p:pic>
        <p:nvPicPr>
          <p:cNvPr id="2052" name="Image 3"/>
          <p:cNvPicPr>
            <a:picLocks noChangeAspect="1" noChangeArrowheads="1"/>
          </p:cNvPicPr>
          <p:nvPr/>
        </p:nvPicPr>
        <p:blipFill>
          <a:blip r:embed="rId3" cstate="print"/>
          <a:srcRect l="27019" t="19118" r="34209" b="11772"/>
          <a:stretch>
            <a:fillRect/>
          </a:stretch>
        </p:blipFill>
        <p:spPr bwMode="auto">
          <a:xfrm>
            <a:off x="669701" y="1268761"/>
            <a:ext cx="214312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6804248" y="6396404"/>
            <a:ext cx="2133600" cy="365125"/>
          </a:xfrm>
        </p:spPr>
        <p:txBody>
          <a:bodyPr/>
          <a:lstStyle/>
          <a:p>
            <a:pPr algn="r"/>
            <a:r>
              <a:rPr lang="fr-FR" sz="1600" b="1" smtClean="0">
                <a:solidFill>
                  <a:schemeClr val="tx1"/>
                </a:solidFill>
                <a:latin typeface="Minion Pro Cond" pitchFamily="18" charset="0"/>
              </a:rPr>
              <a:t>18/05/2015</a:t>
            </a:r>
            <a:endParaRPr lang="fr-FR" sz="2000" b="1" dirty="0">
              <a:solidFill>
                <a:schemeClr val="tx1"/>
              </a:solidFill>
              <a:latin typeface="Minion Pro Cond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F7(C). Est-ce que vous faites confiance à la MINUSMA et aux forces armés internationales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11560" y="1412776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F7(D). Est-ce que vous faites confiance aux mouvements armés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/>
        </p:nvGraphicFramePr>
        <p:xfrm>
          <a:off x="683568" y="1340768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4">
                  <a:alpha val="90000"/>
                </a:schemeClr>
              </a:gs>
              <a:gs pos="66000">
                <a:schemeClr val="accent4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III. COHÉSION SOCIALE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G1(A). Est-ce que vous vous sentiriez à l’aise avec d’autres groupes ethniques, en étant voisins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83568" y="1412776"/>
          <a:ext cx="77768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G1(F). Est-ce que vous vous sentiriez à l’aise avec d’autres groupes ethniques, en se mariant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899592" y="1412776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G2. Par rapport au mois passé, est-ce que vous sentez que les chances pour la paix dans le Nord se sont améliorées?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83568" y="1412776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G4. Par rapport au mois passé, est-ce que vous sentez que votre bien-être général s’est amélioré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83568" y="1484784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4">
                  <a:alpha val="90000"/>
                </a:schemeClr>
              </a:gs>
              <a:gs pos="66000">
                <a:schemeClr val="accent4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IV. NUTRITION ET SÉCURITÉ ALIMENTAIRE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NUTRITION ET SÉCURITÉ ALIMENTAIRE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H1. Durant la semaine passée, combien de repas avez-vous pris chaque jour, en moyenne, y compris le petit déjeuner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83568" y="1412776"/>
          <a:ext cx="77768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4">
                  <a:alpha val="90000"/>
                </a:schemeClr>
              </a:gs>
              <a:gs pos="66000">
                <a:schemeClr val="accent4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V. EMPLOI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INTRODUCTION</a:t>
            </a:r>
            <a:endParaRPr lang="fr-FR" sz="3200" b="1" dirty="0">
              <a:solidFill>
                <a:schemeClr val="accent4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395536" y="548680"/>
            <a:ext cx="8501062" cy="5715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endParaRPr lang="fr-FR" sz="1000" b="1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L’Institut de Sondage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chemeClr val="accent4"/>
                </a:solidFill>
                <a:latin typeface="Book Antiqua" pitchFamily="18" charset="0"/>
                <a:cs typeface="Times New Roman" pitchFamily="18" charset="0"/>
              </a:rPr>
              <a:t>GISSE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a lancé une étude commanditée par la Banque Mondiale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Cette étude est réalisée sur un échantillon de </a:t>
            </a:r>
            <a:r>
              <a:rPr lang="fr-FR" sz="1800" b="1" dirty="0" smtClean="0">
                <a:solidFill>
                  <a:schemeClr val="accent4"/>
                </a:solidFill>
                <a:latin typeface="Book Antiqua" pitchFamily="18" charset="0"/>
                <a:cs typeface="Times New Roman" pitchFamily="18" charset="0"/>
              </a:rPr>
              <a:t>500</a:t>
            </a:r>
            <a:r>
              <a:rPr lang="fr-FR" sz="18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personnes reparties entre les déplacés, les retournés et les refugiés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Les objectifs de l’étude sont, entre autres :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l’évolution du bien être des réfugiés, déplacés et retournés; 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Connaitre les perceptions de la population sur les questions sociopolitiques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Collecter des informations sur les difficultés attendues en cas de retour des réfugiés et déplacés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mensuellement l’évolution de l’opinion  des refugiés, déplacés et retournés de la crise.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endParaRPr lang="fr-F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28BC-AA9C-4152-80EA-966C803C2040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EMPLOI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I1. Est-ce que vous avez travaillé en étant payé pendant la semaine passée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83568" y="1268760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4">
                  <a:alpha val="90000"/>
                </a:schemeClr>
              </a:gs>
              <a:gs pos="66000">
                <a:schemeClr val="accent4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VI. BIEN-ÊTRE GÉNÉRAL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22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BIEN-ÊTRE GÉNÉRAL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J1. De façon générale, comment est-ce que vous comparez vos conditions de vie par rapport aux conditions de vie des autres maliens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83568" y="1412776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4">
                  <a:alpha val="90000"/>
                </a:schemeClr>
              </a:gs>
              <a:gs pos="66000">
                <a:schemeClr val="accent4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VII. GOUVERNANCE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K1(A). Est-ce que vous faites confiance au gouvernement du Mali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83568" y="1412776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K1(E). Est-ce que vous faites confiance aux mouvements armés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6" y="1340768"/>
          <a:ext cx="76328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K1(F). Est-ce que vous faites confiance à la MINUSMA 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827584" y="1412776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27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K1(G). Est-ce que vous faites confiance au gouvernement d’Algérie 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899592" y="1412776"/>
          <a:ext cx="741682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K1(H). Est-ce que vous faites confiance au gouvernement de la Mauritanie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755576" y="1412776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K1(I). Est-ce que vous faites confiance au gouvernement du Burkina Faso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11560" y="1484784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836712"/>
            <a:ext cx="8286750" cy="5500688"/>
          </a:xfrm>
        </p:spPr>
        <p:txBody>
          <a:bodyPr rtlCol="0">
            <a:normAutofit/>
          </a:bodyPr>
          <a:lstStyle/>
          <a:p>
            <a:pPr marL="571500" indent="-57150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Migration des déplacés.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chemeClr val="accent4"/>
                </a:solidFill>
                <a:latin typeface="Minion Pro SmBd" pitchFamily="18" charset="0"/>
                <a:cs typeface="Times New Roman" pitchFamily="18" charset="0"/>
              </a:rPr>
              <a:t>Insécurité et violence.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Cohésion sociale.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chemeClr val="accent4"/>
                </a:solidFill>
                <a:latin typeface="Minion Pro SmBd" pitchFamily="18" charset="0"/>
                <a:cs typeface="Times New Roman" pitchFamily="18" charset="0"/>
              </a:rPr>
              <a:t>Nutrition, sécurité alimentaire.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Emploi et perspectives d'emploi.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chemeClr val="accent4"/>
                </a:solidFill>
                <a:latin typeface="Minion Pro SmBd" pitchFamily="18" charset="0"/>
                <a:cs typeface="Times New Roman" pitchFamily="18" charset="0"/>
              </a:rPr>
              <a:t>Évaluation subjective du bien-être.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 Gouvernance.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romanUcPeriod"/>
              <a:defRPr/>
            </a:pPr>
            <a:endParaRPr lang="fr-FR" sz="2800" dirty="0">
              <a:latin typeface="Minion Pro SmBd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2C08D-92CA-4681-BDC4-EA3B6D68BF97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SOMMAIRE</a:t>
            </a:r>
            <a:endParaRPr lang="fr-FR" sz="3200" b="1" dirty="0">
              <a:solidFill>
                <a:schemeClr val="accent4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K2(A). Est-ce que vous faites confiance au gouvernement du Mali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971600" y="1484784"/>
          <a:ext cx="7200900" cy="44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K2(H). Est-ce que vous faites confiance aux mouvements armés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755576" y="1412776"/>
          <a:ext cx="7652518" cy="46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ABAE8-DD8A-4F26-85AC-24F95E386C93}" type="slidenum">
              <a:rPr lang="fr-FR"/>
              <a:pPr>
                <a:defRPr/>
              </a:pPr>
              <a:t>32</a:t>
            </a:fld>
            <a:endParaRPr lang="fr-F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1340768"/>
            <a:ext cx="7929562" cy="3693319"/>
          </a:xfrm>
          <a:prstGeom prst="rect">
            <a:avLst/>
          </a:prstGeom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926013" algn="l"/>
              </a:tabLst>
              <a:defRPr/>
            </a:pPr>
            <a:endParaRPr lang="fr-FR" sz="2400" b="1" dirty="0" smtClean="0">
              <a:ln w="3175">
                <a:noFill/>
              </a:ln>
              <a:solidFill>
                <a:schemeClr val="tx1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tabLst>
                <a:tab pos="4926013" algn="l"/>
              </a:tabLst>
              <a:defRPr/>
            </a:pPr>
            <a:r>
              <a:rPr lang="fr-FR" sz="2400" b="1" dirty="0" smtClean="0">
                <a:ln w="3175">
                  <a:noFill/>
                </a:ln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ENQUÊTE MENSUEL SUR L’ÉVOLUTION DU BIEN ÊTRE DES DÉPLACÉS ET DES REFUGIÉS</a:t>
            </a:r>
          </a:p>
          <a:p>
            <a:pPr algn="ctr">
              <a:tabLst>
                <a:tab pos="4926013" algn="l"/>
              </a:tabLst>
              <a:defRPr/>
            </a:pPr>
            <a:endParaRPr lang="fr-FR" sz="1200" b="1" dirty="0" smtClean="0">
              <a:ln w="3175">
                <a:noFill/>
              </a:ln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2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Camp (Niger)</a:t>
            </a:r>
            <a:endParaRPr lang="fr-FR" sz="2000" b="1" dirty="0" smtClean="0">
              <a:solidFill>
                <a:schemeClr val="accent4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algn="ctr">
              <a:defRPr/>
            </a:pPr>
            <a:endParaRPr lang="fr-FR" sz="14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fr-FR" sz="2200" b="1" dirty="0" smtClean="0">
                <a:solidFill>
                  <a:schemeClr val="accent4"/>
                </a:solidFill>
                <a:latin typeface="Minion Pro Cond" pitchFamily="18" charset="0"/>
                <a:cs typeface="Segoe UI" pitchFamily="34" charset="0"/>
              </a:rPr>
              <a:t>ZONES DE COUVERTURE DE L’ENQUÊTE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FA308-970C-499A-AD6D-EA2D8EDE064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pic>
        <p:nvPicPr>
          <p:cNvPr id="7174" name="Picture 2" descr="C:\Users\t\Desktop\DROPBOX2\Cart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3"/>
            <a:ext cx="8429625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4">
                  <a:alpha val="90000"/>
                </a:schemeClr>
              </a:gs>
              <a:gs pos="66000">
                <a:schemeClr val="accent4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I. MIGRATION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72032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E1. Est-ce </a:t>
            </a:r>
            <a:r>
              <a:rPr lang="fr-FR" altLang="zh-CN" b="1" u="sng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 vous vivez toujours au même endroit que le mois passé?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Minion Pro Cond" pitchFamily="18" charset="0"/>
                <a:ea typeface="Segoe UI" pitchFamily="34" charset="0"/>
                <a:cs typeface="Segoe UI" pitchFamily="34" charset="0"/>
              </a:rPr>
              <a:t>MIGRATIONS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83568" y="1268760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4">
                  <a:alpha val="90000"/>
                </a:schemeClr>
              </a:gs>
              <a:gs pos="66000">
                <a:schemeClr val="accent4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II. SÉCURITE PHYSIQUE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F5. Par rapport au mois passé, est-ce que vous vous sentez maintenant moins en sécurité, plus en sécurité, ou il n’y a pas de différence ? 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6" y="1412776"/>
          <a:ext cx="76328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Niger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accent4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F7(A). Est-ce que vous faites confiance à l’armée malienne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971600" y="1340768"/>
          <a:ext cx="72008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21219</TotalTime>
  <Words>1025</Words>
  <Application>Microsoft Office PowerPoint</Application>
  <PresentationFormat>On-screen Show (4:3)</PresentationFormat>
  <Paragraphs>168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Thème Office</vt:lpstr>
      <vt:lpstr>Slide 1</vt:lpstr>
      <vt:lpstr>INTRODUCTION</vt:lpstr>
      <vt:lpstr>SOMMAIRE</vt:lpstr>
      <vt:lpstr>ZONES DE COUVERTURE DE L’ENQUÊTE</vt:lpstr>
      <vt:lpstr>I. MIGRATION</vt:lpstr>
      <vt:lpstr>Slide 6</vt:lpstr>
      <vt:lpstr>II. SÉCURITE PHYSIQUE</vt:lpstr>
      <vt:lpstr>Slide 8</vt:lpstr>
      <vt:lpstr>Slide 9</vt:lpstr>
      <vt:lpstr>Slide 10</vt:lpstr>
      <vt:lpstr>Slide 11</vt:lpstr>
      <vt:lpstr>III. COHÉSION SOCIALE</vt:lpstr>
      <vt:lpstr>Slide 13</vt:lpstr>
      <vt:lpstr>Slide 14</vt:lpstr>
      <vt:lpstr>Slide 15</vt:lpstr>
      <vt:lpstr>Slide 16</vt:lpstr>
      <vt:lpstr>IV. NUTRITION ET SÉCURITÉ ALIMENTAIRE</vt:lpstr>
      <vt:lpstr>Slide 18</vt:lpstr>
      <vt:lpstr>V. EMPLOI</vt:lpstr>
      <vt:lpstr>Slide 20</vt:lpstr>
      <vt:lpstr>VI. BIEN-ÊTRE GÉNÉRAL</vt:lpstr>
      <vt:lpstr>Slide 22</vt:lpstr>
      <vt:lpstr>VII. GOUVERNANCE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ChiiCo</dc:creator>
  <cp:lastModifiedBy>DELL-USER</cp:lastModifiedBy>
  <cp:revision>3882</cp:revision>
  <dcterms:created xsi:type="dcterms:W3CDTF">2014-11-04T17:58:43Z</dcterms:created>
  <dcterms:modified xsi:type="dcterms:W3CDTF">2015-06-11T09:48:59Z</dcterms:modified>
</cp:coreProperties>
</file>