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260" r:id="rId4"/>
    <p:sldId id="262" r:id="rId5"/>
    <p:sldId id="263" r:id="rId6"/>
    <p:sldId id="265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8" r:id="rId17"/>
    <p:sldId id="359" r:id="rId18"/>
    <p:sldId id="363" r:id="rId19"/>
    <p:sldId id="360" r:id="rId20"/>
    <p:sldId id="364" r:id="rId21"/>
    <p:sldId id="361" r:id="rId22"/>
    <p:sldId id="365" r:id="rId23"/>
    <p:sldId id="362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35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E7AE3D"/>
    <a:srgbClr val="004620"/>
    <a:srgbClr val="FABE00"/>
    <a:srgbClr val="FF9900"/>
    <a:srgbClr val="E2AC00"/>
    <a:srgbClr val="00863D"/>
    <a:srgbClr val="FF0000"/>
    <a:srgbClr val="FF99CC"/>
    <a:srgbClr val="FF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82" autoAdjust="0"/>
    <p:restoredTop sz="94190" autoAdjust="0"/>
  </p:normalViewPr>
  <p:slideViewPr>
    <p:cSldViewPr>
      <p:cViewPr varScale="1">
        <p:scale>
          <a:sx n="65" d="100"/>
          <a:sy n="65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94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AVR15\MARS_TREND\TAB_Mois1_A_Mois7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AVR15\MARS_TREND\TAB_Mois1_A_Mois7.xls" TargetMode="External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>
        <c:manualLayout>
          <c:layoutTarget val="inner"/>
          <c:xMode val="edge"/>
          <c:yMode val="edge"/>
          <c:x val="3.2729696700366642E-2"/>
          <c:y val="2.8956152467304642E-2"/>
          <c:w val="0.66735350112613745"/>
          <c:h val="0.83718434270155717"/>
        </c:manualLayout>
      </c:layout>
      <c:barChart>
        <c:barDir val="col"/>
        <c:grouping val="percentStacked"/>
        <c:ser>
          <c:idx val="0"/>
          <c:order val="0"/>
          <c:tx>
            <c:strRef>
              <c:f>TE1_1!$A$11</c:f>
              <c:strCache>
                <c:ptCount val="1"/>
                <c:pt idx="0">
                  <c:v>Oui, Je continue à vivre au même endroit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TE1_1!$J$10:$Q$10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TE1_1!$J$11:$Q$11</c:f>
              <c:numCache>
                <c:formatCode>0%</c:formatCode>
                <c:ptCount val="8"/>
                <c:pt idx="0">
                  <c:v>0.96666666666666667</c:v>
                </c:pt>
                <c:pt idx="1">
                  <c:v>0.94318181818181857</c:v>
                </c:pt>
                <c:pt idx="2">
                  <c:v>0.96590909090909138</c:v>
                </c:pt>
                <c:pt idx="3">
                  <c:v>0.95454545454545503</c:v>
                </c:pt>
                <c:pt idx="4">
                  <c:v>0.97727272727272707</c:v>
                </c:pt>
                <c:pt idx="5">
                  <c:v>0.96590909090909138</c:v>
                </c:pt>
                <c:pt idx="6">
                  <c:v>0.96590909090909138</c:v>
                </c:pt>
                <c:pt idx="7">
                  <c:v>0.97727272727272707</c:v>
                </c:pt>
              </c:numCache>
            </c:numRef>
          </c:val>
        </c:ser>
        <c:ser>
          <c:idx val="1"/>
          <c:order val="1"/>
          <c:tx>
            <c:strRef>
              <c:f>TE1_1!$A$12</c:f>
              <c:strCache>
                <c:ptCount val="1"/>
                <c:pt idx="0">
                  <c:v>Non, J'ai déménagé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TE1_1!$J$10:$Q$10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TE1_1!$J$12:$Q$12</c:f>
              <c:numCache>
                <c:formatCode>0%</c:formatCode>
                <c:ptCount val="8"/>
                <c:pt idx="0">
                  <c:v>3.3333333333333354E-2</c:v>
                </c:pt>
                <c:pt idx="1">
                  <c:v>5.6818181818181865E-2</c:v>
                </c:pt>
                <c:pt idx="2">
                  <c:v>3.4090909090909095E-2</c:v>
                </c:pt>
                <c:pt idx="3">
                  <c:v>4.5454545454545484E-2</c:v>
                </c:pt>
                <c:pt idx="4">
                  <c:v>2.2727272727272759E-2</c:v>
                </c:pt>
                <c:pt idx="5">
                  <c:v>3.4090909090909095E-2</c:v>
                </c:pt>
                <c:pt idx="6">
                  <c:v>3.4090909090909095E-2</c:v>
                </c:pt>
                <c:pt idx="7">
                  <c:v>2.2727272727272759E-2</c:v>
                </c:pt>
              </c:numCache>
            </c:numRef>
          </c:val>
        </c:ser>
        <c:gapWidth val="75"/>
        <c:overlap val="100"/>
        <c:axId val="145790464"/>
        <c:axId val="145792000"/>
      </c:barChart>
      <c:catAx>
        <c:axId val="1457904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5792000"/>
        <c:crosses val="autoZero"/>
        <c:auto val="1"/>
        <c:lblAlgn val="ctr"/>
        <c:lblOffset val="100"/>
      </c:catAx>
      <c:valAx>
        <c:axId val="14579200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5790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72012705659005"/>
          <c:y val="0.39354126490091501"/>
          <c:w val="0.2726597297270002"/>
          <c:h val="0.21291747019817051"/>
        </c:manualLayout>
      </c:layout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TH1_1!$A$12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EEECE1">
                <a:lumMod val="50000"/>
              </a:srgbClr>
            </a:solidFill>
          </c:spP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TH1_1!$J$12:$Q$12</c:f>
              <c:numCache>
                <c:formatCode>0%</c:formatCode>
                <c:ptCount val="8"/>
                <c:pt idx="0">
                  <c:v>6.666666666666668E-2</c:v>
                </c:pt>
                <c:pt idx="1">
                  <c:v>6.8181818181818177E-2</c:v>
                </c:pt>
                <c:pt idx="2">
                  <c:v>0</c:v>
                </c:pt>
                <c:pt idx="3">
                  <c:v>1.1363636363636367E-2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TH1_1!$A$13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9BBB59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TH1_1!$J$13:$Q$13</c:f>
              <c:numCache>
                <c:formatCode>0%</c:formatCode>
                <c:ptCount val="8"/>
                <c:pt idx="0">
                  <c:v>0.13333333333333341</c:v>
                </c:pt>
                <c:pt idx="1">
                  <c:v>0.14772727272727282</c:v>
                </c:pt>
                <c:pt idx="2">
                  <c:v>0.19318181818181818</c:v>
                </c:pt>
                <c:pt idx="3">
                  <c:v>0.23863636363636376</c:v>
                </c:pt>
                <c:pt idx="4">
                  <c:v>0.19318181818181818</c:v>
                </c:pt>
                <c:pt idx="5">
                  <c:v>0.18181818181818196</c:v>
                </c:pt>
                <c:pt idx="6">
                  <c:v>0.3181818181818184</c:v>
                </c:pt>
                <c:pt idx="7">
                  <c:v>0.27272727272727282</c:v>
                </c:pt>
              </c:numCache>
            </c:numRef>
          </c:val>
        </c:ser>
        <c:ser>
          <c:idx val="2"/>
          <c:order val="2"/>
          <c:tx>
            <c:strRef>
              <c:f>TH1_1!$A$14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9246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TH1_1!$J$14:$Q$14</c:f>
              <c:numCache>
                <c:formatCode>0%</c:formatCode>
                <c:ptCount val="8"/>
                <c:pt idx="0">
                  <c:v>0.8</c:v>
                </c:pt>
                <c:pt idx="1">
                  <c:v>0.78409090909090906</c:v>
                </c:pt>
                <c:pt idx="2">
                  <c:v>0.80681818181818177</c:v>
                </c:pt>
                <c:pt idx="3">
                  <c:v>0.75000000000000033</c:v>
                </c:pt>
                <c:pt idx="4">
                  <c:v>0.80681818181818177</c:v>
                </c:pt>
                <c:pt idx="5">
                  <c:v>0.81818181818181857</c:v>
                </c:pt>
                <c:pt idx="6">
                  <c:v>0.68181818181818177</c:v>
                </c:pt>
                <c:pt idx="7">
                  <c:v>0.72727272727272729</c:v>
                </c:pt>
              </c:numCache>
            </c:numRef>
          </c:val>
        </c:ser>
        <c:gapWidth val="75"/>
        <c:overlap val="100"/>
        <c:axId val="147180160"/>
        <c:axId val="147353984"/>
      </c:barChart>
      <c:catAx>
        <c:axId val="1471801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353984"/>
        <c:crosses val="autoZero"/>
        <c:auto val="1"/>
        <c:lblAlgn val="ctr"/>
        <c:lblOffset val="100"/>
      </c:catAx>
      <c:valAx>
        <c:axId val="14735398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18016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TI1_1!$A$11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TI1_1!$J$10:$Q$10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TI1_1!$J$11:$Q$11</c:f>
              <c:numCache>
                <c:formatCode>0%</c:formatCode>
                <c:ptCount val="8"/>
                <c:pt idx="0">
                  <c:v>0.66666666666666663</c:v>
                </c:pt>
                <c:pt idx="1">
                  <c:v>0.37500000000000017</c:v>
                </c:pt>
                <c:pt idx="2">
                  <c:v>0.62500000000000033</c:v>
                </c:pt>
                <c:pt idx="3">
                  <c:v>0.81818181818181857</c:v>
                </c:pt>
                <c:pt idx="4">
                  <c:v>0.88636363636363635</c:v>
                </c:pt>
                <c:pt idx="5">
                  <c:v>0.78409090909090906</c:v>
                </c:pt>
                <c:pt idx="6">
                  <c:v>0.81818181818181857</c:v>
                </c:pt>
                <c:pt idx="7">
                  <c:v>0.84090909090909138</c:v>
                </c:pt>
              </c:numCache>
            </c:numRef>
          </c:val>
        </c:ser>
        <c:ser>
          <c:idx val="1"/>
          <c:order val="1"/>
          <c:tx>
            <c:strRef>
              <c:f>TI1_1!$A$12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TI1_1!$J$10:$Q$10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TI1_1!$J$12:$Q$12</c:f>
              <c:numCache>
                <c:formatCode>0%</c:formatCode>
                <c:ptCount val="8"/>
                <c:pt idx="0">
                  <c:v>0.33333333333333331</c:v>
                </c:pt>
                <c:pt idx="1">
                  <c:v>0.62500000000000033</c:v>
                </c:pt>
                <c:pt idx="2">
                  <c:v>0.37500000000000017</c:v>
                </c:pt>
                <c:pt idx="3">
                  <c:v>0.18181818181818196</c:v>
                </c:pt>
                <c:pt idx="4">
                  <c:v>0.11363636363636359</c:v>
                </c:pt>
                <c:pt idx="5">
                  <c:v>0.21590909090909102</c:v>
                </c:pt>
                <c:pt idx="6">
                  <c:v>0.18181818181818196</c:v>
                </c:pt>
                <c:pt idx="7">
                  <c:v>0.15909090909090923</c:v>
                </c:pt>
              </c:numCache>
            </c:numRef>
          </c:val>
        </c:ser>
        <c:gapWidth val="75"/>
        <c:overlap val="100"/>
        <c:axId val="147437440"/>
        <c:axId val="147438976"/>
      </c:barChart>
      <c:catAx>
        <c:axId val="1474374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438976"/>
        <c:crosses val="autoZero"/>
        <c:auto val="1"/>
        <c:lblAlgn val="ctr"/>
        <c:lblOffset val="100"/>
      </c:catAx>
      <c:valAx>
        <c:axId val="147438976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743744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TJ1_1!$A$12</c:f>
              <c:strCache>
                <c:ptCount val="1"/>
                <c:pt idx="0">
                  <c:v>Moins bonnes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TJ1_1!$J$12:$Q$12</c:f>
              <c:numCache>
                <c:formatCode>0%</c:formatCode>
                <c:ptCount val="8"/>
                <c:pt idx="0">
                  <c:v>8.8888888888888934E-2</c:v>
                </c:pt>
                <c:pt idx="1">
                  <c:v>0.62500000000000033</c:v>
                </c:pt>
                <c:pt idx="2">
                  <c:v>0.85227272727272729</c:v>
                </c:pt>
                <c:pt idx="3">
                  <c:v>0.9886363636363632</c:v>
                </c:pt>
                <c:pt idx="4">
                  <c:v>0.86363636363636354</c:v>
                </c:pt>
                <c:pt idx="5">
                  <c:v>0.90909090909090906</c:v>
                </c:pt>
                <c:pt idx="6">
                  <c:v>0.93181818181818177</c:v>
                </c:pt>
                <c:pt idx="7">
                  <c:v>0.84090909090909138</c:v>
                </c:pt>
              </c:numCache>
            </c:numRef>
          </c:val>
        </c:ser>
        <c:ser>
          <c:idx val="1"/>
          <c:order val="1"/>
          <c:tx>
            <c:strRef>
              <c:f>TJ1_1!$A$13</c:f>
              <c:strCache>
                <c:ptCount val="1"/>
                <c:pt idx="0">
                  <c:v>Pareilles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TJ1_1!$J$13:$Q$13</c:f>
              <c:numCache>
                <c:formatCode>0%</c:formatCode>
                <c:ptCount val="8"/>
                <c:pt idx="0">
                  <c:v>0.85555555555555562</c:v>
                </c:pt>
                <c:pt idx="1">
                  <c:v>0.37500000000000017</c:v>
                </c:pt>
                <c:pt idx="2">
                  <c:v>0.14772727272727282</c:v>
                </c:pt>
                <c:pt idx="3">
                  <c:v>1.1363636363636367E-2</c:v>
                </c:pt>
                <c:pt idx="4">
                  <c:v>0.125</c:v>
                </c:pt>
                <c:pt idx="5">
                  <c:v>7.9545454545454544E-2</c:v>
                </c:pt>
                <c:pt idx="6">
                  <c:v>3.4090909090909088E-2</c:v>
                </c:pt>
                <c:pt idx="7">
                  <c:v>0.13636363636363635</c:v>
                </c:pt>
              </c:numCache>
            </c:numRef>
          </c:val>
        </c:ser>
        <c:ser>
          <c:idx val="2"/>
          <c:order val="2"/>
          <c:tx>
            <c:strRef>
              <c:f>TJ1_1!$A$14</c:f>
              <c:strCache>
                <c:ptCount val="1"/>
                <c:pt idx="0">
                  <c:v>Meilleures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TJ1_1!$J$14:$Q$14</c:f>
              <c:numCache>
                <c:formatCode>0%</c:formatCode>
                <c:ptCount val="8"/>
                <c:pt idx="0">
                  <c:v>5.5555555555555518E-2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1.1363636363636367E-2</c:v>
                </c:pt>
                <c:pt idx="5">
                  <c:v>1.1363636363636367E-2</c:v>
                </c:pt>
                <c:pt idx="6">
                  <c:v>3.4090909090909088E-2</c:v>
                </c:pt>
                <c:pt idx="7">
                  <c:v>2.2727272727272759E-2</c:v>
                </c:pt>
              </c:numCache>
            </c:numRef>
          </c:val>
        </c:ser>
        <c:gapWidth val="75"/>
        <c:overlap val="100"/>
        <c:axId val="147519744"/>
        <c:axId val="147554304"/>
      </c:barChart>
      <c:catAx>
        <c:axId val="14751974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554304"/>
        <c:crosses val="autoZero"/>
        <c:auto val="1"/>
        <c:lblAlgn val="ctr"/>
        <c:lblOffset val="100"/>
      </c:catAx>
      <c:valAx>
        <c:axId val="14755430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51974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TK1A_1!$J$12:$Q$12</c:f>
              <c:numCache>
                <c:formatCode>0%</c:formatCode>
                <c:ptCount val="8"/>
                <c:pt idx="0">
                  <c:v>3.333333333333334E-2</c:v>
                </c:pt>
                <c:pt idx="1">
                  <c:v>1.1363636363636367E-2</c:v>
                </c:pt>
                <c:pt idx="2">
                  <c:v>1.1363636363636367E-2</c:v>
                </c:pt>
                <c:pt idx="3">
                  <c:v>0</c:v>
                </c:pt>
                <c:pt idx="4">
                  <c:v>0</c:v>
                </c:pt>
                <c:pt idx="5">
                  <c:v>1.1363636363636367E-2</c:v>
                </c:pt>
                <c:pt idx="6">
                  <c:v>2.2727272727272759E-2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TK1A_1!$A$13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TK1A_1!$J$13:$Q$13</c:f>
              <c:numCache>
                <c:formatCode>0%</c:formatCode>
                <c:ptCount val="8"/>
                <c:pt idx="0">
                  <c:v>0</c:v>
                </c:pt>
                <c:pt idx="1">
                  <c:v>0.14772727272727282</c:v>
                </c:pt>
                <c:pt idx="2">
                  <c:v>1.1363636363636367E-2</c:v>
                </c:pt>
                <c:pt idx="3">
                  <c:v>0</c:v>
                </c:pt>
                <c:pt idx="4">
                  <c:v>0</c:v>
                </c:pt>
                <c:pt idx="5">
                  <c:v>3.4090909090909088E-2</c:v>
                </c:pt>
                <c:pt idx="6">
                  <c:v>3.4090909090909088E-2</c:v>
                </c:pt>
                <c:pt idx="7">
                  <c:v>2.2727272727272759E-2</c:v>
                </c:pt>
              </c:numCache>
            </c:numRef>
          </c:val>
        </c:ser>
        <c:ser>
          <c:idx val="2"/>
          <c:order val="2"/>
          <c:tx>
            <c:strRef>
              <c:f>TK1A_1!$A$14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TK1A_1!$J$14:$Q$14</c:f>
              <c:numCache>
                <c:formatCode>0%</c:formatCode>
                <c:ptCount val="8"/>
                <c:pt idx="0">
                  <c:v>0.96666666666666667</c:v>
                </c:pt>
                <c:pt idx="1">
                  <c:v>0.84090909090909138</c:v>
                </c:pt>
                <c:pt idx="2">
                  <c:v>0.97727272727272729</c:v>
                </c:pt>
                <c:pt idx="3">
                  <c:v>1</c:v>
                </c:pt>
                <c:pt idx="4">
                  <c:v>1</c:v>
                </c:pt>
                <c:pt idx="5">
                  <c:v>0.95454545454545503</c:v>
                </c:pt>
                <c:pt idx="6">
                  <c:v>0.94318181818181857</c:v>
                </c:pt>
                <c:pt idx="7">
                  <c:v>0.97727272727272729</c:v>
                </c:pt>
              </c:numCache>
            </c:numRef>
          </c:val>
        </c:ser>
        <c:gapWidth val="75"/>
        <c:overlap val="100"/>
        <c:axId val="147675776"/>
        <c:axId val="147689856"/>
      </c:barChart>
      <c:catAx>
        <c:axId val="14767577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689856"/>
        <c:crosses val="autoZero"/>
        <c:auto val="1"/>
        <c:lblAlgn val="ctr"/>
        <c:lblOffset val="100"/>
      </c:catAx>
      <c:valAx>
        <c:axId val="14768985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67577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TK1E_1!$A$12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TK1E_1!$J$12:$Q$12</c:f>
              <c:numCache>
                <c:formatCode>0%</c:formatCode>
                <c:ptCount val="8"/>
                <c:pt idx="0">
                  <c:v>0.9</c:v>
                </c:pt>
                <c:pt idx="1">
                  <c:v>0.7613636363636368</c:v>
                </c:pt>
                <c:pt idx="2">
                  <c:v>0.95454545454545503</c:v>
                </c:pt>
                <c:pt idx="3">
                  <c:v>0.96590909090909138</c:v>
                </c:pt>
                <c:pt idx="4">
                  <c:v>1</c:v>
                </c:pt>
                <c:pt idx="5">
                  <c:v>0.9886363636363632</c:v>
                </c:pt>
                <c:pt idx="6">
                  <c:v>1</c:v>
                </c:pt>
                <c:pt idx="7">
                  <c:v>0.9886363636363632</c:v>
                </c:pt>
              </c:numCache>
            </c:numRef>
          </c:val>
        </c:ser>
        <c:ser>
          <c:idx val="1"/>
          <c:order val="1"/>
          <c:tx>
            <c:strRef>
              <c:f>TK1E_1!$A$13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TK1E_1!$J$13:$Q$13</c:f>
              <c:numCache>
                <c:formatCode>0%</c:formatCode>
                <c:ptCount val="8"/>
                <c:pt idx="0">
                  <c:v>1.111111111111112E-2</c:v>
                </c:pt>
                <c:pt idx="1">
                  <c:v>0.20454545454545475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TK1E_1!$A$14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0"/>
              <c:layout>
                <c:manualLayout>
                  <c:x val="-1.6180669018427125E-3"/>
                  <c:y val="-1.0689048018233669E-2"/>
                </c:manualLayout>
              </c:layout>
              <c:showVal val="1"/>
            </c:dLbl>
            <c:dLbl>
              <c:idx val="4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TK1E_1!$J$14:$Q$14</c:f>
              <c:numCache>
                <c:formatCode>0%</c:formatCode>
                <c:ptCount val="8"/>
                <c:pt idx="0">
                  <c:v>8.8888888888888934E-2</c:v>
                </c:pt>
                <c:pt idx="1">
                  <c:v>3.4090909090909088E-2</c:v>
                </c:pt>
                <c:pt idx="2">
                  <c:v>4.5454545454545463E-2</c:v>
                </c:pt>
                <c:pt idx="3">
                  <c:v>3.4090909090909088E-2</c:v>
                </c:pt>
                <c:pt idx="4">
                  <c:v>0</c:v>
                </c:pt>
                <c:pt idx="5">
                  <c:v>1.1363636363636367E-2</c:v>
                </c:pt>
                <c:pt idx="6">
                  <c:v>0</c:v>
                </c:pt>
                <c:pt idx="7">
                  <c:v>1.1363636363636367E-2</c:v>
                </c:pt>
              </c:numCache>
            </c:numRef>
          </c:val>
        </c:ser>
        <c:gapWidth val="75"/>
        <c:overlap val="100"/>
        <c:axId val="147733504"/>
        <c:axId val="147755776"/>
      </c:barChart>
      <c:catAx>
        <c:axId val="14773350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755776"/>
        <c:crosses val="autoZero"/>
        <c:auto val="1"/>
        <c:lblAlgn val="ctr"/>
        <c:lblOffset val="100"/>
      </c:catAx>
      <c:valAx>
        <c:axId val="14775577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73350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TK1F_1!$A$12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TK1F_1!$J$12:$Q$12</c:f>
              <c:numCache>
                <c:formatCode>0%</c:formatCode>
                <c:ptCount val="8"/>
                <c:pt idx="0">
                  <c:v>7.7777777777777779E-2</c:v>
                </c:pt>
                <c:pt idx="1">
                  <c:v>4.5454545454545463E-2</c:v>
                </c:pt>
                <c:pt idx="2">
                  <c:v>3.4090909090909088E-2</c:v>
                </c:pt>
                <c:pt idx="3">
                  <c:v>2.2727272727272759E-2</c:v>
                </c:pt>
                <c:pt idx="4">
                  <c:v>0</c:v>
                </c:pt>
                <c:pt idx="5">
                  <c:v>0.11363636363636359</c:v>
                </c:pt>
                <c:pt idx="6">
                  <c:v>7.9545454545454544E-2</c:v>
                </c:pt>
                <c:pt idx="7">
                  <c:v>2.2727272727272759E-2</c:v>
                </c:pt>
              </c:numCache>
            </c:numRef>
          </c:val>
        </c:ser>
        <c:ser>
          <c:idx val="1"/>
          <c:order val="1"/>
          <c:tx>
            <c:strRef>
              <c:f>TK1F_1!$A$13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2"/>
              <c:layout>
                <c:manualLayout>
                  <c:x val="-3.1494516482295644E-3"/>
                  <c:y val="-1.8705834031908928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4.7241774723443429E-3"/>
                  <c:y val="-1.3361310022791978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2.4050358041025757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TK1F_1!$J$13:$Q$13</c:f>
              <c:numCache>
                <c:formatCode>0%</c:formatCode>
                <c:ptCount val="8"/>
                <c:pt idx="0">
                  <c:v>0</c:v>
                </c:pt>
                <c:pt idx="1">
                  <c:v>0.13636363636363635</c:v>
                </c:pt>
                <c:pt idx="2">
                  <c:v>2.2727272727272759E-2</c:v>
                </c:pt>
                <c:pt idx="3">
                  <c:v>0</c:v>
                </c:pt>
                <c:pt idx="4">
                  <c:v>3.4090909090909088E-2</c:v>
                </c:pt>
                <c:pt idx="5">
                  <c:v>4.5454545454545463E-2</c:v>
                </c:pt>
                <c:pt idx="6">
                  <c:v>5.6818181818181858E-2</c:v>
                </c:pt>
                <c:pt idx="7">
                  <c:v>3.4090909090909088E-2</c:v>
                </c:pt>
              </c:numCache>
            </c:numRef>
          </c:val>
        </c:ser>
        <c:ser>
          <c:idx val="2"/>
          <c:order val="2"/>
          <c:tx>
            <c:strRef>
              <c:f>TK1F_1!$A$14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TK1F_1!$J$14:$Q$14</c:f>
              <c:numCache>
                <c:formatCode>0%</c:formatCode>
                <c:ptCount val="8"/>
                <c:pt idx="0">
                  <c:v>0.92222222222222228</c:v>
                </c:pt>
                <c:pt idx="1">
                  <c:v>0.81818181818181857</c:v>
                </c:pt>
                <c:pt idx="2">
                  <c:v>0.94318181818181857</c:v>
                </c:pt>
                <c:pt idx="3">
                  <c:v>0.97727272727272729</c:v>
                </c:pt>
                <c:pt idx="4">
                  <c:v>0.96590909090909138</c:v>
                </c:pt>
                <c:pt idx="5">
                  <c:v>0.84090909090909138</c:v>
                </c:pt>
                <c:pt idx="6">
                  <c:v>0.86363636363636354</c:v>
                </c:pt>
                <c:pt idx="7">
                  <c:v>0.94318181818181857</c:v>
                </c:pt>
              </c:numCache>
            </c:numRef>
          </c:val>
        </c:ser>
        <c:gapWidth val="75"/>
        <c:overlap val="100"/>
        <c:axId val="147803520"/>
        <c:axId val="147829888"/>
      </c:barChart>
      <c:catAx>
        <c:axId val="14780352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829888"/>
        <c:crosses val="autoZero"/>
        <c:auto val="1"/>
        <c:lblAlgn val="ctr"/>
        <c:lblOffset val="100"/>
      </c:catAx>
      <c:valAx>
        <c:axId val="14782988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80352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TK1G_1!$A$12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4"/>
              <c:layout>
                <c:manualLayout>
                  <c:x val="-8.0903345092135526E-3"/>
                  <c:y val="5.3445240091168295E-3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TK1G_1!$J$12:$Q$12</c:f>
              <c:numCache>
                <c:formatCode>0%</c:formatCode>
                <c:ptCount val="8"/>
                <c:pt idx="0">
                  <c:v>0.1111111111111111</c:v>
                </c:pt>
                <c:pt idx="1">
                  <c:v>2.2727272727272759E-2</c:v>
                </c:pt>
                <c:pt idx="2">
                  <c:v>2.2727272727272759E-2</c:v>
                </c:pt>
                <c:pt idx="3">
                  <c:v>1.1363636363636367E-2</c:v>
                </c:pt>
                <c:pt idx="4">
                  <c:v>1.1363636363636367E-2</c:v>
                </c:pt>
                <c:pt idx="5">
                  <c:v>4.5454545454545463E-2</c:v>
                </c:pt>
                <c:pt idx="6">
                  <c:v>3.4090909090909088E-2</c:v>
                </c:pt>
                <c:pt idx="7">
                  <c:v>2.2727272727272759E-2</c:v>
                </c:pt>
              </c:numCache>
            </c:numRef>
          </c:val>
        </c:ser>
        <c:ser>
          <c:idx val="1"/>
          <c:order val="1"/>
          <c:tx>
            <c:strRef>
              <c:f>TK1G_1!$A$13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3.2361338036854229E-3"/>
                  <c:y val="-1.3361310022791978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layout>
                <c:manualLayout>
                  <c:x val="0"/>
                  <c:y val="-1.336131002279208E-2"/>
                </c:manualLayout>
              </c:layout>
              <c:showVal val="1"/>
            </c:dLbl>
            <c:dLbl>
              <c:idx val="7"/>
              <c:layout>
                <c:manualLayout>
                  <c:x val="-3.2361338036854229E-3"/>
                  <c:y val="-2.4050358041025757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TK1G_1!$J$13:$Q$13</c:f>
              <c:numCache>
                <c:formatCode>0%</c:formatCode>
                <c:ptCount val="8"/>
                <c:pt idx="0">
                  <c:v>2.222222222222224E-2</c:v>
                </c:pt>
                <c:pt idx="1">
                  <c:v>0.14772727272727282</c:v>
                </c:pt>
                <c:pt idx="2">
                  <c:v>2.2727272727272759E-2</c:v>
                </c:pt>
                <c:pt idx="3">
                  <c:v>0</c:v>
                </c:pt>
                <c:pt idx="4">
                  <c:v>4.5454545454545463E-2</c:v>
                </c:pt>
                <c:pt idx="5">
                  <c:v>9.0909090909091023E-2</c:v>
                </c:pt>
                <c:pt idx="6">
                  <c:v>0.10227272727272729</c:v>
                </c:pt>
                <c:pt idx="7">
                  <c:v>3.4090909090909088E-2</c:v>
                </c:pt>
              </c:numCache>
            </c:numRef>
          </c:val>
        </c:ser>
        <c:ser>
          <c:idx val="2"/>
          <c:order val="2"/>
          <c:tx>
            <c:strRef>
              <c:f>TK1G_1!$A$14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TK1G_1!$J$14:$Q$14</c:f>
              <c:numCache>
                <c:formatCode>0%</c:formatCode>
                <c:ptCount val="8"/>
                <c:pt idx="0">
                  <c:v>0.8666666666666667</c:v>
                </c:pt>
                <c:pt idx="1">
                  <c:v>0.82954545454545503</c:v>
                </c:pt>
                <c:pt idx="2">
                  <c:v>0.95454545454545503</c:v>
                </c:pt>
                <c:pt idx="3">
                  <c:v>0.9886363636363632</c:v>
                </c:pt>
                <c:pt idx="4">
                  <c:v>0.94318181818181857</c:v>
                </c:pt>
                <c:pt idx="5">
                  <c:v>0.86363636363636354</c:v>
                </c:pt>
                <c:pt idx="6">
                  <c:v>0.86363636363636354</c:v>
                </c:pt>
                <c:pt idx="7">
                  <c:v>0.94318181818181857</c:v>
                </c:pt>
              </c:numCache>
            </c:numRef>
          </c:val>
        </c:ser>
        <c:gapWidth val="75"/>
        <c:overlap val="100"/>
        <c:axId val="147595264"/>
        <c:axId val="147596800"/>
      </c:barChart>
      <c:catAx>
        <c:axId val="14759526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596800"/>
        <c:crosses val="autoZero"/>
        <c:auto val="1"/>
        <c:lblAlgn val="ctr"/>
        <c:lblOffset val="100"/>
      </c:catAx>
      <c:valAx>
        <c:axId val="14759680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59526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TK1H_1!$J$12:$Q$12</c:f>
              <c:numCache>
                <c:formatCode>0%</c:formatCode>
                <c:ptCount val="8"/>
                <c:pt idx="0">
                  <c:v>0.13333333333333341</c:v>
                </c:pt>
                <c:pt idx="1">
                  <c:v>9.0909090909091023E-2</c:v>
                </c:pt>
                <c:pt idx="2">
                  <c:v>2.2727272727272759E-2</c:v>
                </c:pt>
                <c:pt idx="3">
                  <c:v>2.2727272727272759E-2</c:v>
                </c:pt>
                <c:pt idx="4">
                  <c:v>1.1363636363636367E-2</c:v>
                </c:pt>
                <c:pt idx="5">
                  <c:v>4.5454545454545463E-2</c:v>
                </c:pt>
                <c:pt idx="6">
                  <c:v>5.6818181818181858E-2</c:v>
                </c:pt>
                <c:pt idx="7">
                  <c:v>3.4090909090909088E-2</c:v>
                </c:pt>
              </c:numCache>
            </c:numRef>
          </c:val>
        </c:ser>
        <c:ser>
          <c:idx val="1"/>
          <c:order val="1"/>
          <c:tx>
            <c:strRef>
              <c:f>TK1H_1!$A$13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0"/>
                  <c:y val="-2.4050358041025757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3.2067144054701005E-3"/>
                  <c:y val="-1.8705834031908928E-2"/>
                </c:manualLayout>
              </c:layout>
              <c:showVal val="1"/>
            </c:dLbl>
            <c:dLbl>
              <c:idx val="7"/>
              <c:layout>
                <c:manualLayout>
                  <c:x val="-1.6033572027350505E-3"/>
                  <c:y val="-3.473940605925941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TK1H_1!$J$13:$Q$13</c:f>
              <c:numCache>
                <c:formatCode>0%</c:formatCode>
                <c:ptCount val="8"/>
                <c:pt idx="0">
                  <c:v>1.111111111111112E-2</c:v>
                </c:pt>
                <c:pt idx="1">
                  <c:v>0.17045454545454539</c:v>
                </c:pt>
                <c:pt idx="2">
                  <c:v>3.4090909090909088E-2</c:v>
                </c:pt>
                <c:pt idx="3">
                  <c:v>0</c:v>
                </c:pt>
                <c:pt idx="4">
                  <c:v>3.4090909090909088E-2</c:v>
                </c:pt>
                <c:pt idx="5">
                  <c:v>0.10227272727272729</c:v>
                </c:pt>
                <c:pt idx="6">
                  <c:v>0.10227272727272729</c:v>
                </c:pt>
                <c:pt idx="7">
                  <c:v>2.2727272727272759E-2</c:v>
                </c:pt>
              </c:numCache>
            </c:numRef>
          </c:val>
        </c:ser>
        <c:ser>
          <c:idx val="2"/>
          <c:order val="2"/>
          <c:tx>
            <c:strRef>
              <c:f>TK1H_1!$A$14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TK1H_1!$J$14:$Q$14</c:f>
              <c:numCache>
                <c:formatCode>0%</c:formatCode>
                <c:ptCount val="8"/>
                <c:pt idx="0">
                  <c:v>0.85555555555555562</c:v>
                </c:pt>
                <c:pt idx="1">
                  <c:v>0.73863636363636354</c:v>
                </c:pt>
                <c:pt idx="2">
                  <c:v>0.94318181818181857</c:v>
                </c:pt>
                <c:pt idx="3">
                  <c:v>0.97727272727272729</c:v>
                </c:pt>
                <c:pt idx="4">
                  <c:v>0.95454545454545503</c:v>
                </c:pt>
                <c:pt idx="5">
                  <c:v>0.85227272727272729</c:v>
                </c:pt>
                <c:pt idx="6">
                  <c:v>0.84090909090909138</c:v>
                </c:pt>
                <c:pt idx="7">
                  <c:v>0.94318181818181857</c:v>
                </c:pt>
              </c:numCache>
            </c:numRef>
          </c:val>
        </c:ser>
        <c:gapWidth val="75"/>
        <c:overlap val="100"/>
        <c:axId val="163651968"/>
        <c:axId val="163653504"/>
      </c:barChart>
      <c:catAx>
        <c:axId val="16365196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3653504"/>
        <c:crosses val="autoZero"/>
        <c:auto val="1"/>
        <c:lblAlgn val="ctr"/>
        <c:lblOffset val="100"/>
      </c:catAx>
      <c:valAx>
        <c:axId val="16365350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6365196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TK1I_1!$A$12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TK1I_1!$J$12:$Q$12</c:f>
              <c:numCache>
                <c:formatCode>0%</c:formatCode>
                <c:ptCount val="8"/>
                <c:pt idx="0">
                  <c:v>0.15555555555555556</c:v>
                </c:pt>
                <c:pt idx="1">
                  <c:v>7.9545454545454544E-2</c:v>
                </c:pt>
                <c:pt idx="2">
                  <c:v>2.2727272727272759E-2</c:v>
                </c:pt>
                <c:pt idx="3">
                  <c:v>3.4090909090909088E-2</c:v>
                </c:pt>
                <c:pt idx="4">
                  <c:v>1.1363636363636367E-2</c:v>
                </c:pt>
                <c:pt idx="5">
                  <c:v>4.5454545454545463E-2</c:v>
                </c:pt>
                <c:pt idx="6">
                  <c:v>5.6818181818181858E-2</c:v>
                </c:pt>
                <c:pt idx="7">
                  <c:v>3.4090909090909088E-2</c:v>
                </c:pt>
              </c:numCache>
            </c:numRef>
          </c:val>
        </c:ser>
        <c:ser>
          <c:idx val="1"/>
          <c:order val="1"/>
          <c:tx>
            <c:strRef>
              <c:f>TK1I_1!$A$13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0"/>
                  <c:y val="-2.4050358041025757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3.2067144054701005E-3"/>
                  <c:y val="-1.8705834031908928E-2"/>
                </c:manualLayout>
              </c:layout>
              <c:showVal val="1"/>
            </c:dLbl>
            <c:dLbl>
              <c:idx val="7"/>
              <c:layout>
                <c:manualLayout>
                  <c:x val="-1.6033572027350505E-3"/>
                  <c:y val="-1.8705834031908928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TK1I_1!$J$13:$Q$13</c:f>
              <c:numCache>
                <c:formatCode>0%</c:formatCode>
                <c:ptCount val="8"/>
                <c:pt idx="0">
                  <c:v>1.111111111111112E-2</c:v>
                </c:pt>
                <c:pt idx="1">
                  <c:v>0.13636363636363635</c:v>
                </c:pt>
                <c:pt idx="2">
                  <c:v>3.4090909090909088E-2</c:v>
                </c:pt>
                <c:pt idx="3">
                  <c:v>0</c:v>
                </c:pt>
                <c:pt idx="4">
                  <c:v>3.4090909090909088E-2</c:v>
                </c:pt>
                <c:pt idx="5">
                  <c:v>7.9545454545454544E-2</c:v>
                </c:pt>
                <c:pt idx="6">
                  <c:v>9.0909090909091023E-2</c:v>
                </c:pt>
                <c:pt idx="7">
                  <c:v>2.2727272727272759E-2</c:v>
                </c:pt>
              </c:numCache>
            </c:numRef>
          </c:val>
        </c:ser>
        <c:ser>
          <c:idx val="2"/>
          <c:order val="2"/>
          <c:tx>
            <c:strRef>
              <c:f>TK1I_1!$A$14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TK1I_1!$J$14:$Q$14</c:f>
              <c:numCache>
                <c:formatCode>0%</c:formatCode>
                <c:ptCount val="8"/>
                <c:pt idx="0">
                  <c:v>0.8333333333333337</c:v>
                </c:pt>
                <c:pt idx="1">
                  <c:v>0.78409090909090906</c:v>
                </c:pt>
                <c:pt idx="2">
                  <c:v>0.94318181818181857</c:v>
                </c:pt>
                <c:pt idx="3">
                  <c:v>0.96590909090909138</c:v>
                </c:pt>
                <c:pt idx="4">
                  <c:v>0.95454545454545503</c:v>
                </c:pt>
                <c:pt idx="5">
                  <c:v>0.87500000000000033</c:v>
                </c:pt>
                <c:pt idx="6">
                  <c:v>0.85227272727272729</c:v>
                </c:pt>
                <c:pt idx="7">
                  <c:v>0.94318181818181857</c:v>
                </c:pt>
              </c:numCache>
            </c:numRef>
          </c:val>
        </c:ser>
        <c:gapWidth val="75"/>
        <c:overlap val="100"/>
        <c:axId val="163799808"/>
        <c:axId val="163801344"/>
      </c:barChart>
      <c:catAx>
        <c:axId val="16379980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3801344"/>
        <c:crosses val="autoZero"/>
        <c:auto val="1"/>
        <c:lblAlgn val="ctr"/>
        <c:lblOffset val="100"/>
      </c:catAx>
      <c:valAx>
        <c:axId val="16380134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637998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3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TK2A_1!$H$11:$M$11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TK2A_1!$H$12:$M$12</c:f>
              <c:numCache>
                <c:formatCode>0%</c:formatCode>
                <c:ptCount val="6"/>
                <c:pt idx="0">
                  <c:v>6.666666666666668E-2</c:v>
                </c:pt>
                <c:pt idx="1">
                  <c:v>1.1363636363636367E-2</c:v>
                </c:pt>
                <c:pt idx="2">
                  <c:v>2.2727272727272794E-2</c:v>
                </c:pt>
                <c:pt idx="3">
                  <c:v>0</c:v>
                </c:pt>
                <c:pt idx="4">
                  <c:v>0</c:v>
                </c:pt>
                <c:pt idx="5">
                  <c:v>1.1363636363636367E-2</c:v>
                </c:pt>
              </c:numCache>
            </c:numRef>
          </c:val>
        </c:ser>
        <c:ser>
          <c:idx val="1"/>
          <c:order val="1"/>
          <c:tx>
            <c:strRef>
              <c:f>TK2A_1!$A$13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TK2A_1!$H$11:$M$11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TK2A_1!$H$13:$M$13</c:f>
              <c:numCache>
                <c:formatCode>0%</c:formatCode>
                <c:ptCount val="6"/>
                <c:pt idx="0">
                  <c:v>1.1111111111111125E-2</c:v>
                </c:pt>
                <c:pt idx="1">
                  <c:v>0.27272727272727282</c:v>
                </c:pt>
                <c:pt idx="2">
                  <c:v>0</c:v>
                </c:pt>
                <c:pt idx="3">
                  <c:v>0</c:v>
                </c:pt>
                <c:pt idx="4">
                  <c:v>1.1363636363636367E-2</c:v>
                </c:pt>
                <c:pt idx="5">
                  <c:v>1.1363636363636367E-2</c:v>
                </c:pt>
              </c:numCache>
            </c:numRef>
          </c:val>
        </c:ser>
        <c:ser>
          <c:idx val="2"/>
          <c:order val="2"/>
          <c:tx>
            <c:strRef>
              <c:f>TK2A_1!$A$14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TK2A_1!$H$11:$M$11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TK2A_1!$H$14:$M$14</c:f>
              <c:numCache>
                <c:formatCode>0%</c:formatCode>
                <c:ptCount val="6"/>
                <c:pt idx="0">
                  <c:v>0.92222222222222228</c:v>
                </c:pt>
                <c:pt idx="1">
                  <c:v>0.71590909090909194</c:v>
                </c:pt>
                <c:pt idx="2">
                  <c:v>0.97727272727272729</c:v>
                </c:pt>
                <c:pt idx="3">
                  <c:v>1</c:v>
                </c:pt>
                <c:pt idx="4">
                  <c:v>0.98863636363636276</c:v>
                </c:pt>
                <c:pt idx="5">
                  <c:v>0.97727272727272729</c:v>
                </c:pt>
              </c:numCache>
            </c:numRef>
          </c:val>
        </c:ser>
        <c:gapWidth val="75"/>
        <c:overlap val="100"/>
        <c:axId val="163955840"/>
        <c:axId val="163957376"/>
      </c:barChart>
      <c:catAx>
        <c:axId val="1639558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3957376"/>
        <c:crosses val="autoZero"/>
        <c:auto val="1"/>
        <c:lblAlgn val="ctr"/>
        <c:lblOffset val="100"/>
      </c:catAx>
      <c:valAx>
        <c:axId val="16395737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395584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TF5_1!$A$12</c:f>
              <c:strCache>
                <c:ptCount val="1"/>
                <c:pt idx="0">
                  <c:v>Moins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TF5_1!$J$12:$Q$12</c:f>
              <c:numCache>
                <c:formatCode>0%</c:formatCode>
                <c:ptCount val="8"/>
                <c:pt idx="0">
                  <c:v>8.8888888888888934E-2</c:v>
                </c:pt>
                <c:pt idx="1">
                  <c:v>2.2727272727272759E-2</c:v>
                </c:pt>
                <c:pt idx="2">
                  <c:v>0.29545454545454575</c:v>
                </c:pt>
                <c:pt idx="3">
                  <c:v>4.5454545454545463E-2</c:v>
                </c:pt>
                <c:pt idx="4">
                  <c:v>7.9545454545454544E-2</c:v>
                </c:pt>
                <c:pt idx="5">
                  <c:v>7.9545454545454544E-2</c:v>
                </c:pt>
                <c:pt idx="6">
                  <c:v>0.11363636363636359</c:v>
                </c:pt>
                <c:pt idx="7">
                  <c:v>0.57954545454545503</c:v>
                </c:pt>
              </c:numCache>
            </c:numRef>
          </c:val>
        </c:ser>
        <c:ser>
          <c:idx val="1"/>
          <c:order val="1"/>
          <c:tx>
            <c:strRef>
              <c:f>TF5_1!$A$13</c:f>
              <c:strCache>
                <c:ptCount val="1"/>
                <c:pt idx="0">
                  <c:v>Pas de différence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layout>
                <c:manualLayout>
                  <c:x val="3.2966222859973E-3"/>
                  <c:y val="-1.0853494910821972E-2"/>
                </c:manualLayout>
              </c:layout>
              <c:showVal val="1"/>
            </c:dLbl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TF5_1!$J$13:$Q$13</c:f>
              <c:numCache>
                <c:formatCode>0%</c:formatCode>
                <c:ptCount val="8"/>
                <c:pt idx="0">
                  <c:v>6.666666666666668E-2</c:v>
                </c:pt>
                <c:pt idx="1">
                  <c:v>6.8181818181818177E-2</c:v>
                </c:pt>
                <c:pt idx="2">
                  <c:v>4.5454545454545463E-2</c:v>
                </c:pt>
                <c:pt idx="3">
                  <c:v>1.1363636363636367E-2</c:v>
                </c:pt>
                <c:pt idx="4">
                  <c:v>0.35227272727272751</c:v>
                </c:pt>
                <c:pt idx="5">
                  <c:v>0.22727272727272727</c:v>
                </c:pt>
                <c:pt idx="6">
                  <c:v>0.20454545454545475</c:v>
                </c:pt>
                <c:pt idx="7">
                  <c:v>0.17045454545454539</c:v>
                </c:pt>
              </c:numCache>
            </c:numRef>
          </c:val>
        </c:ser>
        <c:ser>
          <c:idx val="2"/>
          <c:order val="2"/>
          <c:tx>
            <c:strRef>
              <c:f>TF5_1!$A$14</c:f>
              <c:strCache>
                <c:ptCount val="1"/>
                <c:pt idx="0">
                  <c:v>Plus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TF5_1!$J$14:$Q$14</c:f>
              <c:numCache>
                <c:formatCode>0%</c:formatCode>
                <c:ptCount val="8"/>
                <c:pt idx="0">
                  <c:v>0.84444444444444478</c:v>
                </c:pt>
                <c:pt idx="1">
                  <c:v>0.90909090909090906</c:v>
                </c:pt>
                <c:pt idx="2">
                  <c:v>0.65909090909090939</c:v>
                </c:pt>
                <c:pt idx="3">
                  <c:v>0.94318181818181857</c:v>
                </c:pt>
                <c:pt idx="4">
                  <c:v>0.56818181818181857</c:v>
                </c:pt>
                <c:pt idx="5">
                  <c:v>0.69318181818181857</c:v>
                </c:pt>
                <c:pt idx="6">
                  <c:v>0.68181818181818177</c:v>
                </c:pt>
                <c:pt idx="7">
                  <c:v>0.25</c:v>
                </c:pt>
              </c:numCache>
            </c:numRef>
          </c:val>
        </c:ser>
        <c:gapWidth val="75"/>
        <c:overlap val="100"/>
        <c:axId val="145905536"/>
        <c:axId val="145907072"/>
      </c:barChart>
      <c:catAx>
        <c:axId val="1459055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5907072"/>
        <c:crosses val="autoZero"/>
        <c:auto val="1"/>
        <c:lblAlgn val="ctr"/>
        <c:lblOffset val="100"/>
      </c:catAx>
      <c:valAx>
        <c:axId val="14590707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590553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TK2H_1!$H$11:$M$11</c:f>
              <c:strCache>
                <c:ptCount val="6"/>
                <c:pt idx="0">
                  <c:v>AOUT-2014</c:v>
                </c:pt>
                <c:pt idx="1">
                  <c:v>OCT-214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TK2H_1!$H$12:$M$12</c:f>
              <c:numCache>
                <c:formatCode>0%</c:formatCode>
                <c:ptCount val="6"/>
                <c:pt idx="0">
                  <c:v>0.94444444444444464</c:v>
                </c:pt>
                <c:pt idx="1">
                  <c:v>0.81818181818181912</c:v>
                </c:pt>
                <c:pt idx="2">
                  <c:v>0.92045454545454541</c:v>
                </c:pt>
                <c:pt idx="3">
                  <c:v>0.98863636363636276</c:v>
                </c:pt>
                <c:pt idx="4">
                  <c:v>0.95454545454545559</c:v>
                </c:pt>
                <c:pt idx="5">
                  <c:v>0.92045454545454541</c:v>
                </c:pt>
              </c:numCache>
            </c:numRef>
          </c:val>
        </c:ser>
        <c:ser>
          <c:idx val="1"/>
          <c:order val="1"/>
          <c:tx>
            <c:strRef>
              <c:f>TK2H_1!$A$13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TK2H_1!$H$11:$M$11</c:f>
              <c:strCache>
                <c:ptCount val="6"/>
                <c:pt idx="0">
                  <c:v>AOUT-2014</c:v>
                </c:pt>
                <c:pt idx="1">
                  <c:v>OCT-214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TK2H_1!$H$13:$M$13</c:f>
              <c:numCache>
                <c:formatCode>0%</c:formatCode>
                <c:ptCount val="6"/>
                <c:pt idx="0">
                  <c:v>0</c:v>
                </c:pt>
                <c:pt idx="1">
                  <c:v>0.15909090909090934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TK2H_1!$A$14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TK2H_1!$H$11:$M$11</c:f>
              <c:strCache>
                <c:ptCount val="6"/>
                <c:pt idx="0">
                  <c:v>AOUT-2014</c:v>
                </c:pt>
                <c:pt idx="1">
                  <c:v>OCT-214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TK2H_1!$H$14:$M$14</c:f>
              <c:numCache>
                <c:formatCode>0%</c:formatCode>
                <c:ptCount val="6"/>
                <c:pt idx="0">
                  <c:v>5.5555555555555469E-2</c:v>
                </c:pt>
                <c:pt idx="1">
                  <c:v>2.2727272727272794E-2</c:v>
                </c:pt>
                <c:pt idx="2">
                  <c:v>7.9545454545454544E-2</c:v>
                </c:pt>
                <c:pt idx="3">
                  <c:v>1.1363636363636367E-2</c:v>
                </c:pt>
                <c:pt idx="4">
                  <c:v>4.5454545454545463E-2</c:v>
                </c:pt>
                <c:pt idx="5">
                  <c:v>7.9545454545454544E-2</c:v>
                </c:pt>
              </c:numCache>
            </c:numRef>
          </c:val>
        </c:ser>
        <c:gapWidth val="75"/>
        <c:overlap val="100"/>
        <c:axId val="163894784"/>
        <c:axId val="163896320"/>
      </c:barChart>
      <c:catAx>
        <c:axId val="1638947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3896320"/>
        <c:crosses val="autoZero"/>
        <c:auto val="1"/>
        <c:lblAlgn val="ctr"/>
        <c:lblOffset val="100"/>
      </c:catAx>
      <c:valAx>
        <c:axId val="16389632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38947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6"/>
              <c:layout>
                <c:manualLayout>
                  <c:x val="6.1007541000127424E-17"/>
                  <c:y val="1.3161887485138477E-2"/>
                </c:manualLayout>
              </c:layout>
              <c:showVal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TF7A_1!$J$12:$Q$12</c:f>
              <c:numCache>
                <c:formatCode>0%</c:formatCode>
                <c:ptCount val="8"/>
                <c:pt idx="0">
                  <c:v>5.5555555555555518E-2</c:v>
                </c:pt>
                <c:pt idx="1">
                  <c:v>0</c:v>
                </c:pt>
                <c:pt idx="2">
                  <c:v>2.2727272727272759E-2</c:v>
                </c:pt>
                <c:pt idx="3">
                  <c:v>0</c:v>
                </c:pt>
                <c:pt idx="4">
                  <c:v>0</c:v>
                </c:pt>
                <c:pt idx="5">
                  <c:v>1.1363636363636367E-2</c:v>
                </c:pt>
                <c:pt idx="6">
                  <c:v>2.2727272727272759E-2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TF7A_1!$A$13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7"/>
              <c:layout>
                <c:manualLayout>
                  <c:x val="1.6638612481212781E-3"/>
                  <c:y val="-1.0529509988110881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TF7A_1!$J$13:$Q$13</c:f>
              <c:numCache>
                <c:formatCode>0%</c:formatCode>
                <c:ptCount val="8"/>
                <c:pt idx="0">
                  <c:v>3.333333333333334E-2</c:v>
                </c:pt>
                <c:pt idx="1">
                  <c:v>0.10227272727272729</c:v>
                </c:pt>
                <c:pt idx="2">
                  <c:v>1.1363636363636367E-2</c:v>
                </c:pt>
                <c:pt idx="3">
                  <c:v>0</c:v>
                </c:pt>
                <c:pt idx="4">
                  <c:v>1.1363636363636367E-2</c:v>
                </c:pt>
                <c:pt idx="5">
                  <c:v>1.1363636363636367E-2</c:v>
                </c:pt>
                <c:pt idx="6">
                  <c:v>4.5454545454545463E-2</c:v>
                </c:pt>
                <c:pt idx="7">
                  <c:v>3.4090909090909088E-2</c:v>
                </c:pt>
              </c:numCache>
            </c:numRef>
          </c:val>
        </c:ser>
        <c:ser>
          <c:idx val="2"/>
          <c:order val="2"/>
          <c:tx>
            <c:strRef>
              <c:f>TF7A_1!$A$14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TF7A_1!$J$14:$Q$14</c:f>
              <c:numCache>
                <c:formatCode>0%</c:formatCode>
                <c:ptCount val="8"/>
                <c:pt idx="0">
                  <c:v>0.91111111111111109</c:v>
                </c:pt>
                <c:pt idx="1">
                  <c:v>0.89772727272727271</c:v>
                </c:pt>
                <c:pt idx="2">
                  <c:v>0.96590909090909138</c:v>
                </c:pt>
                <c:pt idx="3">
                  <c:v>1</c:v>
                </c:pt>
                <c:pt idx="4">
                  <c:v>0.9886363636363632</c:v>
                </c:pt>
                <c:pt idx="5">
                  <c:v>0.97727272727272729</c:v>
                </c:pt>
                <c:pt idx="6">
                  <c:v>0.93181818181818177</c:v>
                </c:pt>
                <c:pt idx="7">
                  <c:v>0.96590909090909138</c:v>
                </c:pt>
              </c:numCache>
            </c:numRef>
          </c:val>
        </c:ser>
        <c:gapWidth val="75"/>
        <c:overlap val="100"/>
        <c:axId val="146897152"/>
        <c:axId val="146915328"/>
      </c:barChart>
      <c:catAx>
        <c:axId val="14689715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6915328"/>
        <c:crosses val="autoZero"/>
        <c:auto val="1"/>
        <c:lblAlgn val="ctr"/>
        <c:lblOffset val="100"/>
      </c:catAx>
      <c:valAx>
        <c:axId val="14691532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689715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TF7C_1!$A$12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TF7C_1!$J$12:$Q$12</c:f>
              <c:numCache>
                <c:formatCode>0%</c:formatCode>
                <c:ptCount val="8"/>
                <c:pt idx="0">
                  <c:v>6.666666666666668E-2</c:v>
                </c:pt>
                <c:pt idx="1">
                  <c:v>1.1363636363636367E-2</c:v>
                </c:pt>
                <c:pt idx="2">
                  <c:v>1.1363636363636367E-2</c:v>
                </c:pt>
                <c:pt idx="3">
                  <c:v>0</c:v>
                </c:pt>
                <c:pt idx="4">
                  <c:v>0</c:v>
                </c:pt>
                <c:pt idx="5">
                  <c:v>0.13636363636363635</c:v>
                </c:pt>
                <c:pt idx="6">
                  <c:v>0.10227272727272729</c:v>
                </c:pt>
                <c:pt idx="7">
                  <c:v>3.4090909090909088E-2</c:v>
                </c:pt>
              </c:numCache>
            </c:numRef>
          </c:val>
        </c:ser>
        <c:ser>
          <c:idx val="1"/>
          <c:order val="1"/>
          <c:tx>
            <c:strRef>
              <c:f>TF7C_1!$A$13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4"/>
              <c:delete val="1"/>
            </c:dLbl>
            <c:dLbl>
              <c:idx val="7"/>
              <c:layout>
                <c:manualLayout>
                  <c:x val="-1.5889125432509512E-3"/>
                  <c:y val="-1.3161887485138477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TF7C_1!$J$13:$Q$13</c:f>
              <c:numCache>
                <c:formatCode>0%</c:formatCode>
                <c:ptCount val="8"/>
                <c:pt idx="0">
                  <c:v>3.333333333333334E-2</c:v>
                </c:pt>
                <c:pt idx="1">
                  <c:v>0.18181818181818196</c:v>
                </c:pt>
                <c:pt idx="2">
                  <c:v>1.1363636363636367E-2</c:v>
                </c:pt>
                <c:pt idx="3">
                  <c:v>2.2727272727272759E-2</c:v>
                </c:pt>
                <c:pt idx="4">
                  <c:v>0</c:v>
                </c:pt>
                <c:pt idx="5">
                  <c:v>2.2727272727272759E-2</c:v>
                </c:pt>
                <c:pt idx="6">
                  <c:v>4.5454545454545463E-2</c:v>
                </c:pt>
                <c:pt idx="7">
                  <c:v>3.4090909090909088E-2</c:v>
                </c:pt>
              </c:numCache>
            </c:numRef>
          </c:val>
        </c:ser>
        <c:ser>
          <c:idx val="2"/>
          <c:order val="2"/>
          <c:tx>
            <c:strRef>
              <c:f>TF7C_1!$A$14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TF7C_1!$J$14:$Q$14</c:f>
              <c:numCache>
                <c:formatCode>0%</c:formatCode>
                <c:ptCount val="8"/>
                <c:pt idx="0">
                  <c:v>0.9</c:v>
                </c:pt>
                <c:pt idx="1">
                  <c:v>0.80681818181818177</c:v>
                </c:pt>
                <c:pt idx="2">
                  <c:v>0.97727272727272729</c:v>
                </c:pt>
                <c:pt idx="3">
                  <c:v>0.97727272727272729</c:v>
                </c:pt>
                <c:pt idx="4">
                  <c:v>1</c:v>
                </c:pt>
                <c:pt idx="5">
                  <c:v>0.84090909090909138</c:v>
                </c:pt>
                <c:pt idx="6">
                  <c:v>0.85227272727272729</c:v>
                </c:pt>
                <c:pt idx="7">
                  <c:v>0.93181818181818177</c:v>
                </c:pt>
              </c:numCache>
            </c:numRef>
          </c:val>
        </c:ser>
        <c:gapWidth val="75"/>
        <c:overlap val="100"/>
        <c:axId val="146983552"/>
        <c:axId val="145817984"/>
      </c:barChart>
      <c:catAx>
        <c:axId val="14698355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5817984"/>
        <c:crosses val="autoZero"/>
        <c:auto val="1"/>
        <c:lblAlgn val="ctr"/>
        <c:lblOffset val="100"/>
      </c:catAx>
      <c:valAx>
        <c:axId val="14581798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698355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TF7D_1!$A$12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TF7D_1!$J$12:$Q$12</c:f>
              <c:numCache>
                <c:formatCode>0%</c:formatCode>
                <c:ptCount val="8"/>
                <c:pt idx="0">
                  <c:v>0.84444444444444478</c:v>
                </c:pt>
                <c:pt idx="1">
                  <c:v>0.93181818181818177</c:v>
                </c:pt>
                <c:pt idx="2">
                  <c:v>0.95454545454545503</c:v>
                </c:pt>
                <c:pt idx="3">
                  <c:v>0.9886363636363632</c:v>
                </c:pt>
                <c:pt idx="4">
                  <c:v>0.9886363636363632</c:v>
                </c:pt>
                <c:pt idx="5">
                  <c:v>0.90909090909090906</c:v>
                </c:pt>
                <c:pt idx="6">
                  <c:v>0.97727272727272729</c:v>
                </c:pt>
                <c:pt idx="7">
                  <c:v>0.94318181818181857</c:v>
                </c:pt>
              </c:numCache>
            </c:numRef>
          </c:val>
        </c:ser>
        <c:ser>
          <c:idx val="1"/>
          <c:order val="1"/>
          <c:tx>
            <c:strRef>
              <c:f>TF7D_1!$A$13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TF7D_1!$J$13:$Q$13</c:f>
              <c:numCache>
                <c:formatCode>0%</c:formatCode>
                <c:ptCount val="8"/>
                <c:pt idx="0">
                  <c:v>2.222222222222224E-2</c:v>
                </c:pt>
                <c:pt idx="1">
                  <c:v>4.5454545454545463E-2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1.1363636363636367E-2</c:v>
                </c:pt>
              </c:numCache>
            </c:numRef>
          </c:val>
        </c:ser>
        <c:ser>
          <c:idx val="2"/>
          <c:order val="2"/>
          <c:tx>
            <c:strRef>
              <c:f>TF7D_1!$A$14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TF7D_1!$J$14:$Q$14</c:f>
              <c:numCache>
                <c:formatCode>0%</c:formatCode>
                <c:ptCount val="8"/>
                <c:pt idx="0">
                  <c:v>0.13333333333333341</c:v>
                </c:pt>
                <c:pt idx="1">
                  <c:v>2.2727272727272759E-2</c:v>
                </c:pt>
                <c:pt idx="2">
                  <c:v>4.5454545454545463E-2</c:v>
                </c:pt>
                <c:pt idx="3">
                  <c:v>1.1363636363636367E-2</c:v>
                </c:pt>
                <c:pt idx="4">
                  <c:v>1.1363636363636367E-2</c:v>
                </c:pt>
                <c:pt idx="5">
                  <c:v>9.0909090909091023E-2</c:v>
                </c:pt>
                <c:pt idx="6">
                  <c:v>2.2727272727272759E-2</c:v>
                </c:pt>
                <c:pt idx="7">
                  <c:v>4.5454545454545463E-2</c:v>
                </c:pt>
              </c:numCache>
            </c:numRef>
          </c:val>
        </c:ser>
        <c:gapWidth val="75"/>
        <c:overlap val="100"/>
        <c:axId val="145878016"/>
        <c:axId val="146998016"/>
      </c:barChart>
      <c:catAx>
        <c:axId val="14587801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6998016"/>
        <c:crosses val="autoZero"/>
        <c:auto val="1"/>
        <c:lblAlgn val="ctr"/>
        <c:lblOffset val="100"/>
      </c:catAx>
      <c:valAx>
        <c:axId val="14699801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587801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TG1A_1!$A$12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TG1A_1!$J$12:$Q$12</c:f>
              <c:numCache>
                <c:formatCode>0%</c:formatCode>
                <c:ptCount val="8"/>
                <c:pt idx="0">
                  <c:v>0.98888888888888882</c:v>
                </c:pt>
                <c:pt idx="1">
                  <c:v>1</c:v>
                </c:pt>
                <c:pt idx="2">
                  <c:v>0.94318181818181857</c:v>
                </c:pt>
                <c:pt idx="3">
                  <c:v>1</c:v>
                </c:pt>
                <c:pt idx="4">
                  <c:v>1</c:v>
                </c:pt>
                <c:pt idx="5">
                  <c:v>0.9886363636363632</c:v>
                </c:pt>
                <c:pt idx="6">
                  <c:v>0.9886363636363632</c:v>
                </c:pt>
                <c:pt idx="7">
                  <c:v>0.95454545454545503</c:v>
                </c:pt>
              </c:numCache>
            </c:numRef>
          </c:val>
        </c:ser>
        <c:ser>
          <c:idx val="1"/>
          <c:order val="1"/>
          <c:tx>
            <c:strRef>
              <c:f>TG1A_1!$A$13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TG1A_1!$J$13:$Q$13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5.6818181818181858E-2</c:v>
                </c:pt>
                <c:pt idx="3">
                  <c:v>0</c:v>
                </c:pt>
                <c:pt idx="4">
                  <c:v>0</c:v>
                </c:pt>
                <c:pt idx="5">
                  <c:v>1.1363636363636367E-2</c:v>
                </c:pt>
                <c:pt idx="6">
                  <c:v>1.1363636363636367E-2</c:v>
                </c:pt>
                <c:pt idx="7">
                  <c:v>4.5454545454545463E-2</c:v>
                </c:pt>
              </c:numCache>
            </c:numRef>
          </c:val>
        </c:ser>
        <c:ser>
          <c:idx val="2"/>
          <c:order val="2"/>
          <c:tx>
            <c:strRef>
              <c:f>TG1A_1!$A$14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TG1A_1!$J$14:$Q$14</c:f>
              <c:numCache>
                <c:formatCode>0%</c:formatCode>
                <c:ptCount val="8"/>
                <c:pt idx="0">
                  <c:v>1.111111111111112E-2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47066240"/>
        <c:axId val="147088512"/>
      </c:barChart>
      <c:catAx>
        <c:axId val="1470662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088512"/>
        <c:crosses val="autoZero"/>
        <c:auto val="1"/>
        <c:lblAlgn val="ctr"/>
        <c:lblOffset val="100"/>
      </c:catAx>
      <c:valAx>
        <c:axId val="147088512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06624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TG1F_1!$A$12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TG1F_1!$J$12:$Q$12</c:f>
              <c:numCache>
                <c:formatCode>0%</c:formatCode>
                <c:ptCount val="8"/>
                <c:pt idx="0">
                  <c:v>0.98888888888888882</c:v>
                </c:pt>
                <c:pt idx="1">
                  <c:v>1</c:v>
                </c:pt>
                <c:pt idx="2">
                  <c:v>0.92045454545454541</c:v>
                </c:pt>
                <c:pt idx="3">
                  <c:v>1</c:v>
                </c:pt>
                <c:pt idx="4">
                  <c:v>1</c:v>
                </c:pt>
                <c:pt idx="5">
                  <c:v>0.9886363636363632</c:v>
                </c:pt>
                <c:pt idx="6">
                  <c:v>0.9886363636363632</c:v>
                </c:pt>
                <c:pt idx="7">
                  <c:v>0.95454545454545503</c:v>
                </c:pt>
              </c:numCache>
            </c:numRef>
          </c:val>
        </c:ser>
        <c:ser>
          <c:idx val="1"/>
          <c:order val="1"/>
          <c:tx>
            <c:strRef>
              <c:f>TG1F_1!$A$13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TG1F_1!$J$13:$Q$13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7.9545454545454544E-2</c:v>
                </c:pt>
                <c:pt idx="3">
                  <c:v>0</c:v>
                </c:pt>
                <c:pt idx="4">
                  <c:v>0</c:v>
                </c:pt>
                <c:pt idx="5">
                  <c:v>1.1363636363636367E-2</c:v>
                </c:pt>
                <c:pt idx="6">
                  <c:v>1.1363636363636367E-2</c:v>
                </c:pt>
                <c:pt idx="7">
                  <c:v>4.5454545454545463E-2</c:v>
                </c:pt>
              </c:numCache>
            </c:numRef>
          </c:val>
        </c:ser>
        <c:ser>
          <c:idx val="2"/>
          <c:order val="2"/>
          <c:tx>
            <c:strRef>
              <c:f>TG1F_1!$A$14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TG1F_1!$J$14:$Q$14</c:f>
              <c:numCache>
                <c:formatCode>0%</c:formatCode>
                <c:ptCount val="8"/>
                <c:pt idx="0">
                  <c:v>1.111111111111112E-2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47230720"/>
        <c:axId val="147232256"/>
      </c:barChart>
      <c:catAx>
        <c:axId val="1472307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232256"/>
        <c:crosses val="autoZero"/>
        <c:auto val="1"/>
        <c:lblAlgn val="ctr"/>
        <c:lblOffset val="100"/>
      </c:catAx>
      <c:valAx>
        <c:axId val="147232256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723072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TG2_1!$A$12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TG2_1!$J$12:$Q$12</c:f>
              <c:numCache>
                <c:formatCode>0%</c:formatCode>
                <c:ptCount val="8"/>
                <c:pt idx="0">
                  <c:v>0.97777777777777775</c:v>
                </c:pt>
                <c:pt idx="1">
                  <c:v>0.94318181818181857</c:v>
                </c:pt>
                <c:pt idx="2">
                  <c:v>0.96590909090909138</c:v>
                </c:pt>
                <c:pt idx="3">
                  <c:v>0.9886363636363632</c:v>
                </c:pt>
                <c:pt idx="4">
                  <c:v>0.84090909090909138</c:v>
                </c:pt>
                <c:pt idx="5">
                  <c:v>0.85227272727272729</c:v>
                </c:pt>
                <c:pt idx="6">
                  <c:v>0.88636363636363635</c:v>
                </c:pt>
                <c:pt idx="7">
                  <c:v>0.94318181818181857</c:v>
                </c:pt>
              </c:numCache>
            </c:numRef>
          </c:val>
        </c:ser>
        <c:ser>
          <c:idx val="1"/>
          <c:order val="1"/>
          <c:tx>
            <c:strRef>
              <c:f>TG2_1!$A$13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TG2_1!$J$13:$Q$13</c:f>
              <c:numCache>
                <c:formatCode>0%</c:formatCode>
                <c:ptCount val="8"/>
                <c:pt idx="0">
                  <c:v>2.222222222222224E-2</c:v>
                </c:pt>
                <c:pt idx="1">
                  <c:v>5.6818181818181858E-2</c:v>
                </c:pt>
                <c:pt idx="2">
                  <c:v>3.4090909090909088E-2</c:v>
                </c:pt>
                <c:pt idx="3">
                  <c:v>1.1363636363636367E-2</c:v>
                </c:pt>
                <c:pt idx="4">
                  <c:v>0.15909090909090923</c:v>
                </c:pt>
                <c:pt idx="5">
                  <c:v>0.14772727272727282</c:v>
                </c:pt>
                <c:pt idx="6">
                  <c:v>0.11363636363636359</c:v>
                </c:pt>
                <c:pt idx="7">
                  <c:v>5.6818181818181858E-2</c:v>
                </c:pt>
              </c:numCache>
            </c:numRef>
          </c:val>
        </c:ser>
        <c:gapWidth val="75"/>
        <c:overlap val="100"/>
        <c:axId val="147262464"/>
        <c:axId val="147301120"/>
      </c:barChart>
      <c:catAx>
        <c:axId val="1472624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301120"/>
        <c:crosses val="autoZero"/>
        <c:auto val="1"/>
        <c:lblAlgn val="ctr"/>
        <c:lblOffset val="100"/>
      </c:catAx>
      <c:valAx>
        <c:axId val="14730112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726246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TG4_1!$A$11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TG4_1!$J$10:$Q$10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TG4_1!$J$11:$Q$11</c:f>
              <c:numCache>
                <c:formatCode>0%</c:formatCode>
                <c:ptCount val="8"/>
                <c:pt idx="0">
                  <c:v>0.93333333333333324</c:v>
                </c:pt>
                <c:pt idx="1">
                  <c:v>0.77272727272727304</c:v>
                </c:pt>
                <c:pt idx="2">
                  <c:v>0.95454545454545503</c:v>
                </c:pt>
                <c:pt idx="3">
                  <c:v>0.9886363636363632</c:v>
                </c:pt>
                <c:pt idx="4">
                  <c:v>0.86363636363636354</c:v>
                </c:pt>
                <c:pt idx="5">
                  <c:v>0.85227272727272729</c:v>
                </c:pt>
                <c:pt idx="6">
                  <c:v>0.84090909090909138</c:v>
                </c:pt>
                <c:pt idx="7">
                  <c:v>0.86363636363636354</c:v>
                </c:pt>
              </c:numCache>
            </c:numRef>
          </c:val>
        </c:ser>
        <c:ser>
          <c:idx val="1"/>
          <c:order val="1"/>
          <c:tx>
            <c:strRef>
              <c:f>TG4_1!$A$12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TG4_1!$J$10:$Q$10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TG4_1!$J$12:$Q$12</c:f>
              <c:numCache>
                <c:formatCode>0%</c:formatCode>
                <c:ptCount val="8"/>
                <c:pt idx="0">
                  <c:v>6.666666666666668E-2</c:v>
                </c:pt>
                <c:pt idx="1">
                  <c:v>0.22727272727272727</c:v>
                </c:pt>
                <c:pt idx="2">
                  <c:v>4.5454545454545463E-2</c:v>
                </c:pt>
                <c:pt idx="3">
                  <c:v>1.1363636363636367E-2</c:v>
                </c:pt>
                <c:pt idx="4">
                  <c:v>0.13636363636363635</c:v>
                </c:pt>
                <c:pt idx="5">
                  <c:v>0.14772727272727282</c:v>
                </c:pt>
                <c:pt idx="6">
                  <c:v>0.15909090909090923</c:v>
                </c:pt>
                <c:pt idx="7">
                  <c:v>0.13636363636363635</c:v>
                </c:pt>
              </c:numCache>
            </c:numRef>
          </c:val>
        </c:ser>
        <c:gapWidth val="75"/>
        <c:overlap val="100"/>
        <c:axId val="147380480"/>
        <c:axId val="147382272"/>
      </c:barChart>
      <c:catAx>
        <c:axId val="1473804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7382272"/>
        <c:crosses val="autoZero"/>
        <c:auto val="1"/>
        <c:lblAlgn val="ctr"/>
        <c:lblOffset val="100"/>
      </c:catAx>
      <c:valAx>
        <c:axId val="147382272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738048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5CB14-6D5F-4CC8-8735-03B0F79A7F39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E44D8-68AD-4A58-96E1-866086B1828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170C8-C727-4C48-A3A2-2860686A1E0D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F3C22-3369-4195-BED1-BA6972AEC03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08ED-2087-4064-8541-A014157EEAE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4ECB-3A0C-473B-BECF-D813AE5B85E0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80AE-C70A-4FED-8A1E-164924FC9BD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402A-5E65-427C-B646-8B14261A3F88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8C9B-0237-468D-9CB1-FDBF06C4EC95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BC29-BDB7-46FE-9278-1E4EBD092D71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1220-F48A-4EB5-8D70-CC13E862D0D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8FA1-955E-4C23-AB46-1941BAF72564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B7A2-E6B3-4468-AD8D-FE61E192DCE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610B-829C-4F0C-BAA4-B36BEAA2033E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4756-685F-4171-A477-42D304FB0FCB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5E263-6AF3-489A-AF25-6AEE6A69826A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Enquête Mensuelle Déplacés et Réfugiés - Tendances comparatives - Gao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8038" y="273050"/>
            <a:ext cx="5581650" cy="6084888"/>
          </a:xfr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endParaRPr lang="fr-FR" sz="4800" b="1" dirty="0" smtClean="0">
              <a:solidFill>
                <a:srgbClr val="FF99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r>
              <a:rPr lang="fr-FR" b="1" dirty="0" smtClean="0">
                <a:ln w="3175">
                  <a:noFill/>
                </a:ln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Times New Roman" pitchFamily="18" charset="0"/>
              </a:rPr>
              <a:t>ENQUÊTE MENSUEL SUR L’ÉVOLUTION DU BIEN ÊTRE DES DÉPLACÉS ET DES REFUGIÉS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Gao</a:t>
            </a:r>
            <a:endParaRPr lang="fr-FR" sz="2000" b="1" dirty="0" smtClean="0">
              <a:solidFill>
                <a:srgbClr val="CC6600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388" y="285750"/>
            <a:ext cx="3106737" cy="6072188"/>
          </a:xfrm>
          <a:ln>
            <a:solidFill>
              <a:srgbClr val="CC6600"/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-------------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Groupement d’Intérêts Scientifiques des Statisticiens Économistes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2200" b="1" dirty="0">
              <a:solidFill>
                <a:schemeClr val="tx1"/>
              </a:solidFill>
            </a:endParaRPr>
          </a:p>
        </p:txBody>
      </p:sp>
      <p:pic>
        <p:nvPicPr>
          <p:cNvPr id="2052" name="Image 3"/>
          <p:cNvPicPr>
            <a:picLocks noChangeAspect="1" noChangeArrowheads="1"/>
          </p:cNvPicPr>
          <p:nvPr/>
        </p:nvPicPr>
        <p:blipFill>
          <a:blip r:embed="rId3" cstate="print"/>
          <a:srcRect l="27019" t="19118" r="34209" b="11772"/>
          <a:stretch>
            <a:fillRect/>
          </a:stretch>
        </p:blipFill>
        <p:spPr bwMode="auto">
          <a:xfrm>
            <a:off x="669701" y="1268761"/>
            <a:ext cx="214312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6804248" y="6396404"/>
            <a:ext cx="2133600" cy="365125"/>
          </a:xfrm>
        </p:spPr>
        <p:txBody>
          <a:bodyPr/>
          <a:lstStyle/>
          <a:p>
            <a:pPr algn="r"/>
            <a:r>
              <a:rPr lang="fr-FR" sz="1600" b="1" smtClean="0">
                <a:solidFill>
                  <a:schemeClr val="tx1"/>
                </a:solidFill>
                <a:latin typeface="Minion Pro Cond" pitchFamily="18" charset="0"/>
              </a:rPr>
              <a:t>18/05/2015</a:t>
            </a:r>
            <a:endParaRPr lang="fr-FR" sz="2000" b="1" dirty="0">
              <a:solidFill>
                <a:schemeClr val="tx1"/>
              </a:solidFill>
              <a:latin typeface="Minion Pro Cond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F7(C). Est-ce que vous faites confiance à la MINUSMA et aux forces armés internationales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539552" y="1340768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F7(D). Est-ce que vous faites confiance aux mouvements armés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III. COHÉSION SOCIALE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G1(A). Est-ce que vous vous sentiriez à l’aise avec d’autres groupes ethniques, en étant voisins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340768"/>
          <a:ext cx="78488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G1(F). Est-ce que vous vous sentiriez à l’aise avec d’autres groupes ethniques, en se mariant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539552" y="1340768"/>
          <a:ext cx="806489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G2. Par rapport au mois passé, est-ce que vous sentez que les chances pour la paix dans le Nord se sont améliorées?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12776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G4. Par rapport au mois passé, est-ce que vous sentez que votre bien-être général s’est amélioré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683568" y="1412776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IV. NUTRITION ET SÉCURITÉ ALIMENTAIRE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NUTRITION ET SÉCURITÉ ALIMENTAIRE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H1. Durant la semaine passée, combien de repas avez-vous pris chaque jour, en moyenne, y compris le petit déjeuner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467544" y="1412776"/>
          <a:ext cx="81369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V. EMPLOI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INTRODUCTION</a:t>
            </a:r>
            <a:endParaRPr lang="fr-FR" sz="3200" b="1" dirty="0">
              <a:solidFill>
                <a:srgbClr val="CC6600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395536" y="548680"/>
            <a:ext cx="8501062" cy="5715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endParaRPr lang="fr-FR" sz="10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L’Institut de Sondage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GISSE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a lancé une étude commanditée par la Banque Mondiale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Cette étude est réalisée sur un échantillon de 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500</a:t>
            </a:r>
            <a:r>
              <a:rPr lang="fr-FR" sz="18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personnes reparties entre les déplacés, les retournés et les refugiés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Les objectifs de l’étude sont, entre autres :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l’évolution du bien être des réfugiés, déplacés et retournés; 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Connaitre les perceptions de la population sur les questions sociopolitiques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Collecter des informations sur les difficultés attendues en cas de retour des réfugiés et déplacés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mensuellement l’évolution de l’opinion  des refugiés, déplacés et retournés de la crise.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endParaRPr lang="fr-F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28BC-AA9C-4152-80EA-966C803C2040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EMPLOI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I1. Est-ce que vous avez travaillé en étant payé pendant la semaine passée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755576" y="1340768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VI. BIEN-ÊTRE GÉNÉRAL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22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BIEN-ÊTRE GÉNÉRAL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J1. De façon générale, comment est-ce que vous comparez vos conditions de vie par rapport aux conditions de vie des autres maliens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VII. GOUVERNANCE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K1(A). Est-ce que vous faites confiance au gouvernement du Mali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683568" y="1412776"/>
          <a:ext cx="78488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K1(E). Est-ce que vous faites confiance aux mouvements armés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K1(F). Est-ce que vous faites confiance à la MINUSMA 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467544" y="1412776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27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K1(G). Est-ce que vous faites confiance au gouvernement d’Algérie 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K1(H). Est-ce que vous faites confiance au gouvernement de la Mauritanie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K1(I). Est-ce que vous faites confiance au gouvernement du Burkina Faso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836712"/>
            <a:ext cx="8286750" cy="5500688"/>
          </a:xfrm>
        </p:spPr>
        <p:txBody>
          <a:bodyPr rtlCol="0">
            <a:normAutofit/>
          </a:bodyPr>
          <a:lstStyle/>
          <a:p>
            <a:pPr marL="571500" indent="-57150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Migration des déplacés.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rgbClr val="CC6600"/>
                </a:solidFill>
                <a:latin typeface="Minion Pro SmBd" pitchFamily="18" charset="0"/>
                <a:cs typeface="Times New Roman" pitchFamily="18" charset="0"/>
              </a:rPr>
              <a:t>Insécurité et violence.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Cohésion sociale.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rgbClr val="CC6600"/>
                </a:solidFill>
                <a:latin typeface="Minion Pro SmBd" pitchFamily="18" charset="0"/>
                <a:cs typeface="Times New Roman" pitchFamily="18" charset="0"/>
              </a:rPr>
              <a:t>Nutrition, sécurité alimentaire.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Emploi et perspectives d'emploi.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rgbClr val="CC6600"/>
                </a:solidFill>
                <a:latin typeface="Minion Pro SmBd" pitchFamily="18" charset="0"/>
                <a:cs typeface="Times New Roman" pitchFamily="18" charset="0"/>
              </a:rPr>
              <a:t>Évaluation subjective du bien-être.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 Gouvernance.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romanUcPeriod"/>
              <a:defRPr/>
            </a:pPr>
            <a:endParaRPr lang="fr-FR" sz="2800" dirty="0">
              <a:latin typeface="Minion Pro SmBd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2C08D-92CA-4681-BDC4-EA3B6D68BF97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SOMMAIRE</a:t>
            </a:r>
            <a:endParaRPr lang="fr-FR" sz="3200" b="1" dirty="0">
              <a:solidFill>
                <a:srgbClr val="CC6600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K2(A). Est-ce que vous faites confiance au gouvernement du Mali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611560" y="1340768"/>
          <a:ext cx="799293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K2(H). Est-ce que vous faites confiance aux mouvements armés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611560" y="1412776"/>
          <a:ext cx="7992888" cy="4593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ABAE8-DD8A-4F26-85AC-24F95E386C93}" type="slidenum">
              <a:rPr lang="fr-FR"/>
              <a:pPr>
                <a:defRPr/>
              </a:pPr>
              <a:t>32</a:t>
            </a:fld>
            <a:endParaRPr lang="fr-F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611560" y="1340768"/>
            <a:ext cx="7929562" cy="3693319"/>
          </a:xfrm>
          <a:prstGeom prst="rect">
            <a:avLst/>
          </a:prstGeom>
          <a:ln w="38100">
            <a:solidFill>
              <a:srgbClr val="CC66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4926013" algn="l"/>
              </a:tabLst>
              <a:defRPr/>
            </a:pPr>
            <a:endParaRPr lang="fr-FR" sz="2400" b="1" dirty="0" smtClean="0">
              <a:ln w="3175">
                <a:noFill/>
              </a:ln>
              <a:solidFill>
                <a:schemeClr val="tx1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tabLst>
                <a:tab pos="4926013" algn="l"/>
              </a:tabLst>
              <a:defRPr/>
            </a:pPr>
            <a:r>
              <a:rPr lang="fr-FR" sz="2400" b="1" dirty="0" smtClean="0">
                <a:ln w="3175">
                  <a:noFill/>
                </a:ln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ENQUÊTE MENSUEL SUR L’ÉVOLUTION DU BIEN ÊTRE DES DÉPLACÉS ET DES REFUGIÉS</a:t>
            </a:r>
          </a:p>
          <a:p>
            <a:pPr algn="ctr">
              <a:tabLst>
                <a:tab pos="4926013" algn="l"/>
              </a:tabLst>
              <a:defRPr/>
            </a:pPr>
            <a:endParaRPr lang="fr-FR" sz="1200" b="1" dirty="0" smtClean="0">
              <a:ln w="3175">
                <a:noFill/>
              </a:ln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2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Gao</a:t>
            </a:r>
            <a:endParaRPr lang="fr-FR" sz="2000" b="1" dirty="0" smtClean="0">
              <a:solidFill>
                <a:srgbClr val="CC6600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algn="ctr">
              <a:defRPr/>
            </a:pPr>
            <a:endParaRPr lang="fr-FR" sz="14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fr-FR" sz="2200" b="1" dirty="0" smtClean="0">
                <a:solidFill>
                  <a:srgbClr val="CC6600"/>
                </a:solidFill>
                <a:latin typeface="Minion Pro Cond" pitchFamily="18" charset="0"/>
                <a:cs typeface="Segoe UI" pitchFamily="34" charset="0"/>
              </a:rPr>
              <a:t>ZONES DE COUVERTURE DE L’ENQUÊTE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FA308-970C-499A-AD6D-EA2D8EDE064A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pic>
        <p:nvPicPr>
          <p:cNvPr id="7174" name="Picture 2" descr="C:\Users\t\Desktop\DROPBOX2\Cart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3"/>
            <a:ext cx="8429625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I. MIGRATION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720321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E1. Est-ce </a:t>
            </a:r>
            <a:r>
              <a:rPr lang="fr-FR" altLang="zh-CN" b="1" u="sng" dirty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 vous vivez toujours au même endroit que le mois passé?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Minion Pro Cond" pitchFamily="18" charset="0"/>
                <a:ea typeface="Segoe UI" pitchFamily="34" charset="0"/>
                <a:cs typeface="Segoe UI" pitchFamily="34" charset="0"/>
              </a:rPr>
              <a:t>MIGRATIONS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CC6600">
                  <a:alpha val="78000"/>
                </a:srgbClr>
              </a:gs>
              <a:gs pos="66000">
                <a:srgbClr val="CC6600">
                  <a:alpha val="80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II. SÉCURITE PHYSIQUE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</a:t>
            </a:r>
            <a:r>
              <a:rPr lang="fr-FR" altLang="zh-CN" sz="1600" b="1" u="sng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fr-FR" altLang="zh-CN" sz="16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F5.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Par rapport au mois passé, est-ce que vous vous sentez maintenant moins en sécurité, plus en sécurité, ou il n’y a pas de différence ? 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12776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Gao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CC6600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F7(A). Est-ce que vous faites confiance à l’armée malienne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467544" y="1268760"/>
          <a:ext cx="81369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21013</TotalTime>
  <Words>978</Words>
  <Application>Microsoft Office PowerPoint</Application>
  <PresentationFormat>On-screen Show (4:3)</PresentationFormat>
  <Paragraphs>163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Thème Office</vt:lpstr>
      <vt:lpstr>Slide 1</vt:lpstr>
      <vt:lpstr>INTRODUCTION</vt:lpstr>
      <vt:lpstr>SOMMAIRE</vt:lpstr>
      <vt:lpstr>ZONES DE COUVERTURE DE L’ENQUÊTE</vt:lpstr>
      <vt:lpstr>I. MIGRATION</vt:lpstr>
      <vt:lpstr>Slide 6</vt:lpstr>
      <vt:lpstr>II. SÉCURITE PHYSIQUE</vt:lpstr>
      <vt:lpstr>Slide 8</vt:lpstr>
      <vt:lpstr>Slide 9</vt:lpstr>
      <vt:lpstr>Slide 10</vt:lpstr>
      <vt:lpstr>Slide 11</vt:lpstr>
      <vt:lpstr>III. COHÉSION SOCIALE</vt:lpstr>
      <vt:lpstr>Slide 13</vt:lpstr>
      <vt:lpstr>Slide 14</vt:lpstr>
      <vt:lpstr>Slide 15</vt:lpstr>
      <vt:lpstr>Slide 16</vt:lpstr>
      <vt:lpstr>IV. NUTRITION ET SÉCURITÉ ALIMENTAIRE</vt:lpstr>
      <vt:lpstr>Slide 18</vt:lpstr>
      <vt:lpstr>V. EMPLOI</vt:lpstr>
      <vt:lpstr>Slide 20</vt:lpstr>
      <vt:lpstr>VI. BIEN-ÊTRE GÉNÉRAL</vt:lpstr>
      <vt:lpstr>Slide 22</vt:lpstr>
      <vt:lpstr>VII. GOUVERNANCE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ChiiCo</dc:creator>
  <cp:lastModifiedBy>DELL-USER</cp:lastModifiedBy>
  <cp:revision>3827</cp:revision>
  <dcterms:created xsi:type="dcterms:W3CDTF">2014-11-04T17:58:43Z</dcterms:created>
  <dcterms:modified xsi:type="dcterms:W3CDTF">2015-06-11T09:50:24Z</dcterms:modified>
</cp:coreProperties>
</file>