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6">
  <p:sldMasterIdLst>
    <p:sldMasterId id="2147483888" r:id="rId1"/>
  </p:sldMasterIdLst>
  <p:sldIdLst>
    <p:sldId id="256" r:id="rId2"/>
    <p:sldId id="263" r:id="rId3"/>
    <p:sldId id="257" r:id="rId4"/>
    <p:sldId id="258" r:id="rId5"/>
    <p:sldId id="259" r:id="rId6"/>
    <p:sldId id="260" r:id="rId7"/>
    <p:sldId id="261" r:id="rId8"/>
    <p:sldId id="262"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2" r:id="rId55"/>
    <p:sldId id="310" r:id="rId56"/>
    <p:sldId id="311" r:id="rId57"/>
    <p:sldId id="313" r:id="rId58"/>
    <p:sldId id="314" r:id="rId5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84" d="100"/>
          <a:sy n="84" d="100"/>
        </p:scale>
        <p:origin x="153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Applications:Microsoft%20Office%202011:Office:Add-Ins:Solver.xlam"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Mali\Projet_Nord_Mali\Telephone_Survey\July\Tables_graph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andre-marietaptue:Formation_PHD:Consultation_WorldBank:Projet_Hans:Telephone_Survey:July:Tables_graph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andre-marietaptue:Formation_PHD:Consultation_WorldBank:Projet_Mali:Telephone_Survey:July:Tables_graph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Applications:Microsoft%20Office%202011:Office:Add-Ins:Solver.xlam"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Applications:Microsoft%20Office%202011:Office:Add-Ins:Solver.xlam"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Macintosh%20HD:Users:andre-marietaptue:Formation_PHD:Consultation_WorldBank:Projet_Mali:Telephone_Survey:July:Tables_graph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Mali\Projet_Nord_Mali\Telephone_Survey\July\Tables_graph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Mali\Projet_Nord_Mali\Telephone_Survey\July\Tables_graphs.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Mali\Projet_Nord_Mali\Telephone_Survey\July\Tables_graphs.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Macintosh%20HD:Applications:Microsoft%20Office%202011:Office:Add-Ins:Solver.xlam"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Mali\Projet_Nord_Mali\Telephone_Survey\July\Tables_graphs.xlsx" TargetMode="External"/><Relationship Id="rId2" Type="http://schemas.microsoft.com/office/2011/relationships/chartColorStyle" Target="colors1.xml"/><Relationship Id="rId1" Type="http://schemas.microsoft.com/office/2011/relationships/chartStyle" Target="style1.xml"/></Relationships>
</file>

<file path=ppt/charts/_rels/chart20.xml.rels><?xml version="1.0" encoding="UTF-8" standalone="yes"?>
<Relationships xmlns="http://schemas.openxmlformats.org/package/2006/relationships"><Relationship Id="rId1" Type="http://schemas.openxmlformats.org/officeDocument/2006/relationships/oleObject" Target="Macintosh%20HD:Users:andre-marietaptue:Formation_PHD:Consultation_WorldBank:Projet_Hans:Telephone_Survey:July:Tables_graphs.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Macintosh%20HD:Users:andre-marietaptue:Formation_PHD:Consultation_WorldBank:Projet_Hans:Telephone_Survey:July:Tables_graphs.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Macintosh%20HD:Users:andre-marietaptue:Formation_PHD:Consultation_WorldBank:Projet_Hans:Telephone_Survey:July:Tables_graphs.xlsx" TargetMode="External"/></Relationships>
</file>

<file path=ppt/charts/_rels/chart23.xml.rels><?xml version="1.0" encoding="UTF-8" standalone="yes"?>
<Relationships xmlns="http://schemas.openxmlformats.org/package/2006/relationships"><Relationship Id="rId3" Type="http://schemas.openxmlformats.org/officeDocument/2006/relationships/oleObject" Target="file:///C:\Mali\Projet_Nord_Mali\Telephone_Survey\July\Tables_graph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oleObject" Target="file:///C:\Mali\Projet_Nord_Mali\Telephone_Survey\July\Tables_graph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andre-marietaptue:Formation_PHD:Consultation_WorldBank:Projet_Hans:Telephone_Survey:July:Tables_graph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andre-marietaptue:Formation_PHD:Consultation_WorldBank:Projet_Hans:Telephone_Survey:July:Tables_graph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andre-marietaptue:Formation_PHD:Consultation_WorldBank:Projet_Hans:Telephone_Survey:July:Tables_graph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andre-marietaptue:Formation_PHD:Consultation_WorldBank:Projet_Hans:Telephone_Survey:July:Tables_graph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andre-marietaptue:Formation_PHD:Consultation_WorldBank:Projet_Hans:Telephone_Survey:July:Tables_graph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andre-marietaptue:Formation_PHD:Consultation_WorldBank:Projet_Hans:Telephone_Survey:July:Tables_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6.8187199256342895E-2"/>
          <c:y val="4.5774647887323897E-2"/>
          <c:w val="0.76907582580073197"/>
          <c:h val="0.68981190697391104"/>
        </c:manualLayout>
      </c:layout>
      <c:barChart>
        <c:barDir val="col"/>
        <c:grouping val="clustered"/>
        <c:varyColors val="0"/>
        <c:ser>
          <c:idx val="0"/>
          <c:order val="0"/>
          <c:tx>
            <c:strRef>
              <c:f>[1]Graph_baselineSurvey!$C$460</c:f>
              <c:strCache>
                <c:ptCount val="1"/>
                <c:pt idx="0">
                  <c:v>Avant la crise</c:v>
                </c:pt>
              </c:strCache>
            </c:strRef>
          </c:tx>
          <c:invertIfNegative val="0"/>
          <c:dLbls>
            <c:spPr>
              <a:noFill/>
              <a:ln>
                <a:noFill/>
              </a:ln>
              <a:effectLst/>
            </c:spPr>
            <c:txPr>
              <a:bodyPr/>
              <a:lstStyle/>
              <a:p>
                <a:pPr>
                  <a:defRPr b="1">
                    <a:latin typeface="Times New Roman"/>
                    <a:cs typeface="Times New Roman"/>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[1]Graph_baselineSurvey!$A$461:$B$468</c:f>
              <c:multiLvlStrCache>
                <c:ptCount val="8"/>
                <c:lvl>
                  <c:pt idx="0">
                    <c:v>Gao</c:v>
                  </c:pt>
                  <c:pt idx="1">
                    <c:v>Tombouctou</c:v>
                  </c:pt>
                  <c:pt idx="2">
                    <c:v>Gao</c:v>
                  </c:pt>
                  <c:pt idx="3">
                    <c:v>Tombouctou</c:v>
                  </c:pt>
                  <c:pt idx="4">
                    <c:v>Gao</c:v>
                  </c:pt>
                  <c:pt idx="5">
                    <c:v>Tombouctou</c:v>
                  </c:pt>
                  <c:pt idx="6">
                    <c:v>Gao</c:v>
                  </c:pt>
                  <c:pt idx="7">
                    <c:v>Tombouctou</c:v>
                  </c:pt>
                </c:lvl>
                <c:lvl>
                  <c:pt idx="0">
                    <c:v>difficultés accès aux intrants</c:v>
                  </c:pt>
                  <c:pt idx="2">
                    <c:v>difficultés coût des intrants</c:v>
                  </c:pt>
                  <c:pt idx="4">
                    <c:v>difficultés coût de transport</c:v>
                  </c:pt>
                  <c:pt idx="6">
                    <c:v>difficultés accès à la main d'œuvre </c:v>
                  </c:pt>
                </c:lvl>
              </c:multiLvlStrCache>
            </c:multiLvlStrRef>
          </c:cat>
          <c:val>
            <c:numRef>
              <c:f>[1]Graph_baselineSurvey!$C$461:$C$468</c:f>
              <c:numCache>
                <c:formatCode>0.0</c:formatCode>
                <c:ptCount val="8"/>
                <c:pt idx="0">
                  <c:v>53.16</c:v>
                </c:pt>
                <c:pt idx="1">
                  <c:v>43.95</c:v>
                </c:pt>
                <c:pt idx="2">
                  <c:v>41.55</c:v>
                </c:pt>
                <c:pt idx="3">
                  <c:v>45.3</c:v>
                </c:pt>
                <c:pt idx="4">
                  <c:v>53.99</c:v>
                </c:pt>
                <c:pt idx="5">
                  <c:v>31.63</c:v>
                </c:pt>
                <c:pt idx="6">
                  <c:v>40.44</c:v>
                </c:pt>
                <c:pt idx="7">
                  <c:v>34.54</c:v>
                </c:pt>
              </c:numCache>
            </c:numRef>
          </c:val>
        </c:ser>
        <c:ser>
          <c:idx val="1"/>
          <c:order val="1"/>
          <c:tx>
            <c:strRef>
              <c:f>[1]Graph_baselineSurvey!$D$460</c:f>
              <c:strCache>
                <c:ptCount val="1"/>
                <c:pt idx="0">
                  <c:v>Au moment de l'enquête</c:v>
                </c:pt>
              </c:strCache>
            </c:strRef>
          </c:tx>
          <c:invertIfNegative val="0"/>
          <c:dLbls>
            <c:spPr>
              <a:noFill/>
              <a:ln>
                <a:noFill/>
              </a:ln>
              <a:effectLst/>
            </c:spPr>
            <c:txPr>
              <a:bodyPr/>
              <a:lstStyle/>
              <a:p>
                <a:pPr>
                  <a:defRPr b="1">
                    <a:latin typeface="Times New Roman"/>
                    <a:cs typeface="Times New Roman"/>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[1]Graph_baselineSurvey!$A$461:$B$468</c:f>
              <c:multiLvlStrCache>
                <c:ptCount val="8"/>
                <c:lvl>
                  <c:pt idx="0">
                    <c:v>Gao</c:v>
                  </c:pt>
                  <c:pt idx="1">
                    <c:v>Tombouctou</c:v>
                  </c:pt>
                  <c:pt idx="2">
                    <c:v>Gao</c:v>
                  </c:pt>
                  <c:pt idx="3">
                    <c:v>Tombouctou</c:v>
                  </c:pt>
                  <c:pt idx="4">
                    <c:v>Gao</c:v>
                  </c:pt>
                  <c:pt idx="5">
                    <c:v>Tombouctou</c:v>
                  </c:pt>
                  <c:pt idx="6">
                    <c:v>Gao</c:v>
                  </c:pt>
                  <c:pt idx="7">
                    <c:v>Tombouctou</c:v>
                  </c:pt>
                </c:lvl>
                <c:lvl>
                  <c:pt idx="0">
                    <c:v>difficultés accès aux intrants</c:v>
                  </c:pt>
                  <c:pt idx="2">
                    <c:v>difficultés coût des intrants</c:v>
                  </c:pt>
                  <c:pt idx="4">
                    <c:v>difficultés coût de transport</c:v>
                  </c:pt>
                  <c:pt idx="6">
                    <c:v>difficultés accès à la main d'œuvre </c:v>
                  </c:pt>
                </c:lvl>
              </c:multiLvlStrCache>
            </c:multiLvlStrRef>
          </c:cat>
          <c:val>
            <c:numRef>
              <c:f>[1]Graph_baselineSurvey!$D$461:$D$468</c:f>
              <c:numCache>
                <c:formatCode>0.0</c:formatCode>
                <c:ptCount val="8"/>
                <c:pt idx="0">
                  <c:v>67.81</c:v>
                </c:pt>
                <c:pt idx="1">
                  <c:v>72.209999999999994</c:v>
                </c:pt>
                <c:pt idx="2">
                  <c:v>63.86</c:v>
                </c:pt>
                <c:pt idx="3">
                  <c:v>69.3</c:v>
                </c:pt>
                <c:pt idx="4">
                  <c:v>68.72</c:v>
                </c:pt>
                <c:pt idx="5">
                  <c:v>61.46</c:v>
                </c:pt>
                <c:pt idx="6">
                  <c:v>56.84</c:v>
                </c:pt>
                <c:pt idx="7">
                  <c:v>68.400000000000006</c:v>
                </c:pt>
              </c:numCache>
            </c:numRef>
          </c:val>
        </c:ser>
        <c:dLbls>
          <c:showLegendKey val="0"/>
          <c:showVal val="0"/>
          <c:showCatName val="0"/>
          <c:showSerName val="0"/>
          <c:showPercent val="0"/>
          <c:showBubbleSize val="0"/>
        </c:dLbls>
        <c:gapWidth val="150"/>
        <c:axId val="275606176"/>
        <c:axId val="275606568"/>
      </c:barChart>
      <c:catAx>
        <c:axId val="275606176"/>
        <c:scaling>
          <c:orientation val="minMax"/>
        </c:scaling>
        <c:delete val="0"/>
        <c:axPos val="b"/>
        <c:numFmt formatCode="General" sourceLinked="0"/>
        <c:majorTickMark val="out"/>
        <c:minorTickMark val="none"/>
        <c:tickLblPos val="nextTo"/>
        <c:txPr>
          <a:bodyPr/>
          <a:lstStyle/>
          <a:p>
            <a:pPr>
              <a:defRPr sz="1100">
                <a:latin typeface="Times New Roman" panose="02020603050405020304" pitchFamily="18" charset="0"/>
                <a:cs typeface="Times New Roman" panose="02020603050405020304" pitchFamily="18" charset="0"/>
              </a:defRPr>
            </a:pPr>
            <a:endParaRPr lang="fr-FR"/>
          </a:p>
        </c:txPr>
        <c:crossAx val="275606568"/>
        <c:crosses val="autoZero"/>
        <c:auto val="1"/>
        <c:lblAlgn val="ctr"/>
        <c:lblOffset val="100"/>
        <c:noMultiLvlLbl val="0"/>
      </c:catAx>
      <c:valAx>
        <c:axId val="275606568"/>
        <c:scaling>
          <c:orientation val="minMax"/>
        </c:scaling>
        <c:delete val="0"/>
        <c:axPos val="l"/>
        <c:majorGridlines>
          <c:spPr>
            <a:ln>
              <a:noFill/>
            </a:ln>
          </c:spPr>
        </c:majorGridlines>
        <c:numFmt formatCode="0.0" sourceLinked="1"/>
        <c:majorTickMark val="out"/>
        <c:minorTickMark val="none"/>
        <c:tickLblPos val="nextTo"/>
        <c:txPr>
          <a:bodyPr/>
          <a:lstStyle/>
          <a:p>
            <a:pPr>
              <a:defRPr sz="800">
                <a:latin typeface="Times New Roman" panose="02020603050405020304" pitchFamily="18" charset="0"/>
                <a:cs typeface="Times New Roman" panose="02020603050405020304" pitchFamily="18" charset="0"/>
              </a:defRPr>
            </a:pPr>
            <a:endParaRPr lang="fr-FR"/>
          </a:p>
        </c:txPr>
        <c:crossAx val="275606176"/>
        <c:crosses val="autoZero"/>
        <c:crossBetween val="between"/>
      </c:valAx>
    </c:plotArea>
    <c:legend>
      <c:legendPos val="r"/>
      <c:layout>
        <c:manualLayout>
          <c:xMode val="edge"/>
          <c:yMode val="edge"/>
          <c:x val="0.84349631889342902"/>
          <c:y val="0.25675021256145802"/>
          <c:w val="0.151014736439195"/>
          <c:h val="0.25170532401749585"/>
        </c:manualLayout>
      </c:layout>
      <c:overlay val="0"/>
      <c:txPr>
        <a:bodyPr/>
        <a:lstStyle/>
        <a:p>
          <a:pPr>
            <a:defRPr sz="1100" b="1">
              <a:latin typeface="Times New Roman"/>
              <a:cs typeface="Times New Roman"/>
            </a:defRPr>
          </a:pPr>
          <a:endParaRPr lang="fr-FR"/>
        </a:p>
      </c:txPr>
    </c:legend>
    <c:plotVisOnly val="1"/>
    <c:dispBlanksAs val="gap"/>
    <c:showDLblsOverMax val="0"/>
  </c:chart>
  <c:spPr>
    <a:ln>
      <a:solidFill>
        <a:schemeClr val="accent1"/>
      </a:solidFill>
    </a:ln>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7.9345104589199106E-2"/>
          <c:y val="3.9816232771822301E-2"/>
          <c:w val="0.88028219199872704"/>
          <c:h val="0.63254914741617596"/>
        </c:manualLayout>
      </c:layout>
      <c:barChart>
        <c:barDir val="col"/>
        <c:grouping val="clustered"/>
        <c:varyColors val="0"/>
        <c:ser>
          <c:idx val="0"/>
          <c:order val="0"/>
          <c:tx>
            <c:strRef>
              <c:f>Graph_baselineSurvey!$C$1132</c:f>
              <c:strCache>
                <c:ptCount val="1"/>
                <c:pt idx="0">
                  <c:v>Avant la crise</c:v>
                </c:pt>
              </c:strCache>
            </c:strRef>
          </c:tx>
          <c:invertIfNegative val="0"/>
          <c:dLbls>
            <c:dLbl>
              <c:idx val="13"/>
              <c:delete val="1"/>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800" b="1">
                    <a:latin typeface="Times New Roman" panose="02020603050405020304" pitchFamily="18" charset="0"/>
                    <a:cs typeface="Times New Roman" panose="02020603050405020304" pitchFamily="18"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Graph_baselineSurvey!$A$1133:$B$1147</c:f>
              <c:multiLvlStrCache>
                <c:ptCount val="15"/>
                <c:lvl>
                  <c:pt idx="0">
                    <c:v>Gao</c:v>
                  </c:pt>
                  <c:pt idx="1">
                    <c:v>Kidal</c:v>
                  </c:pt>
                  <c:pt idx="2">
                    <c:v>Tombouctou</c:v>
                  </c:pt>
                  <c:pt idx="4">
                    <c:v>Gao</c:v>
                  </c:pt>
                  <c:pt idx="5">
                    <c:v>Kidal</c:v>
                  </c:pt>
                  <c:pt idx="6">
                    <c:v>Tombouctou</c:v>
                  </c:pt>
                  <c:pt idx="8">
                    <c:v>Gao</c:v>
                  </c:pt>
                  <c:pt idx="9">
                    <c:v>Kidal</c:v>
                  </c:pt>
                  <c:pt idx="10">
                    <c:v>Tombouctou</c:v>
                  </c:pt>
                  <c:pt idx="12">
                    <c:v>Gao</c:v>
                  </c:pt>
                  <c:pt idx="13">
                    <c:v>Kidal</c:v>
                  </c:pt>
                  <c:pt idx="14">
                    <c:v>Tombouctou</c:v>
                  </c:pt>
                </c:lvl>
                <c:lvl>
                  <c:pt idx="0">
                    <c:v>Pas de difficultés</c:v>
                  </c:pt>
                  <c:pt idx="4">
                    <c:v>Pas d'acheteurs</c:v>
                  </c:pt>
                  <c:pt idx="8">
                    <c:v>Coût de production</c:v>
                  </c:pt>
                  <c:pt idx="12">
                    <c:v>Insécurité</c:v>
                  </c:pt>
                </c:lvl>
              </c:multiLvlStrCache>
            </c:multiLvlStrRef>
          </c:cat>
          <c:val>
            <c:numRef>
              <c:f>Graph_baselineSurvey!$C$1133:$C$1147</c:f>
              <c:numCache>
                <c:formatCode>0.0</c:formatCode>
                <c:ptCount val="15"/>
                <c:pt idx="0">
                  <c:v>53.15</c:v>
                </c:pt>
                <c:pt idx="1">
                  <c:v>55.07</c:v>
                </c:pt>
                <c:pt idx="2">
                  <c:v>43.13</c:v>
                </c:pt>
                <c:pt idx="4">
                  <c:v>20.350000000000001</c:v>
                </c:pt>
                <c:pt idx="5">
                  <c:v>9.1780000000000008</c:v>
                </c:pt>
                <c:pt idx="6">
                  <c:v>19.600000000000001</c:v>
                </c:pt>
                <c:pt idx="8">
                  <c:v>11.15</c:v>
                </c:pt>
                <c:pt idx="9">
                  <c:v>4.7489999999999997</c:v>
                </c:pt>
                <c:pt idx="10">
                  <c:v>20.6</c:v>
                </c:pt>
                <c:pt idx="12">
                  <c:v>4.3629999999999978</c:v>
                </c:pt>
                <c:pt idx="13">
                  <c:v>0</c:v>
                </c:pt>
                <c:pt idx="14">
                  <c:v>1.9670000000000001</c:v>
                </c:pt>
              </c:numCache>
            </c:numRef>
          </c:val>
        </c:ser>
        <c:ser>
          <c:idx val="1"/>
          <c:order val="1"/>
          <c:tx>
            <c:strRef>
              <c:f>Graph_baselineSurvey!$D$1132</c:f>
              <c:strCache>
                <c:ptCount val="1"/>
                <c:pt idx="0">
                  <c:v>Au moment de l'enquête</c:v>
                </c:pt>
              </c:strCache>
            </c:strRef>
          </c:tx>
          <c:invertIfNegative val="0"/>
          <c:dLbls>
            <c:dLbl>
              <c:idx val="14"/>
              <c:layout>
                <c:manualLayout>
                  <c:x val="1.21212121212121E-2"/>
                  <c:y val="9.1883614088819707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800" b="1">
                    <a:latin typeface="Times New Roman" panose="02020603050405020304" pitchFamily="18" charset="0"/>
                    <a:cs typeface="Times New Roman" panose="02020603050405020304" pitchFamily="18"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Graph_baselineSurvey!$A$1133:$B$1147</c:f>
              <c:multiLvlStrCache>
                <c:ptCount val="15"/>
                <c:lvl>
                  <c:pt idx="0">
                    <c:v>Gao</c:v>
                  </c:pt>
                  <c:pt idx="1">
                    <c:v>Kidal</c:v>
                  </c:pt>
                  <c:pt idx="2">
                    <c:v>Tombouctou</c:v>
                  </c:pt>
                  <c:pt idx="4">
                    <c:v>Gao</c:v>
                  </c:pt>
                  <c:pt idx="5">
                    <c:v>Kidal</c:v>
                  </c:pt>
                  <c:pt idx="6">
                    <c:v>Tombouctou</c:v>
                  </c:pt>
                  <c:pt idx="8">
                    <c:v>Gao</c:v>
                  </c:pt>
                  <c:pt idx="9">
                    <c:v>Kidal</c:v>
                  </c:pt>
                  <c:pt idx="10">
                    <c:v>Tombouctou</c:v>
                  </c:pt>
                  <c:pt idx="12">
                    <c:v>Gao</c:v>
                  </c:pt>
                  <c:pt idx="13">
                    <c:v>Kidal</c:v>
                  </c:pt>
                  <c:pt idx="14">
                    <c:v>Tombouctou</c:v>
                  </c:pt>
                </c:lvl>
                <c:lvl>
                  <c:pt idx="0">
                    <c:v>Pas de difficultés</c:v>
                  </c:pt>
                  <c:pt idx="4">
                    <c:v>Pas d'acheteurs</c:v>
                  </c:pt>
                  <c:pt idx="8">
                    <c:v>Coût de production</c:v>
                  </c:pt>
                  <c:pt idx="12">
                    <c:v>Insécurité</c:v>
                  </c:pt>
                </c:lvl>
              </c:multiLvlStrCache>
            </c:multiLvlStrRef>
          </c:cat>
          <c:val>
            <c:numRef>
              <c:f>Graph_baselineSurvey!$D$1133:$D$1147</c:f>
              <c:numCache>
                <c:formatCode>0.0</c:formatCode>
                <c:ptCount val="15"/>
                <c:pt idx="0">
                  <c:v>13.25</c:v>
                </c:pt>
                <c:pt idx="1">
                  <c:v>13.93</c:v>
                </c:pt>
                <c:pt idx="2">
                  <c:v>8.7970000000000006</c:v>
                </c:pt>
                <c:pt idx="4">
                  <c:v>49.11</c:v>
                </c:pt>
                <c:pt idx="5">
                  <c:v>67.08</c:v>
                </c:pt>
                <c:pt idx="6">
                  <c:v>86.3</c:v>
                </c:pt>
                <c:pt idx="8">
                  <c:v>17.61</c:v>
                </c:pt>
                <c:pt idx="9">
                  <c:v>4.7489999999999997</c:v>
                </c:pt>
                <c:pt idx="10">
                  <c:v>1.9670000000000001</c:v>
                </c:pt>
                <c:pt idx="12">
                  <c:v>15.67</c:v>
                </c:pt>
                <c:pt idx="13">
                  <c:v>14.25</c:v>
                </c:pt>
                <c:pt idx="14">
                  <c:v>2.9319999999999991</c:v>
                </c:pt>
              </c:numCache>
            </c:numRef>
          </c:val>
        </c:ser>
        <c:dLbls>
          <c:showLegendKey val="0"/>
          <c:showVal val="0"/>
          <c:showCatName val="0"/>
          <c:showSerName val="0"/>
          <c:showPercent val="0"/>
          <c:showBubbleSize val="0"/>
        </c:dLbls>
        <c:gapWidth val="150"/>
        <c:axId val="276571232"/>
        <c:axId val="276571624"/>
      </c:barChart>
      <c:catAx>
        <c:axId val="276571232"/>
        <c:scaling>
          <c:orientation val="minMax"/>
        </c:scaling>
        <c:delete val="0"/>
        <c:axPos val="b"/>
        <c:numFmt formatCode="General" sourceLinked="0"/>
        <c:majorTickMark val="out"/>
        <c:minorTickMark val="none"/>
        <c:tickLblPos val="nextTo"/>
        <c:txPr>
          <a:bodyPr/>
          <a:lstStyle/>
          <a:p>
            <a:pPr>
              <a:defRPr sz="800">
                <a:latin typeface="Times New Roman" panose="02020603050405020304" pitchFamily="18" charset="0"/>
                <a:cs typeface="Times New Roman" panose="02020603050405020304" pitchFamily="18" charset="0"/>
              </a:defRPr>
            </a:pPr>
            <a:endParaRPr lang="fr-FR"/>
          </a:p>
        </c:txPr>
        <c:crossAx val="276571624"/>
        <c:crosses val="autoZero"/>
        <c:auto val="1"/>
        <c:lblAlgn val="ctr"/>
        <c:lblOffset val="100"/>
        <c:noMultiLvlLbl val="0"/>
      </c:catAx>
      <c:valAx>
        <c:axId val="276571624"/>
        <c:scaling>
          <c:orientation val="minMax"/>
        </c:scaling>
        <c:delete val="0"/>
        <c:axPos val="l"/>
        <c:majorGridlines>
          <c:spPr>
            <a:ln>
              <a:noFill/>
            </a:ln>
          </c:spPr>
        </c:majorGridlines>
        <c:numFmt formatCode="0.0" sourceLinked="1"/>
        <c:majorTickMark val="out"/>
        <c:minorTickMark val="none"/>
        <c:tickLblPos val="nextTo"/>
        <c:txPr>
          <a:bodyPr/>
          <a:lstStyle/>
          <a:p>
            <a:pPr>
              <a:defRPr sz="800">
                <a:latin typeface="Times New Roman" panose="02020603050405020304" pitchFamily="18" charset="0"/>
                <a:cs typeface="Times New Roman" panose="02020603050405020304" pitchFamily="18" charset="0"/>
              </a:defRPr>
            </a:pPr>
            <a:endParaRPr lang="fr-FR"/>
          </a:p>
        </c:txPr>
        <c:crossAx val="276571232"/>
        <c:crosses val="autoZero"/>
        <c:crossBetween val="between"/>
      </c:valAx>
    </c:plotArea>
    <c:legend>
      <c:legendPos val="r"/>
      <c:layout>
        <c:manualLayout>
          <c:xMode val="edge"/>
          <c:yMode val="edge"/>
          <c:x val="0.56091026452212989"/>
          <c:y val="1.5440575715186512E-2"/>
          <c:w val="0.38128218142483894"/>
          <c:h val="0.16513276013269812"/>
        </c:manualLayout>
      </c:layout>
      <c:overlay val="0"/>
      <c:txPr>
        <a:bodyPr/>
        <a:lstStyle/>
        <a:p>
          <a:pPr>
            <a:defRPr sz="1100" b="1">
              <a:latin typeface="Times New Roman" panose="02020603050405020304" pitchFamily="18" charset="0"/>
              <a:cs typeface="Times New Roman" panose="02020603050405020304" pitchFamily="18" charset="0"/>
            </a:defRPr>
          </a:pPr>
          <a:endParaRPr lang="fr-FR"/>
        </a:p>
      </c:txPr>
    </c:legend>
    <c:plotVisOnly val="1"/>
    <c:dispBlanksAs val="gap"/>
    <c:showDLblsOverMax val="0"/>
  </c:chart>
  <c:spPr>
    <a:ln>
      <a:solidFill>
        <a:schemeClr val="accent1"/>
      </a:solidFill>
    </a:ln>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6.6297537275925605E-2"/>
          <c:y val="4.3551088777219402E-2"/>
          <c:w val="0.88537656680729204"/>
          <c:h val="0.57687205197987002"/>
        </c:manualLayout>
      </c:layout>
      <c:barChart>
        <c:barDir val="col"/>
        <c:grouping val="clustered"/>
        <c:varyColors val="0"/>
        <c:ser>
          <c:idx val="0"/>
          <c:order val="0"/>
          <c:tx>
            <c:strRef>
              <c:f>Graph_baselineSurvey!$C$1253</c:f>
              <c:strCache>
                <c:ptCount val="1"/>
                <c:pt idx="0">
                  <c:v>Avant la crise</c:v>
                </c:pt>
              </c:strCache>
            </c:strRef>
          </c:tx>
          <c:invertIfNegative val="0"/>
          <c:dLbls>
            <c:dLbl>
              <c:idx val="5"/>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4"/>
              <c:delete val="1"/>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800" b="1">
                    <a:latin typeface="Times New Roman" panose="02020603050405020304" pitchFamily="18" charset="0"/>
                    <a:cs typeface="Times New Roman" panose="02020603050405020304" pitchFamily="18"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Graph_baselineSurvey!$A$1254:$B$1268</c:f>
              <c:multiLvlStrCache>
                <c:ptCount val="15"/>
                <c:lvl>
                  <c:pt idx="0">
                    <c:v>Gao</c:v>
                  </c:pt>
                  <c:pt idx="1">
                    <c:v>Kidal</c:v>
                  </c:pt>
                  <c:pt idx="2">
                    <c:v>Tombouctou</c:v>
                  </c:pt>
                  <c:pt idx="4">
                    <c:v>Gao</c:v>
                  </c:pt>
                  <c:pt idx="5">
                    <c:v>Kidal</c:v>
                  </c:pt>
                  <c:pt idx="6">
                    <c:v>Tombouctou</c:v>
                  </c:pt>
                  <c:pt idx="8">
                    <c:v>Gao</c:v>
                  </c:pt>
                  <c:pt idx="9">
                    <c:v>Kidal</c:v>
                  </c:pt>
                  <c:pt idx="10">
                    <c:v>Tombouctou</c:v>
                  </c:pt>
                  <c:pt idx="12">
                    <c:v>Gao</c:v>
                  </c:pt>
                  <c:pt idx="13">
                    <c:v>Kidal</c:v>
                  </c:pt>
                  <c:pt idx="14">
                    <c:v>Tombouctou</c:v>
                  </c:pt>
                </c:lvl>
                <c:lvl>
                  <c:pt idx="0">
                    <c:v>Pas de difficultés</c:v>
                  </c:pt>
                  <c:pt idx="4">
                    <c:v>Pas d'acheteurs</c:v>
                  </c:pt>
                  <c:pt idx="8">
                    <c:v>Coût de production</c:v>
                  </c:pt>
                  <c:pt idx="12">
                    <c:v>Insécurité</c:v>
                  </c:pt>
                </c:lvl>
              </c:multiLvlStrCache>
            </c:multiLvlStrRef>
          </c:cat>
          <c:val>
            <c:numRef>
              <c:f>Graph_baselineSurvey!$C$1254:$C$1268</c:f>
              <c:numCache>
                <c:formatCode>0.0</c:formatCode>
                <c:ptCount val="15"/>
                <c:pt idx="0">
                  <c:v>68.2</c:v>
                </c:pt>
                <c:pt idx="1">
                  <c:v>42.8</c:v>
                </c:pt>
                <c:pt idx="2">
                  <c:v>38.5</c:v>
                </c:pt>
                <c:pt idx="4">
                  <c:v>4</c:v>
                </c:pt>
                <c:pt idx="5">
                  <c:v>0</c:v>
                </c:pt>
                <c:pt idx="6">
                  <c:v>15.5</c:v>
                </c:pt>
                <c:pt idx="8">
                  <c:v>8</c:v>
                </c:pt>
                <c:pt idx="9">
                  <c:v>0</c:v>
                </c:pt>
                <c:pt idx="10">
                  <c:v>0</c:v>
                </c:pt>
                <c:pt idx="12">
                  <c:v>8</c:v>
                </c:pt>
                <c:pt idx="13">
                  <c:v>42.8</c:v>
                </c:pt>
                <c:pt idx="14">
                  <c:v>0</c:v>
                </c:pt>
              </c:numCache>
            </c:numRef>
          </c:val>
        </c:ser>
        <c:ser>
          <c:idx val="1"/>
          <c:order val="1"/>
          <c:tx>
            <c:strRef>
              <c:f>Graph_baselineSurvey!$D$1253</c:f>
              <c:strCache>
                <c:ptCount val="1"/>
                <c:pt idx="0">
                  <c:v>Au moment de l'enquête</c:v>
                </c:pt>
              </c:strCache>
            </c:strRef>
          </c:tx>
          <c:invertIfNegative val="0"/>
          <c:dLbls>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0"/>
              <c:delete val="1"/>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800" b="1">
                    <a:latin typeface="Times New Roman" panose="02020603050405020304" pitchFamily="18" charset="0"/>
                    <a:cs typeface="Times New Roman" panose="02020603050405020304" pitchFamily="18"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Graph_baselineSurvey!$A$1254:$B$1268</c:f>
              <c:multiLvlStrCache>
                <c:ptCount val="15"/>
                <c:lvl>
                  <c:pt idx="0">
                    <c:v>Gao</c:v>
                  </c:pt>
                  <c:pt idx="1">
                    <c:v>Kidal</c:v>
                  </c:pt>
                  <c:pt idx="2">
                    <c:v>Tombouctou</c:v>
                  </c:pt>
                  <c:pt idx="4">
                    <c:v>Gao</c:v>
                  </c:pt>
                  <c:pt idx="5">
                    <c:v>Kidal</c:v>
                  </c:pt>
                  <c:pt idx="6">
                    <c:v>Tombouctou</c:v>
                  </c:pt>
                  <c:pt idx="8">
                    <c:v>Gao</c:v>
                  </c:pt>
                  <c:pt idx="9">
                    <c:v>Kidal</c:v>
                  </c:pt>
                  <c:pt idx="10">
                    <c:v>Tombouctou</c:v>
                  </c:pt>
                  <c:pt idx="12">
                    <c:v>Gao</c:v>
                  </c:pt>
                  <c:pt idx="13">
                    <c:v>Kidal</c:v>
                  </c:pt>
                  <c:pt idx="14">
                    <c:v>Tombouctou</c:v>
                  </c:pt>
                </c:lvl>
                <c:lvl>
                  <c:pt idx="0">
                    <c:v>Pas de difficultés</c:v>
                  </c:pt>
                  <c:pt idx="4">
                    <c:v>Pas d'acheteurs</c:v>
                  </c:pt>
                  <c:pt idx="8">
                    <c:v>Coût de production</c:v>
                  </c:pt>
                  <c:pt idx="12">
                    <c:v>Insécurité</c:v>
                  </c:pt>
                </c:lvl>
              </c:multiLvlStrCache>
            </c:multiLvlStrRef>
          </c:cat>
          <c:val>
            <c:numRef>
              <c:f>Graph_baselineSurvey!$D$1254:$D$1268</c:f>
              <c:numCache>
                <c:formatCode>0.0</c:formatCode>
                <c:ptCount val="15"/>
                <c:pt idx="0">
                  <c:v>28.1</c:v>
                </c:pt>
                <c:pt idx="1">
                  <c:v>0</c:v>
                </c:pt>
                <c:pt idx="2">
                  <c:v>0</c:v>
                </c:pt>
                <c:pt idx="4">
                  <c:v>32.1</c:v>
                </c:pt>
                <c:pt idx="5">
                  <c:v>28.6</c:v>
                </c:pt>
                <c:pt idx="6">
                  <c:v>54</c:v>
                </c:pt>
                <c:pt idx="8">
                  <c:v>23.8</c:v>
                </c:pt>
                <c:pt idx="9">
                  <c:v>0</c:v>
                </c:pt>
                <c:pt idx="10">
                  <c:v>0</c:v>
                </c:pt>
                <c:pt idx="12">
                  <c:v>12</c:v>
                </c:pt>
                <c:pt idx="13">
                  <c:v>71.400000000000006</c:v>
                </c:pt>
                <c:pt idx="14">
                  <c:v>46</c:v>
                </c:pt>
              </c:numCache>
            </c:numRef>
          </c:val>
        </c:ser>
        <c:dLbls>
          <c:showLegendKey val="0"/>
          <c:showVal val="0"/>
          <c:showCatName val="0"/>
          <c:showSerName val="0"/>
          <c:showPercent val="0"/>
          <c:showBubbleSize val="0"/>
        </c:dLbls>
        <c:gapWidth val="150"/>
        <c:axId val="276572408"/>
        <c:axId val="276572800"/>
      </c:barChart>
      <c:catAx>
        <c:axId val="276572408"/>
        <c:scaling>
          <c:orientation val="minMax"/>
        </c:scaling>
        <c:delete val="0"/>
        <c:axPos val="b"/>
        <c:numFmt formatCode="General" sourceLinked="0"/>
        <c:majorTickMark val="out"/>
        <c:minorTickMark val="none"/>
        <c:tickLblPos val="nextTo"/>
        <c:txPr>
          <a:bodyPr/>
          <a:lstStyle/>
          <a:p>
            <a:pPr>
              <a:defRPr sz="800">
                <a:latin typeface="Times New Roman" panose="02020603050405020304" pitchFamily="18" charset="0"/>
                <a:cs typeface="Times New Roman" panose="02020603050405020304" pitchFamily="18" charset="0"/>
              </a:defRPr>
            </a:pPr>
            <a:endParaRPr lang="fr-FR"/>
          </a:p>
        </c:txPr>
        <c:crossAx val="276572800"/>
        <c:crosses val="autoZero"/>
        <c:auto val="1"/>
        <c:lblAlgn val="ctr"/>
        <c:lblOffset val="100"/>
        <c:noMultiLvlLbl val="0"/>
      </c:catAx>
      <c:valAx>
        <c:axId val="276572800"/>
        <c:scaling>
          <c:orientation val="minMax"/>
        </c:scaling>
        <c:delete val="0"/>
        <c:axPos val="l"/>
        <c:majorGridlines>
          <c:spPr>
            <a:ln>
              <a:noFill/>
            </a:ln>
          </c:spPr>
        </c:majorGridlines>
        <c:numFmt formatCode="0.0" sourceLinked="1"/>
        <c:majorTickMark val="out"/>
        <c:minorTickMark val="none"/>
        <c:tickLblPos val="nextTo"/>
        <c:txPr>
          <a:bodyPr/>
          <a:lstStyle/>
          <a:p>
            <a:pPr>
              <a:defRPr sz="800">
                <a:latin typeface="Times New Roman" panose="02020603050405020304" pitchFamily="18" charset="0"/>
                <a:cs typeface="Times New Roman" panose="02020603050405020304" pitchFamily="18" charset="0"/>
              </a:defRPr>
            </a:pPr>
            <a:endParaRPr lang="fr-FR"/>
          </a:p>
        </c:txPr>
        <c:crossAx val="276572408"/>
        <c:crosses val="autoZero"/>
        <c:crossBetween val="between"/>
      </c:valAx>
    </c:plotArea>
    <c:legend>
      <c:legendPos val="r"/>
      <c:layout>
        <c:manualLayout>
          <c:xMode val="edge"/>
          <c:yMode val="edge"/>
          <c:x val="0.39208781951419286"/>
          <c:y val="1.5728596512463618E-2"/>
          <c:w val="0.43534670168176842"/>
          <c:h val="0.13172605250472172"/>
        </c:manualLayout>
      </c:layout>
      <c:overlay val="0"/>
      <c:txPr>
        <a:bodyPr/>
        <a:lstStyle/>
        <a:p>
          <a:pPr>
            <a:defRPr sz="1100" b="1">
              <a:latin typeface="Times New Roman" panose="02020603050405020304" pitchFamily="18" charset="0"/>
              <a:cs typeface="Times New Roman" panose="02020603050405020304" pitchFamily="18" charset="0"/>
            </a:defRPr>
          </a:pPr>
          <a:endParaRPr lang="fr-FR"/>
        </a:p>
      </c:txPr>
    </c:legend>
    <c:plotVisOnly val="1"/>
    <c:dispBlanksAs val="gap"/>
    <c:showDLblsOverMax val="0"/>
  </c:chart>
  <c:spPr>
    <a:ln>
      <a:solidFill>
        <a:schemeClr val="accent1"/>
      </a:solid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invertIfNegative val="0"/>
          <c:dLbls>
            <c:spPr>
              <a:noFill/>
              <a:ln>
                <a:noFill/>
              </a:ln>
              <a:effectLst/>
            </c:spPr>
            <c:txPr>
              <a:bodyPr wrap="square" lIns="38100" tIns="19050" rIns="38100" bIns="19050" anchor="ctr">
                <a:spAutoFit/>
              </a:bodyPr>
              <a:lstStyle/>
              <a:p>
                <a:pPr>
                  <a:defRPr b="1"/>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Graph_baselineSurvey!$B$1488:$B$1497</c:f>
              <c:strCache>
                <c:ptCount val="10"/>
                <c:pt idx="0">
                  <c:v>Autres</c:v>
                </c:pt>
                <c:pt idx="1">
                  <c:v>Prix élevés des intrants agricoles</c:v>
                </c:pt>
                <c:pt idx="2">
                  <c:v>Maladie grave ou accident d'un membre du ménage</c:v>
                </c:pt>
                <c:pt idx="3">
                  <c:v>Vol d'un bien de grande valeur</c:v>
                </c:pt>
                <c:pt idx="4">
                  <c:v>Décès d'un membre du ménage</c:v>
                </c:pt>
                <c:pt idx="5">
                  <c:v>Taux élevé de maladies des animaux</c:v>
                </c:pt>
                <c:pt idx="6">
                  <c:v>Sécheresse/Pluies irrégulières</c:v>
                </c:pt>
                <c:pt idx="7">
                  <c:v>Conflit/Violence/Insécurité</c:v>
                </c:pt>
                <c:pt idx="8">
                  <c:v>Déplacé ou refugié (vous-même ou des membres de votre famille)</c:v>
                </c:pt>
                <c:pt idx="9">
                  <c:v>Prix élevés des produits alimentaires</c:v>
                </c:pt>
              </c:strCache>
            </c:strRef>
          </c:cat>
          <c:val>
            <c:numRef>
              <c:f>Graph_baselineSurvey!$C$1488:$C$1497</c:f>
              <c:numCache>
                <c:formatCode>0.0</c:formatCode>
                <c:ptCount val="10"/>
                <c:pt idx="0">
                  <c:v>5.8608999999999956</c:v>
                </c:pt>
                <c:pt idx="1">
                  <c:v>3.73</c:v>
                </c:pt>
                <c:pt idx="2">
                  <c:v>4.4489999999999998</c:v>
                </c:pt>
                <c:pt idx="3">
                  <c:v>4.47</c:v>
                </c:pt>
                <c:pt idx="4">
                  <c:v>5.1519999999999966</c:v>
                </c:pt>
                <c:pt idx="5">
                  <c:v>6.6119999999999957</c:v>
                </c:pt>
                <c:pt idx="6">
                  <c:v>14.34</c:v>
                </c:pt>
                <c:pt idx="7">
                  <c:v>14.41</c:v>
                </c:pt>
                <c:pt idx="8">
                  <c:v>16.46</c:v>
                </c:pt>
                <c:pt idx="9">
                  <c:v>24.52</c:v>
                </c:pt>
              </c:numCache>
            </c:numRef>
          </c:val>
        </c:ser>
        <c:dLbls>
          <c:showLegendKey val="0"/>
          <c:showVal val="0"/>
          <c:showCatName val="0"/>
          <c:showSerName val="0"/>
          <c:showPercent val="0"/>
          <c:showBubbleSize val="0"/>
        </c:dLbls>
        <c:gapWidth val="150"/>
        <c:axId val="276573976"/>
        <c:axId val="276574368"/>
      </c:barChart>
      <c:catAx>
        <c:axId val="276573976"/>
        <c:scaling>
          <c:orientation val="minMax"/>
        </c:scaling>
        <c:delete val="0"/>
        <c:axPos val="l"/>
        <c:numFmt formatCode="General" sourceLinked="0"/>
        <c:majorTickMark val="out"/>
        <c:minorTickMark val="none"/>
        <c:tickLblPos val="nextTo"/>
        <c:txPr>
          <a:bodyPr/>
          <a:lstStyle/>
          <a:p>
            <a:pPr>
              <a:defRPr b="1"/>
            </a:pPr>
            <a:endParaRPr lang="fr-FR"/>
          </a:p>
        </c:txPr>
        <c:crossAx val="276574368"/>
        <c:crosses val="autoZero"/>
        <c:auto val="1"/>
        <c:lblAlgn val="ctr"/>
        <c:lblOffset val="100"/>
        <c:noMultiLvlLbl val="0"/>
      </c:catAx>
      <c:valAx>
        <c:axId val="276574368"/>
        <c:scaling>
          <c:orientation val="minMax"/>
        </c:scaling>
        <c:delete val="0"/>
        <c:axPos val="b"/>
        <c:majorGridlines>
          <c:spPr>
            <a:ln>
              <a:noFill/>
            </a:ln>
          </c:spPr>
        </c:majorGridlines>
        <c:numFmt formatCode="0.0" sourceLinked="1"/>
        <c:majorTickMark val="out"/>
        <c:minorTickMark val="none"/>
        <c:tickLblPos val="nextTo"/>
        <c:txPr>
          <a:bodyPr/>
          <a:lstStyle/>
          <a:p>
            <a:pPr>
              <a:defRPr b="1"/>
            </a:pPr>
            <a:endParaRPr lang="fr-FR"/>
          </a:p>
        </c:txPr>
        <c:crossAx val="276573976"/>
        <c:crosses val="autoZero"/>
        <c:crossBetween val="between"/>
      </c:valAx>
    </c:plotArea>
    <c:plotVisOnly val="1"/>
    <c:dispBlanksAs val="gap"/>
    <c:showDLblsOverMax val="0"/>
  </c:chart>
  <c:spPr>
    <a:ln>
      <a:solidFill>
        <a:schemeClr val="accent1"/>
      </a:solidFill>
    </a:ln>
  </c:spPr>
  <c:txPr>
    <a:bodyPr/>
    <a:lstStyle/>
    <a:p>
      <a:pPr>
        <a:defRPr sz="800" b="1">
          <a:latin typeface="Times New Roman"/>
          <a:cs typeface="Times New Roman"/>
        </a:defRPr>
      </a:pPr>
      <a:endParaRPr lang="fr-FR"/>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[1]Graph_baselineSurvey!$B$3</c:f>
              <c:strCache>
                <c:ptCount val="1"/>
                <c:pt idx="0">
                  <c:v>MG1</c:v>
                </c:pt>
              </c:strCache>
            </c:strRef>
          </c:tx>
          <c:invertIfNegative val="0"/>
          <c:dLbls>
            <c:spPr>
              <a:noFill/>
              <a:ln>
                <a:noFill/>
              </a:ln>
              <a:effectLst/>
            </c:spPr>
            <c:txPr>
              <a:bodyPr/>
              <a:lstStyle/>
              <a:p>
                <a:pPr>
                  <a:defRPr sz="1000" b="0">
                    <a:latin typeface="Times New Roman"/>
                    <a:cs typeface="Times New Roman"/>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[1]Graph_baselineSurvey!$A$4:$A$9</c:f>
              <c:strCache>
                <c:ptCount val="6"/>
                <c:pt idx="0">
                  <c:v>Gao</c:v>
                </c:pt>
                <c:pt idx="1">
                  <c:v>Kidal</c:v>
                </c:pt>
                <c:pt idx="2">
                  <c:v>Tombouctou</c:v>
                </c:pt>
                <c:pt idx="3">
                  <c:v>Urbain</c:v>
                </c:pt>
                <c:pt idx="4">
                  <c:v>Rural</c:v>
                </c:pt>
                <c:pt idx="5">
                  <c:v>Ensemble</c:v>
                </c:pt>
              </c:strCache>
            </c:strRef>
          </c:cat>
          <c:val>
            <c:numRef>
              <c:f>[1]Graph_baselineSurvey!$B$4:$B$9</c:f>
              <c:numCache>
                <c:formatCode>0.0</c:formatCode>
                <c:ptCount val="6"/>
                <c:pt idx="0">
                  <c:v>20.64</c:v>
                </c:pt>
                <c:pt idx="1">
                  <c:v>11.17</c:v>
                </c:pt>
                <c:pt idx="2">
                  <c:v>14.85</c:v>
                </c:pt>
                <c:pt idx="3">
                  <c:v>17.71</c:v>
                </c:pt>
                <c:pt idx="4">
                  <c:v>16.97</c:v>
                </c:pt>
                <c:pt idx="5">
                  <c:v>17.100000000000001</c:v>
                </c:pt>
              </c:numCache>
            </c:numRef>
          </c:val>
        </c:ser>
        <c:ser>
          <c:idx val="1"/>
          <c:order val="1"/>
          <c:tx>
            <c:strRef>
              <c:f>[1]Graph_baselineSurvey!$C$3</c:f>
              <c:strCache>
                <c:ptCount val="1"/>
                <c:pt idx="0">
                  <c:v>MG2</c:v>
                </c:pt>
              </c:strCache>
            </c:strRef>
          </c:tx>
          <c:invertIfNegative val="0"/>
          <c:dLbls>
            <c:spPr>
              <a:noFill/>
              <a:ln>
                <a:noFill/>
              </a:ln>
              <a:effectLst/>
            </c:spPr>
            <c:txPr>
              <a:bodyPr/>
              <a:lstStyle/>
              <a:p>
                <a:pPr>
                  <a:defRPr sz="1000" b="1">
                    <a:latin typeface="Times New Roman"/>
                    <a:cs typeface="Times New Roman"/>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[1]Graph_baselineSurvey!$A$4:$A$9</c:f>
              <c:strCache>
                <c:ptCount val="6"/>
                <c:pt idx="0">
                  <c:v>Gao</c:v>
                </c:pt>
                <c:pt idx="1">
                  <c:v>Kidal</c:v>
                </c:pt>
                <c:pt idx="2">
                  <c:v>Tombouctou</c:v>
                </c:pt>
                <c:pt idx="3">
                  <c:v>Urbain</c:v>
                </c:pt>
                <c:pt idx="4">
                  <c:v>Rural</c:v>
                </c:pt>
                <c:pt idx="5">
                  <c:v>Ensemble</c:v>
                </c:pt>
              </c:strCache>
            </c:strRef>
          </c:cat>
          <c:val>
            <c:numRef>
              <c:f>[1]Graph_baselineSurvey!$C$4:$C$9</c:f>
              <c:numCache>
                <c:formatCode>0.0</c:formatCode>
                <c:ptCount val="6"/>
                <c:pt idx="0">
                  <c:v>33.869999999999997</c:v>
                </c:pt>
                <c:pt idx="1">
                  <c:v>34.93</c:v>
                </c:pt>
                <c:pt idx="2">
                  <c:v>31.61</c:v>
                </c:pt>
                <c:pt idx="3">
                  <c:v>32.4</c:v>
                </c:pt>
                <c:pt idx="4">
                  <c:v>32.81</c:v>
                </c:pt>
                <c:pt idx="5">
                  <c:v>32.74</c:v>
                </c:pt>
              </c:numCache>
            </c:numRef>
          </c:val>
        </c:ser>
        <c:ser>
          <c:idx val="2"/>
          <c:order val="2"/>
          <c:tx>
            <c:strRef>
              <c:f>[1]Graph_baselineSurvey!$D$3</c:f>
              <c:strCache>
                <c:ptCount val="1"/>
                <c:pt idx="0">
                  <c:v>MG3</c:v>
                </c:pt>
              </c:strCache>
            </c:strRef>
          </c:tx>
          <c:spPr>
            <a:solidFill>
              <a:schemeClr val="bg2">
                <a:lumMod val="50000"/>
              </a:schemeClr>
            </a:solidFill>
          </c:spPr>
          <c:invertIfNegative val="0"/>
          <c:dLbls>
            <c:spPr>
              <a:noFill/>
              <a:ln>
                <a:noFill/>
              </a:ln>
              <a:effectLst/>
            </c:spPr>
            <c:txPr>
              <a:bodyPr/>
              <a:lstStyle/>
              <a:p>
                <a:pPr>
                  <a:defRPr sz="1000" b="1">
                    <a:latin typeface="Times New Roman"/>
                    <a:cs typeface="Times New Roman"/>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[1]Graph_baselineSurvey!$A$4:$A$9</c:f>
              <c:strCache>
                <c:ptCount val="6"/>
                <c:pt idx="0">
                  <c:v>Gao</c:v>
                </c:pt>
                <c:pt idx="1">
                  <c:v>Kidal</c:v>
                </c:pt>
                <c:pt idx="2">
                  <c:v>Tombouctou</c:v>
                </c:pt>
                <c:pt idx="3">
                  <c:v>Urbain</c:v>
                </c:pt>
                <c:pt idx="4">
                  <c:v>Rural</c:v>
                </c:pt>
                <c:pt idx="5">
                  <c:v>Ensemble</c:v>
                </c:pt>
              </c:strCache>
            </c:strRef>
          </c:cat>
          <c:val>
            <c:numRef>
              <c:f>[1]Graph_baselineSurvey!$D$4:$D$9</c:f>
              <c:numCache>
                <c:formatCode>0.0</c:formatCode>
                <c:ptCount val="6"/>
                <c:pt idx="0">
                  <c:v>15.89</c:v>
                </c:pt>
                <c:pt idx="1">
                  <c:v>22.06</c:v>
                </c:pt>
                <c:pt idx="2">
                  <c:v>31.93</c:v>
                </c:pt>
                <c:pt idx="3">
                  <c:v>25.97</c:v>
                </c:pt>
                <c:pt idx="4">
                  <c:v>24.35</c:v>
                </c:pt>
                <c:pt idx="5">
                  <c:v>24.64</c:v>
                </c:pt>
              </c:numCache>
            </c:numRef>
          </c:val>
        </c:ser>
        <c:ser>
          <c:idx val="3"/>
          <c:order val="3"/>
          <c:tx>
            <c:strRef>
              <c:f>[1]Graph_baselineSurvey!$E$3</c:f>
              <c:strCache>
                <c:ptCount val="1"/>
                <c:pt idx="0">
                  <c:v>MG4</c:v>
                </c:pt>
              </c:strCache>
            </c:strRef>
          </c:tx>
          <c:invertIfNegative val="0"/>
          <c:dLbls>
            <c:spPr>
              <a:noFill/>
              <a:ln>
                <a:noFill/>
              </a:ln>
              <a:effectLst/>
            </c:spPr>
            <c:txPr>
              <a:bodyPr/>
              <a:lstStyle/>
              <a:p>
                <a:pPr>
                  <a:defRPr sz="1000">
                    <a:latin typeface="Times New Roman"/>
                    <a:cs typeface="Times New Roman"/>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[1]Graph_baselineSurvey!$A$4:$A$9</c:f>
              <c:strCache>
                <c:ptCount val="6"/>
                <c:pt idx="0">
                  <c:v>Gao</c:v>
                </c:pt>
                <c:pt idx="1">
                  <c:v>Kidal</c:v>
                </c:pt>
                <c:pt idx="2">
                  <c:v>Tombouctou</c:v>
                </c:pt>
                <c:pt idx="3">
                  <c:v>Urbain</c:v>
                </c:pt>
                <c:pt idx="4">
                  <c:v>Rural</c:v>
                </c:pt>
                <c:pt idx="5">
                  <c:v>Ensemble</c:v>
                </c:pt>
              </c:strCache>
            </c:strRef>
          </c:cat>
          <c:val>
            <c:numRef>
              <c:f>[1]Graph_baselineSurvey!$E$4:$E$9</c:f>
              <c:numCache>
                <c:formatCode>0.0</c:formatCode>
                <c:ptCount val="6"/>
                <c:pt idx="0">
                  <c:v>18.54</c:v>
                </c:pt>
                <c:pt idx="1">
                  <c:v>22.74</c:v>
                </c:pt>
                <c:pt idx="2">
                  <c:v>11.13</c:v>
                </c:pt>
                <c:pt idx="3">
                  <c:v>11.99</c:v>
                </c:pt>
                <c:pt idx="4">
                  <c:v>15.49</c:v>
                </c:pt>
                <c:pt idx="5">
                  <c:v>14.87</c:v>
                </c:pt>
              </c:numCache>
            </c:numRef>
          </c:val>
        </c:ser>
        <c:ser>
          <c:idx val="4"/>
          <c:order val="4"/>
          <c:tx>
            <c:strRef>
              <c:f>[1]Graph_baselineSurvey!$F$3</c:f>
              <c:strCache>
                <c:ptCount val="1"/>
                <c:pt idx="0">
                  <c:v>MG5</c:v>
                </c:pt>
              </c:strCache>
            </c:strRef>
          </c:tx>
          <c:invertIfNegative val="0"/>
          <c:dLbls>
            <c:spPr>
              <a:noFill/>
              <a:ln>
                <a:noFill/>
              </a:ln>
              <a:effectLst/>
            </c:spPr>
            <c:txPr>
              <a:bodyPr/>
              <a:lstStyle/>
              <a:p>
                <a:pPr>
                  <a:defRPr sz="600">
                    <a:latin typeface="Times New Roman"/>
                    <a:cs typeface="Times New Roman"/>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[1]Graph_baselineSurvey!$A$4:$A$9</c:f>
              <c:strCache>
                <c:ptCount val="6"/>
                <c:pt idx="0">
                  <c:v>Gao</c:v>
                </c:pt>
                <c:pt idx="1">
                  <c:v>Kidal</c:v>
                </c:pt>
                <c:pt idx="2">
                  <c:v>Tombouctou</c:v>
                </c:pt>
                <c:pt idx="3">
                  <c:v>Urbain</c:v>
                </c:pt>
                <c:pt idx="4">
                  <c:v>Rural</c:v>
                </c:pt>
                <c:pt idx="5">
                  <c:v>Ensemble</c:v>
                </c:pt>
              </c:strCache>
            </c:strRef>
          </c:cat>
          <c:val>
            <c:numRef>
              <c:f>[1]Graph_baselineSurvey!$F$4:$F$9</c:f>
              <c:numCache>
                <c:formatCode>0.0</c:formatCode>
                <c:ptCount val="6"/>
                <c:pt idx="0">
                  <c:v>9.3570000000000029</c:v>
                </c:pt>
                <c:pt idx="1">
                  <c:v>8.0830000000000002</c:v>
                </c:pt>
                <c:pt idx="2">
                  <c:v>10.16</c:v>
                </c:pt>
                <c:pt idx="3">
                  <c:v>10.97</c:v>
                </c:pt>
                <c:pt idx="4">
                  <c:v>9.44</c:v>
                </c:pt>
                <c:pt idx="5">
                  <c:v>9.7110000000000003</c:v>
                </c:pt>
              </c:numCache>
            </c:numRef>
          </c:val>
        </c:ser>
        <c:dLbls>
          <c:showLegendKey val="0"/>
          <c:showVal val="0"/>
          <c:showCatName val="0"/>
          <c:showSerName val="0"/>
          <c:showPercent val="0"/>
          <c:showBubbleSize val="0"/>
        </c:dLbls>
        <c:gapWidth val="150"/>
        <c:overlap val="100"/>
        <c:axId val="277802568"/>
        <c:axId val="277802960"/>
      </c:barChart>
      <c:catAx>
        <c:axId val="277802568"/>
        <c:scaling>
          <c:orientation val="minMax"/>
        </c:scaling>
        <c:delete val="0"/>
        <c:axPos val="b"/>
        <c:numFmt formatCode="General" sourceLinked="0"/>
        <c:majorTickMark val="out"/>
        <c:minorTickMark val="none"/>
        <c:tickLblPos val="nextTo"/>
        <c:txPr>
          <a:bodyPr/>
          <a:lstStyle/>
          <a:p>
            <a:pPr>
              <a:defRPr sz="1000" b="1">
                <a:latin typeface="Times New Roman" panose="02020603050405020304" pitchFamily="18" charset="0"/>
                <a:cs typeface="Times New Roman" panose="02020603050405020304" pitchFamily="18" charset="0"/>
              </a:defRPr>
            </a:pPr>
            <a:endParaRPr lang="fr-FR"/>
          </a:p>
        </c:txPr>
        <c:crossAx val="277802960"/>
        <c:crosses val="autoZero"/>
        <c:auto val="1"/>
        <c:lblAlgn val="ctr"/>
        <c:lblOffset val="100"/>
        <c:noMultiLvlLbl val="0"/>
      </c:catAx>
      <c:valAx>
        <c:axId val="277802960"/>
        <c:scaling>
          <c:orientation val="minMax"/>
        </c:scaling>
        <c:delete val="0"/>
        <c:axPos val="l"/>
        <c:majorGridlines>
          <c:spPr>
            <a:ln>
              <a:noFill/>
            </a:ln>
          </c:spPr>
        </c:majorGridlines>
        <c:numFmt formatCode="0%" sourceLinked="1"/>
        <c:majorTickMark val="out"/>
        <c:minorTickMark val="none"/>
        <c:tickLblPos val="nextTo"/>
        <c:txPr>
          <a:bodyPr/>
          <a:lstStyle/>
          <a:p>
            <a:pPr>
              <a:defRPr sz="800">
                <a:latin typeface="Times New Roman" panose="02020603050405020304" pitchFamily="18" charset="0"/>
                <a:cs typeface="Times New Roman" panose="02020603050405020304" pitchFamily="18" charset="0"/>
              </a:defRPr>
            </a:pPr>
            <a:endParaRPr lang="fr-FR"/>
          </a:p>
        </c:txPr>
        <c:crossAx val="277802568"/>
        <c:crosses val="autoZero"/>
        <c:crossBetween val="between"/>
      </c:valAx>
    </c:plotArea>
    <c:plotVisOnly val="1"/>
    <c:dispBlanksAs val="gap"/>
    <c:showDLblsOverMax val="0"/>
  </c:chart>
  <c:spPr>
    <a:ln>
      <a:solidFill>
        <a:schemeClr val="accent1"/>
      </a:solidFill>
    </a:ln>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[1]Graph_baselineSurvey!$B$48</c:f>
              <c:strCache>
                <c:ptCount val="1"/>
                <c:pt idx="0">
                  <c:v>MS1</c:v>
                </c:pt>
              </c:strCache>
            </c:strRef>
          </c:tx>
          <c:spPr>
            <a:ln>
              <a:solidFill>
                <a:schemeClr val="accent1"/>
              </a:solidFill>
            </a:ln>
          </c:spPr>
          <c:invertIfNegative val="0"/>
          <c:dLbls>
            <c:dLbl>
              <c:idx val="1"/>
              <c:spPr>
                <a:noFill/>
                <a:ln>
                  <a:noFill/>
                </a:ln>
                <a:effectLst/>
              </c:spPr>
              <c:txPr>
                <a:bodyPr/>
                <a:lstStyle/>
                <a:p>
                  <a:pPr>
                    <a:defRPr sz="1200" b="1">
                      <a:latin typeface="Times New Roman"/>
                      <a:cs typeface="Times New Roman"/>
                    </a:defRPr>
                  </a:pPr>
                  <a:endParaRPr lang="fr-FR"/>
                </a:p>
              </c:txPr>
              <c:showLegendKey val="0"/>
              <c:showVal val="1"/>
              <c:showCatName val="0"/>
              <c:showSerName val="1"/>
              <c:showPercent val="0"/>
              <c:showBubbleSize val="0"/>
            </c:dLbl>
            <c:spPr>
              <a:noFill/>
              <a:ln>
                <a:noFill/>
              </a:ln>
              <a:effectLst/>
            </c:spPr>
            <c:txPr>
              <a:bodyPr/>
              <a:lstStyle/>
              <a:p>
                <a:pPr>
                  <a:defRPr sz="600">
                    <a:latin typeface="Times New Roman"/>
                    <a:cs typeface="Times New Roman"/>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[1]Graph_baselineSurvey!$A$49:$A$54</c:f>
              <c:strCache>
                <c:ptCount val="6"/>
                <c:pt idx="0">
                  <c:v>Gao</c:v>
                </c:pt>
                <c:pt idx="1">
                  <c:v>Kidal</c:v>
                </c:pt>
                <c:pt idx="2">
                  <c:v>Tombouctou</c:v>
                </c:pt>
                <c:pt idx="3">
                  <c:v>Urbain</c:v>
                </c:pt>
                <c:pt idx="4">
                  <c:v>Rural</c:v>
                </c:pt>
                <c:pt idx="5">
                  <c:v>Ensemble</c:v>
                </c:pt>
              </c:strCache>
            </c:strRef>
          </c:cat>
          <c:val>
            <c:numRef>
              <c:f>[1]Graph_baselineSurvey!$B$49:$B$54</c:f>
              <c:numCache>
                <c:formatCode>0.0</c:formatCode>
                <c:ptCount val="6"/>
                <c:pt idx="0">
                  <c:v>11.13</c:v>
                </c:pt>
                <c:pt idx="1">
                  <c:v>36.99</c:v>
                </c:pt>
                <c:pt idx="2">
                  <c:v>18.07</c:v>
                </c:pt>
                <c:pt idx="3">
                  <c:v>16.989999999999981</c:v>
                </c:pt>
                <c:pt idx="4">
                  <c:v>15.95</c:v>
                </c:pt>
                <c:pt idx="5">
                  <c:v>16.14</c:v>
                </c:pt>
              </c:numCache>
            </c:numRef>
          </c:val>
        </c:ser>
        <c:ser>
          <c:idx val="1"/>
          <c:order val="1"/>
          <c:tx>
            <c:strRef>
              <c:f>[1]Graph_baselineSurvey!$C$48</c:f>
              <c:strCache>
                <c:ptCount val="1"/>
                <c:pt idx="0">
                  <c:v>MS2</c:v>
                </c:pt>
              </c:strCache>
            </c:strRef>
          </c:tx>
          <c:invertIfNegative val="0"/>
          <c:dLbls>
            <c:spPr>
              <a:noFill/>
              <a:ln>
                <a:noFill/>
              </a:ln>
              <a:effectLst/>
            </c:spPr>
            <c:txPr>
              <a:bodyPr/>
              <a:lstStyle/>
              <a:p>
                <a:pPr>
                  <a:defRPr sz="1200" b="1">
                    <a:latin typeface="Times New Roman"/>
                    <a:cs typeface="Times New Roman"/>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[1]Graph_baselineSurvey!$A$49:$A$54</c:f>
              <c:strCache>
                <c:ptCount val="6"/>
                <c:pt idx="0">
                  <c:v>Gao</c:v>
                </c:pt>
                <c:pt idx="1">
                  <c:v>Kidal</c:v>
                </c:pt>
                <c:pt idx="2">
                  <c:v>Tombouctou</c:v>
                </c:pt>
                <c:pt idx="3">
                  <c:v>Urbain</c:v>
                </c:pt>
                <c:pt idx="4">
                  <c:v>Rural</c:v>
                </c:pt>
                <c:pt idx="5">
                  <c:v>Ensemble</c:v>
                </c:pt>
              </c:strCache>
            </c:strRef>
          </c:cat>
          <c:val>
            <c:numRef>
              <c:f>[1]Graph_baselineSurvey!$C$49:$C$54</c:f>
              <c:numCache>
                <c:formatCode>0.0</c:formatCode>
                <c:ptCount val="6"/>
                <c:pt idx="0">
                  <c:v>21.69</c:v>
                </c:pt>
                <c:pt idx="1">
                  <c:v>36.85</c:v>
                </c:pt>
                <c:pt idx="2">
                  <c:v>26.79</c:v>
                </c:pt>
                <c:pt idx="3">
                  <c:v>31.23</c:v>
                </c:pt>
                <c:pt idx="4">
                  <c:v>23.86</c:v>
                </c:pt>
                <c:pt idx="5">
                  <c:v>25.17</c:v>
                </c:pt>
              </c:numCache>
            </c:numRef>
          </c:val>
        </c:ser>
        <c:ser>
          <c:idx val="2"/>
          <c:order val="2"/>
          <c:tx>
            <c:strRef>
              <c:f>[1]Graph_baselineSurvey!$D$48</c:f>
              <c:strCache>
                <c:ptCount val="1"/>
                <c:pt idx="0">
                  <c:v>MS3</c:v>
                </c:pt>
              </c:strCache>
            </c:strRef>
          </c:tx>
          <c:spPr>
            <a:solidFill>
              <a:schemeClr val="bg2">
                <a:lumMod val="50000"/>
              </a:schemeClr>
            </a:solidFill>
          </c:spPr>
          <c:invertIfNegative val="0"/>
          <c:dLbls>
            <c:spPr>
              <a:noFill/>
              <a:ln>
                <a:noFill/>
              </a:ln>
              <a:effectLst/>
            </c:spPr>
            <c:txPr>
              <a:bodyPr/>
              <a:lstStyle/>
              <a:p>
                <a:pPr>
                  <a:defRPr sz="600">
                    <a:latin typeface="Times New Roman"/>
                    <a:cs typeface="Times New Roman"/>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[1]Graph_baselineSurvey!$A$49:$A$54</c:f>
              <c:strCache>
                <c:ptCount val="6"/>
                <c:pt idx="0">
                  <c:v>Gao</c:v>
                </c:pt>
                <c:pt idx="1">
                  <c:v>Kidal</c:v>
                </c:pt>
                <c:pt idx="2">
                  <c:v>Tombouctou</c:v>
                </c:pt>
                <c:pt idx="3">
                  <c:v>Urbain</c:v>
                </c:pt>
                <c:pt idx="4">
                  <c:v>Rural</c:v>
                </c:pt>
                <c:pt idx="5">
                  <c:v>Ensemble</c:v>
                </c:pt>
              </c:strCache>
            </c:strRef>
          </c:cat>
          <c:val>
            <c:numRef>
              <c:f>[1]Graph_baselineSurvey!$D$49:$D$54</c:f>
              <c:numCache>
                <c:formatCode>0.0</c:formatCode>
                <c:ptCount val="6"/>
                <c:pt idx="0">
                  <c:v>36.94</c:v>
                </c:pt>
                <c:pt idx="1">
                  <c:v>8.9030000000000005</c:v>
                </c:pt>
                <c:pt idx="2">
                  <c:v>37.4</c:v>
                </c:pt>
                <c:pt idx="3">
                  <c:v>33.78</c:v>
                </c:pt>
                <c:pt idx="4">
                  <c:v>36.119999999999997</c:v>
                </c:pt>
                <c:pt idx="5">
                  <c:v>35.700000000000003</c:v>
                </c:pt>
              </c:numCache>
            </c:numRef>
          </c:val>
        </c:ser>
        <c:ser>
          <c:idx val="3"/>
          <c:order val="3"/>
          <c:tx>
            <c:strRef>
              <c:f>[1]Graph_baselineSurvey!$E$48</c:f>
              <c:strCache>
                <c:ptCount val="1"/>
                <c:pt idx="0">
                  <c:v>MS4</c:v>
                </c:pt>
              </c:strCache>
            </c:strRef>
          </c:tx>
          <c:invertIfNegative val="0"/>
          <c:dLbls>
            <c:spPr>
              <a:noFill/>
              <a:ln>
                <a:noFill/>
              </a:ln>
              <a:effectLst/>
            </c:spPr>
            <c:txPr>
              <a:bodyPr/>
              <a:lstStyle/>
              <a:p>
                <a:pPr>
                  <a:defRPr sz="600">
                    <a:latin typeface="Times New Roman"/>
                    <a:cs typeface="Times New Roman"/>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[1]Graph_baselineSurvey!$A$49:$A$54</c:f>
              <c:strCache>
                <c:ptCount val="6"/>
                <c:pt idx="0">
                  <c:v>Gao</c:v>
                </c:pt>
                <c:pt idx="1">
                  <c:v>Kidal</c:v>
                </c:pt>
                <c:pt idx="2">
                  <c:v>Tombouctou</c:v>
                </c:pt>
                <c:pt idx="3">
                  <c:v>Urbain</c:v>
                </c:pt>
                <c:pt idx="4">
                  <c:v>Rural</c:v>
                </c:pt>
                <c:pt idx="5">
                  <c:v>Ensemble</c:v>
                </c:pt>
              </c:strCache>
            </c:strRef>
          </c:cat>
          <c:val>
            <c:numRef>
              <c:f>[1]Graph_baselineSurvey!$E$49:$E$54</c:f>
              <c:numCache>
                <c:formatCode>0.0</c:formatCode>
                <c:ptCount val="6"/>
                <c:pt idx="0">
                  <c:v>22.9</c:v>
                </c:pt>
                <c:pt idx="1">
                  <c:v>11.1</c:v>
                </c:pt>
                <c:pt idx="2">
                  <c:v>15.01</c:v>
                </c:pt>
                <c:pt idx="3">
                  <c:v>17.03</c:v>
                </c:pt>
                <c:pt idx="4">
                  <c:v>18.37</c:v>
                </c:pt>
                <c:pt idx="5">
                  <c:v>18.13</c:v>
                </c:pt>
              </c:numCache>
            </c:numRef>
          </c:val>
        </c:ser>
        <c:ser>
          <c:idx val="4"/>
          <c:order val="4"/>
          <c:tx>
            <c:strRef>
              <c:f>[1]Graph_baselineSurvey!$F$48</c:f>
              <c:strCache>
                <c:ptCount val="1"/>
                <c:pt idx="0">
                  <c:v>MS5</c:v>
                </c:pt>
              </c:strCache>
            </c:strRef>
          </c:tx>
          <c:invertIfNegative val="0"/>
          <c:dLbls>
            <c:spPr>
              <a:noFill/>
              <a:ln>
                <a:noFill/>
              </a:ln>
              <a:effectLst/>
            </c:spPr>
            <c:txPr>
              <a:bodyPr/>
              <a:lstStyle/>
              <a:p>
                <a:pPr>
                  <a:defRPr sz="600">
                    <a:latin typeface="Times New Roman"/>
                    <a:cs typeface="Times New Roman"/>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[1]Graph_baselineSurvey!$A$49:$A$54</c:f>
              <c:strCache>
                <c:ptCount val="6"/>
                <c:pt idx="0">
                  <c:v>Gao</c:v>
                </c:pt>
                <c:pt idx="1">
                  <c:v>Kidal</c:v>
                </c:pt>
                <c:pt idx="2">
                  <c:v>Tombouctou</c:v>
                </c:pt>
                <c:pt idx="3">
                  <c:v>Urbain</c:v>
                </c:pt>
                <c:pt idx="4">
                  <c:v>Rural</c:v>
                </c:pt>
                <c:pt idx="5">
                  <c:v>Ensemble</c:v>
                </c:pt>
              </c:strCache>
            </c:strRef>
          </c:cat>
          <c:val>
            <c:numRef>
              <c:f>[1]Graph_baselineSurvey!$F$49:$F$54</c:f>
              <c:numCache>
                <c:formatCode>0.0</c:formatCode>
                <c:ptCount val="6"/>
                <c:pt idx="0">
                  <c:v>6.2080000000000002</c:v>
                </c:pt>
                <c:pt idx="1">
                  <c:v>6.165999999999987</c:v>
                </c:pt>
                <c:pt idx="2">
                  <c:v>2.742</c:v>
                </c:pt>
                <c:pt idx="3">
                  <c:v>0.9627</c:v>
                </c:pt>
                <c:pt idx="4">
                  <c:v>5.1210000000000004</c:v>
                </c:pt>
                <c:pt idx="5">
                  <c:v>4.384999999999998</c:v>
                </c:pt>
              </c:numCache>
            </c:numRef>
          </c:val>
        </c:ser>
        <c:dLbls>
          <c:showLegendKey val="0"/>
          <c:showVal val="0"/>
          <c:showCatName val="0"/>
          <c:showSerName val="0"/>
          <c:showPercent val="0"/>
          <c:showBubbleSize val="0"/>
        </c:dLbls>
        <c:gapWidth val="150"/>
        <c:overlap val="100"/>
        <c:axId val="277803744"/>
        <c:axId val="277804136"/>
      </c:barChart>
      <c:catAx>
        <c:axId val="277803744"/>
        <c:scaling>
          <c:orientation val="minMax"/>
        </c:scaling>
        <c:delete val="0"/>
        <c:axPos val="b"/>
        <c:numFmt formatCode="General" sourceLinked="0"/>
        <c:majorTickMark val="out"/>
        <c:minorTickMark val="none"/>
        <c:tickLblPos val="nextTo"/>
        <c:txPr>
          <a:bodyPr/>
          <a:lstStyle/>
          <a:p>
            <a:pPr>
              <a:defRPr sz="1000" b="1">
                <a:latin typeface="Times New Roman" panose="02020603050405020304" pitchFamily="18" charset="0"/>
                <a:cs typeface="Times New Roman" panose="02020603050405020304" pitchFamily="18" charset="0"/>
              </a:defRPr>
            </a:pPr>
            <a:endParaRPr lang="fr-FR"/>
          </a:p>
        </c:txPr>
        <c:crossAx val="277804136"/>
        <c:crosses val="autoZero"/>
        <c:auto val="1"/>
        <c:lblAlgn val="ctr"/>
        <c:lblOffset val="100"/>
        <c:noMultiLvlLbl val="0"/>
      </c:catAx>
      <c:valAx>
        <c:axId val="277804136"/>
        <c:scaling>
          <c:orientation val="minMax"/>
        </c:scaling>
        <c:delete val="0"/>
        <c:axPos val="l"/>
        <c:majorGridlines>
          <c:spPr>
            <a:ln>
              <a:noFill/>
            </a:ln>
          </c:spPr>
        </c:majorGridlines>
        <c:numFmt formatCode="0%" sourceLinked="1"/>
        <c:majorTickMark val="out"/>
        <c:minorTickMark val="none"/>
        <c:tickLblPos val="nextTo"/>
        <c:txPr>
          <a:bodyPr/>
          <a:lstStyle/>
          <a:p>
            <a:pPr>
              <a:defRPr sz="1000" b="1">
                <a:latin typeface="Times New Roman" panose="02020603050405020304" pitchFamily="18" charset="0"/>
                <a:cs typeface="Times New Roman" panose="02020603050405020304" pitchFamily="18" charset="0"/>
              </a:defRPr>
            </a:pPr>
            <a:endParaRPr lang="fr-FR"/>
          </a:p>
        </c:txPr>
        <c:crossAx val="277803744"/>
        <c:crosses val="autoZero"/>
        <c:crossBetween val="between"/>
      </c:valAx>
      <c:spPr>
        <a:ln>
          <a:solidFill>
            <a:schemeClr val="accent1"/>
          </a:solidFill>
        </a:ln>
      </c:spPr>
    </c:plotArea>
    <c:plotVisOnly val="1"/>
    <c:dispBlanksAs val="gap"/>
    <c:showDLblsOverMax val="0"/>
  </c:chart>
  <c:spPr>
    <a:ln>
      <a:solidFill>
        <a:schemeClr val="accent1"/>
      </a:solidFill>
    </a:ln>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Graph_baselineSurvey!$B$94</c:f>
              <c:strCache>
                <c:ptCount val="1"/>
                <c:pt idx="0">
                  <c:v>MD1</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Graph_baselineSurvey!$A$95:$A$100</c:f>
              <c:strCache>
                <c:ptCount val="6"/>
                <c:pt idx="0">
                  <c:v>Gao</c:v>
                </c:pt>
                <c:pt idx="1">
                  <c:v>Kidal</c:v>
                </c:pt>
                <c:pt idx="2">
                  <c:v>Tombouctou</c:v>
                </c:pt>
                <c:pt idx="3">
                  <c:v>Urbain</c:v>
                </c:pt>
                <c:pt idx="4">
                  <c:v>Rural</c:v>
                </c:pt>
                <c:pt idx="5">
                  <c:v>ensemble</c:v>
                </c:pt>
              </c:strCache>
            </c:strRef>
          </c:cat>
          <c:val>
            <c:numRef>
              <c:f>Graph_baselineSurvey!$B$95:$B$100</c:f>
              <c:numCache>
                <c:formatCode>0.0</c:formatCode>
                <c:ptCount val="6"/>
                <c:pt idx="0">
                  <c:v>5</c:v>
                </c:pt>
                <c:pt idx="1">
                  <c:v>10.210000000000001</c:v>
                </c:pt>
                <c:pt idx="2">
                  <c:v>4.1919999999999966</c:v>
                </c:pt>
                <c:pt idx="3">
                  <c:v>3.7519999999999998</c:v>
                </c:pt>
                <c:pt idx="4">
                  <c:v>5.0860000000000003</c:v>
                </c:pt>
                <c:pt idx="5">
                  <c:v>4.8499999999999996</c:v>
                </c:pt>
              </c:numCache>
            </c:numRef>
          </c:val>
        </c:ser>
        <c:ser>
          <c:idx val="1"/>
          <c:order val="1"/>
          <c:tx>
            <c:strRef>
              <c:f>Graph_baselineSurvey!$C$94</c:f>
              <c:strCache>
                <c:ptCount val="1"/>
                <c:pt idx="0">
                  <c:v>MD2</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Graph_baselineSurvey!$A$95:$A$100</c:f>
              <c:strCache>
                <c:ptCount val="6"/>
                <c:pt idx="0">
                  <c:v>Gao</c:v>
                </c:pt>
                <c:pt idx="1">
                  <c:v>Kidal</c:v>
                </c:pt>
                <c:pt idx="2">
                  <c:v>Tombouctou</c:v>
                </c:pt>
                <c:pt idx="3">
                  <c:v>Urbain</c:v>
                </c:pt>
                <c:pt idx="4">
                  <c:v>Rural</c:v>
                </c:pt>
                <c:pt idx="5">
                  <c:v>ensemble</c:v>
                </c:pt>
              </c:strCache>
            </c:strRef>
          </c:cat>
          <c:val>
            <c:numRef>
              <c:f>Graph_baselineSurvey!$C$95:$C$100</c:f>
              <c:numCache>
                <c:formatCode>0.0</c:formatCode>
                <c:ptCount val="6"/>
                <c:pt idx="0">
                  <c:v>2.7029999999999998</c:v>
                </c:pt>
                <c:pt idx="1">
                  <c:v>8.0830000000000002</c:v>
                </c:pt>
                <c:pt idx="2">
                  <c:v>8.3840000000000003</c:v>
                </c:pt>
                <c:pt idx="3">
                  <c:v>6.2519999999999998</c:v>
                </c:pt>
                <c:pt idx="4">
                  <c:v>5.91</c:v>
                </c:pt>
                <c:pt idx="5">
                  <c:v>5.9710000000000001</c:v>
                </c:pt>
              </c:numCache>
            </c:numRef>
          </c:val>
        </c:ser>
        <c:ser>
          <c:idx val="2"/>
          <c:order val="2"/>
          <c:tx>
            <c:strRef>
              <c:f>Graph_baselineSurvey!$D$94</c:f>
              <c:strCache>
                <c:ptCount val="1"/>
                <c:pt idx="0">
                  <c:v>MD3</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Graph_baselineSurvey!$A$95:$A$100</c:f>
              <c:strCache>
                <c:ptCount val="6"/>
                <c:pt idx="0">
                  <c:v>Gao</c:v>
                </c:pt>
                <c:pt idx="1">
                  <c:v>Kidal</c:v>
                </c:pt>
                <c:pt idx="2">
                  <c:v>Tombouctou</c:v>
                </c:pt>
                <c:pt idx="3">
                  <c:v>Urbain</c:v>
                </c:pt>
                <c:pt idx="4">
                  <c:v>Rural</c:v>
                </c:pt>
                <c:pt idx="5">
                  <c:v>ensemble</c:v>
                </c:pt>
              </c:strCache>
            </c:strRef>
          </c:cat>
          <c:val>
            <c:numRef>
              <c:f>Graph_baselineSurvey!$D$95:$D$100</c:f>
              <c:numCache>
                <c:formatCode>0.0</c:formatCode>
                <c:ptCount val="6"/>
                <c:pt idx="0">
                  <c:v>9.1980000000000004</c:v>
                </c:pt>
                <c:pt idx="1">
                  <c:v>15.89</c:v>
                </c:pt>
                <c:pt idx="2">
                  <c:v>16.77</c:v>
                </c:pt>
                <c:pt idx="3">
                  <c:v>21.54</c:v>
                </c:pt>
                <c:pt idx="4">
                  <c:v>11.81</c:v>
                </c:pt>
                <c:pt idx="5">
                  <c:v>13.53</c:v>
                </c:pt>
              </c:numCache>
            </c:numRef>
          </c:val>
        </c:ser>
        <c:ser>
          <c:idx val="3"/>
          <c:order val="3"/>
          <c:tx>
            <c:strRef>
              <c:f>Graph_baselineSurvey!$E$94</c:f>
              <c:strCache>
                <c:ptCount val="1"/>
                <c:pt idx="0">
                  <c:v>MD4</c:v>
                </c:pt>
              </c:strCache>
            </c:strRef>
          </c:tx>
          <c:invertIfNegative val="0"/>
          <c:dLbls>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Graph_baselineSurvey!$A$95:$A$100</c:f>
              <c:strCache>
                <c:ptCount val="6"/>
                <c:pt idx="0">
                  <c:v>Gao</c:v>
                </c:pt>
                <c:pt idx="1">
                  <c:v>Kidal</c:v>
                </c:pt>
                <c:pt idx="2">
                  <c:v>Tombouctou</c:v>
                </c:pt>
                <c:pt idx="3">
                  <c:v>Urbain</c:v>
                </c:pt>
                <c:pt idx="4">
                  <c:v>Rural</c:v>
                </c:pt>
                <c:pt idx="5">
                  <c:v>ensemble</c:v>
                </c:pt>
              </c:strCache>
            </c:strRef>
          </c:cat>
          <c:val>
            <c:numRef>
              <c:f>Graph_baselineSurvey!$E$95:$E$100</c:f>
              <c:numCache>
                <c:formatCode>0.0</c:formatCode>
                <c:ptCount val="6"/>
                <c:pt idx="0">
                  <c:v>7.860999999999998</c:v>
                </c:pt>
                <c:pt idx="1">
                  <c:v>1.028</c:v>
                </c:pt>
                <c:pt idx="2">
                  <c:v>0.64870000000000005</c:v>
                </c:pt>
                <c:pt idx="3">
                  <c:v>3.177</c:v>
                </c:pt>
                <c:pt idx="4">
                  <c:v>3.8279999999999998</c:v>
                </c:pt>
                <c:pt idx="5">
                  <c:v>3.7130000000000001</c:v>
                </c:pt>
              </c:numCache>
            </c:numRef>
          </c:val>
        </c:ser>
        <c:ser>
          <c:idx val="4"/>
          <c:order val="4"/>
          <c:tx>
            <c:strRef>
              <c:f>Graph_baselineSurvey!$F$94</c:f>
              <c:strCache>
                <c:ptCount val="1"/>
                <c:pt idx="0">
                  <c:v>MD5</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Graph_baselineSurvey!$A$95:$A$100</c:f>
              <c:strCache>
                <c:ptCount val="6"/>
                <c:pt idx="0">
                  <c:v>Gao</c:v>
                </c:pt>
                <c:pt idx="1">
                  <c:v>Kidal</c:v>
                </c:pt>
                <c:pt idx="2">
                  <c:v>Tombouctou</c:v>
                </c:pt>
                <c:pt idx="3">
                  <c:v>Urbain</c:v>
                </c:pt>
                <c:pt idx="4">
                  <c:v>Rural</c:v>
                </c:pt>
                <c:pt idx="5">
                  <c:v>ensemble</c:v>
                </c:pt>
              </c:strCache>
            </c:strRef>
          </c:cat>
          <c:val>
            <c:numRef>
              <c:f>Graph_baselineSurvey!$F$95:$F$100</c:f>
              <c:numCache>
                <c:formatCode>0.0</c:formatCode>
                <c:ptCount val="6"/>
                <c:pt idx="0">
                  <c:v>7.2569999999999997</c:v>
                </c:pt>
                <c:pt idx="1">
                  <c:v>4.110999999999998</c:v>
                </c:pt>
                <c:pt idx="2">
                  <c:v>13.7</c:v>
                </c:pt>
                <c:pt idx="3">
                  <c:v>4.4290000000000003</c:v>
                </c:pt>
                <c:pt idx="4">
                  <c:v>11.78</c:v>
                </c:pt>
                <c:pt idx="5">
                  <c:v>10.48</c:v>
                </c:pt>
              </c:numCache>
            </c:numRef>
          </c:val>
        </c:ser>
        <c:ser>
          <c:idx val="5"/>
          <c:order val="5"/>
          <c:tx>
            <c:strRef>
              <c:f>Graph_baselineSurvey!$G$94</c:f>
              <c:strCache>
                <c:ptCount val="1"/>
                <c:pt idx="0">
                  <c:v>MD6</c:v>
                </c:pt>
              </c:strCache>
            </c:strRef>
          </c:tx>
          <c:spPr>
            <a:pattFill prst="pct10">
              <a:fgClr>
                <a:schemeClr val="tx1"/>
              </a:fgClr>
              <a:bgClr>
                <a:schemeClr val="bg1"/>
              </a:bgClr>
            </a:pattFill>
          </c:spPr>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Graph_baselineSurvey!$A$95:$A$100</c:f>
              <c:strCache>
                <c:ptCount val="6"/>
                <c:pt idx="0">
                  <c:v>Gao</c:v>
                </c:pt>
                <c:pt idx="1">
                  <c:v>Kidal</c:v>
                </c:pt>
                <c:pt idx="2">
                  <c:v>Tombouctou</c:v>
                </c:pt>
                <c:pt idx="3">
                  <c:v>Urbain</c:v>
                </c:pt>
                <c:pt idx="4">
                  <c:v>Rural</c:v>
                </c:pt>
                <c:pt idx="5">
                  <c:v>ensemble</c:v>
                </c:pt>
              </c:strCache>
            </c:strRef>
          </c:cat>
          <c:val>
            <c:numRef>
              <c:f>Graph_baselineSurvey!$G$95:$G$100</c:f>
              <c:numCache>
                <c:formatCode>0.0</c:formatCode>
                <c:ptCount val="6"/>
                <c:pt idx="0">
                  <c:v>11.69</c:v>
                </c:pt>
                <c:pt idx="1">
                  <c:v>1.986</c:v>
                </c:pt>
                <c:pt idx="2">
                  <c:v>19.66</c:v>
                </c:pt>
                <c:pt idx="3">
                  <c:v>6.2549999999999981</c:v>
                </c:pt>
                <c:pt idx="4">
                  <c:v>17.329999999999991</c:v>
                </c:pt>
                <c:pt idx="5">
                  <c:v>15.37</c:v>
                </c:pt>
              </c:numCache>
            </c:numRef>
          </c:val>
        </c:ser>
        <c:ser>
          <c:idx val="6"/>
          <c:order val="6"/>
          <c:tx>
            <c:strRef>
              <c:f>Graph_baselineSurvey!$H$94</c:f>
              <c:strCache>
                <c:ptCount val="1"/>
                <c:pt idx="0">
                  <c:v>MD7</c:v>
                </c:pt>
              </c:strCache>
            </c:strRef>
          </c:tx>
          <c:invertIfNegative val="0"/>
          <c:dLbls>
            <c:spPr>
              <a:noFill/>
              <a:ln>
                <a:noFill/>
              </a:ln>
              <a:effectLst/>
            </c:spPr>
            <c:txPr>
              <a:bodyPr wrap="square" lIns="38100" tIns="19050" rIns="38100" bIns="19050" anchor="ctr">
                <a:spAutoFit/>
              </a:bodyPr>
              <a:lstStyle/>
              <a:p>
                <a:pPr>
                  <a:defRPr sz="1000"/>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Graph_baselineSurvey!$A$95:$A$100</c:f>
              <c:strCache>
                <c:ptCount val="6"/>
                <c:pt idx="0">
                  <c:v>Gao</c:v>
                </c:pt>
                <c:pt idx="1">
                  <c:v>Kidal</c:v>
                </c:pt>
                <c:pt idx="2">
                  <c:v>Tombouctou</c:v>
                </c:pt>
                <c:pt idx="3">
                  <c:v>Urbain</c:v>
                </c:pt>
                <c:pt idx="4">
                  <c:v>Rural</c:v>
                </c:pt>
                <c:pt idx="5">
                  <c:v>ensemble</c:v>
                </c:pt>
              </c:strCache>
            </c:strRef>
          </c:cat>
          <c:val>
            <c:numRef>
              <c:f>Graph_baselineSurvey!$H$95:$H$100</c:f>
              <c:numCache>
                <c:formatCode>0.0</c:formatCode>
                <c:ptCount val="6"/>
                <c:pt idx="0">
                  <c:v>24.36</c:v>
                </c:pt>
                <c:pt idx="1">
                  <c:v>26.5</c:v>
                </c:pt>
                <c:pt idx="2">
                  <c:v>18.559999999999999</c:v>
                </c:pt>
                <c:pt idx="3">
                  <c:v>33.64</c:v>
                </c:pt>
                <c:pt idx="4">
                  <c:v>18.8</c:v>
                </c:pt>
                <c:pt idx="5">
                  <c:v>21.43</c:v>
                </c:pt>
              </c:numCache>
            </c:numRef>
          </c:val>
        </c:ser>
        <c:ser>
          <c:idx val="7"/>
          <c:order val="7"/>
          <c:tx>
            <c:strRef>
              <c:f>Graph_baselineSurvey!$I$94</c:f>
              <c:strCache>
                <c:ptCount val="1"/>
                <c:pt idx="0">
                  <c:v>MD8</c:v>
                </c:pt>
              </c:strCache>
            </c:strRef>
          </c:tx>
          <c:spPr>
            <a:pattFill prst="wdDnDiag">
              <a:fgClr>
                <a:schemeClr val="bg2">
                  <a:lumMod val="90000"/>
                </a:schemeClr>
              </a:fgClr>
              <a:bgClr>
                <a:schemeClr val="bg1"/>
              </a:bgClr>
            </a:pattFill>
          </c:spPr>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Graph_baselineSurvey!$A$95:$A$100</c:f>
              <c:strCache>
                <c:ptCount val="6"/>
                <c:pt idx="0">
                  <c:v>Gao</c:v>
                </c:pt>
                <c:pt idx="1">
                  <c:v>Kidal</c:v>
                </c:pt>
                <c:pt idx="2">
                  <c:v>Tombouctou</c:v>
                </c:pt>
                <c:pt idx="3">
                  <c:v>Urbain</c:v>
                </c:pt>
                <c:pt idx="4">
                  <c:v>Rural</c:v>
                </c:pt>
                <c:pt idx="5">
                  <c:v>ensemble</c:v>
                </c:pt>
              </c:strCache>
            </c:strRef>
          </c:cat>
          <c:val>
            <c:numRef>
              <c:f>Graph_baselineSurvey!$I$95:$I$100</c:f>
              <c:numCache>
                <c:formatCode>0.0</c:formatCode>
                <c:ptCount val="6"/>
                <c:pt idx="0">
                  <c:v>13.39</c:v>
                </c:pt>
                <c:pt idx="1">
                  <c:v>0.95840000000000003</c:v>
                </c:pt>
                <c:pt idx="2">
                  <c:v>6.1319999999999997</c:v>
                </c:pt>
                <c:pt idx="3">
                  <c:v>9.1430000000000007</c:v>
                </c:pt>
                <c:pt idx="4">
                  <c:v>8.8730000000000029</c:v>
                </c:pt>
                <c:pt idx="5">
                  <c:v>8.9210000000000012</c:v>
                </c:pt>
              </c:numCache>
            </c:numRef>
          </c:val>
        </c:ser>
        <c:ser>
          <c:idx val="8"/>
          <c:order val="8"/>
          <c:tx>
            <c:strRef>
              <c:f>Graph_baselineSurvey!$J$94</c:f>
              <c:strCache>
                <c:ptCount val="1"/>
                <c:pt idx="0">
                  <c:v>MD9</c:v>
                </c:pt>
              </c:strCache>
            </c:strRef>
          </c:tx>
          <c:invertIfNegative val="0"/>
          <c:dLbls>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Graph_baselineSurvey!$A$95:$A$100</c:f>
              <c:strCache>
                <c:ptCount val="6"/>
                <c:pt idx="0">
                  <c:v>Gao</c:v>
                </c:pt>
                <c:pt idx="1">
                  <c:v>Kidal</c:v>
                </c:pt>
                <c:pt idx="2">
                  <c:v>Tombouctou</c:v>
                </c:pt>
                <c:pt idx="3">
                  <c:v>Urbain</c:v>
                </c:pt>
                <c:pt idx="4">
                  <c:v>Rural</c:v>
                </c:pt>
                <c:pt idx="5">
                  <c:v>ensemble</c:v>
                </c:pt>
              </c:strCache>
            </c:strRef>
          </c:cat>
          <c:val>
            <c:numRef>
              <c:f>Graph_baselineSurvey!$J$95:$J$100</c:f>
              <c:numCache>
                <c:formatCode>0.0</c:formatCode>
                <c:ptCount val="6"/>
                <c:pt idx="0">
                  <c:v>5.0789999999999997</c:v>
                </c:pt>
                <c:pt idx="1">
                  <c:v>1.028</c:v>
                </c:pt>
                <c:pt idx="2">
                  <c:v>0.48349999999999999</c:v>
                </c:pt>
                <c:pt idx="4">
                  <c:v>2.9790000000000001</c:v>
                </c:pt>
                <c:pt idx="5">
                  <c:v>2.4519999999999991</c:v>
                </c:pt>
              </c:numCache>
            </c:numRef>
          </c:val>
        </c:ser>
        <c:ser>
          <c:idx val="9"/>
          <c:order val="9"/>
          <c:tx>
            <c:strRef>
              <c:f>Graph_baselineSurvey!$K$94</c:f>
              <c:strCache>
                <c:ptCount val="1"/>
                <c:pt idx="0">
                  <c:v>MD10</c:v>
                </c:pt>
              </c:strCache>
            </c:strRef>
          </c:tx>
          <c:spPr>
            <a:pattFill prst="ltHorz">
              <a:fgClr>
                <a:schemeClr val="tx1"/>
              </a:fgClr>
              <a:bgClr>
                <a:schemeClr val="bg1"/>
              </a:bgClr>
            </a:pattFill>
          </c:spPr>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Graph_baselineSurvey!$A$95:$A$100</c:f>
              <c:strCache>
                <c:ptCount val="6"/>
                <c:pt idx="0">
                  <c:v>Gao</c:v>
                </c:pt>
                <c:pt idx="1">
                  <c:v>Kidal</c:v>
                </c:pt>
                <c:pt idx="2">
                  <c:v>Tombouctou</c:v>
                </c:pt>
                <c:pt idx="3">
                  <c:v>Urbain</c:v>
                </c:pt>
                <c:pt idx="4">
                  <c:v>Rural</c:v>
                </c:pt>
                <c:pt idx="5">
                  <c:v>ensemble</c:v>
                </c:pt>
              </c:strCache>
            </c:strRef>
          </c:cat>
          <c:val>
            <c:numRef>
              <c:f>Graph_baselineSurvey!$K$95:$K$100</c:f>
              <c:numCache>
                <c:formatCode>0.0</c:formatCode>
                <c:ptCount val="6"/>
                <c:pt idx="0">
                  <c:v>13.47</c:v>
                </c:pt>
                <c:pt idx="1">
                  <c:v>30.21</c:v>
                </c:pt>
                <c:pt idx="2">
                  <c:v>11.46</c:v>
                </c:pt>
                <c:pt idx="3">
                  <c:v>11.81</c:v>
                </c:pt>
                <c:pt idx="4">
                  <c:v>13.61</c:v>
                </c:pt>
                <c:pt idx="5">
                  <c:v>13.29</c:v>
                </c:pt>
              </c:numCache>
            </c:numRef>
          </c:val>
        </c:ser>
        <c:dLbls>
          <c:showLegendKey val="0"/>
          <c:showVal val="0"/>
          <c:showCatName val="0"/>
          <c:showSerName val="0"/>
          <c:showPercent val="0"/>
          <c:showBubbleSize val="0"/>
        </c:dLbls>
        <c:gapWidth val="150"/>
        <c:overlap val="100"/>
        <c:axId val="277805312"/>
        <c:axId val="277805704"/>
      </c:barChart>
      <c:catAx>
        <c:axId val="277805312"/>
        <c:scaling>
          <c:orientation val="minMax"/>
        </c:scaling>
        <c:delete val="0"/>
        <c:axPos val="b"/>
        <c:numFmt formatCode="General" sourceLinked="0"/>
        <c:majorTickMark val="out"/>
        <c:minorTickMark val="none"/>
        <c:tickLblPos val="nextTo"/>
        <c:txPr>
          <a:bodyPr/>
          <a:lstStyle/>
          <a:p>
            <a:pPr>
              <a:defRPr sz="1000"/>
            </a:pPr>
            <a:endParaRPr lang="fr-FR"/>
          </a:p>
        </c:txPr>
        <c:crossAx val="277805704"/>
        <c:crosses val="autoZero"/>
        <c:auto val="1"/>
        <c:lblAlgn val="ctr"/>
        <c:lblOffset val="100"/>
        <c:noMultiLvlLbl val="0"/>
      </c:catAx>
      <c:valAx>
        <c:axId val="277805704"/>
        <c:scaling>
          <c:orientation val="minMax"/>
        </c:scaling>
        <c:delete val="0"/>
        <c:axPos val="l"/>
        <c:majorGridlines>
          <c:spPr>
            <a:ln>
              <a:noFill/>
            </a:ln>
          </c:spPr>
        </c:majorGridlines>
        <c:numFmt formatCode="0%" sourceLinked="1"/>
        <c:majorTickMark val="out"/>
        <c:minorTickMark val="none"/>
        <c:tickLblPos val="nextTo"/>
        <c:crossAx val="277805312"/>
        <c:crosses val="autoZero"/>
        <c:crossBetween val="between"/>
      </c:valAx>
    </c:plotArea>
    <c:plotVisOnly val="1"/>
    <c:dispBlanksAs val="gap"/>
    <c:showDLblsOverMax val="0"/>
  </c:chart>
  <c:spPr>
    <a:ln>
      <a:noFill/>
    </a:ln>
  </c:spPr>
  <c:txPr>
    <a:bodyPr/>
    <a:lstStyle/>
    <a:p>
      <a:pPr>
        <a:defRPr sz="600">
          <a:latin typeface="Times New Roman" panose="02020603050405020304" pitchFamily="18" charset="0"/>
          <a:cs typeface="Times New Roman" panose="02020603050405020304" pitchFamily="18" charset="0"/>
        </a:defRPr>
      </a:pPr>
      <a:endParaRPr lang="fr-FR"/>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GraphsJuly!$B$105</c:f>
              <c:strCache>
                <c:ptCount val="1"/>
                <c:pt idx="0">
                  <c:v>MG1</c:v>
                </c:pt>
              </c:strCache>
            </c:strRef>
          </c:tx>
          <c:spPr>
            <a:solidFill>
              <a:schemeClr val="tx2"/>
            </a:solidFill>
          </c:spPr>
          <c:invertIfNegative val="0"/>
          <c:dLbls>
            <c:dLbl>
              <c:idx val="1"/>
              <c:spPr>
                <a:noFill/>
                <a:ln>
                  <a:noFill/>
                </a:ln>
                <a:effectLst/>
              </c:spPr>
              <c:txPr>
                <a:bodyPr wrap="square" lIns="38100" tIns="19050" rIns="38100" bIns="19050" anchor="ctr">
                  <a:spAutoFit/>
                </a:bodyPr>
                <a:lstStyle/>
                <a:p>
                  <a:pPr>
                    <a:defRPr sz="1000" b="1"/>
                  </a:pPr>
                  <a:endParaRPr lang="fr-FR"/>
                </a:p>
              </c:txPr>
              <c:showLegendKey val="0"/>
              <c:showVal val="1"/>
              <c:showCatName val="0"/>
              <c:showSerName val="1"/>
              <c:showPercent val="0"/>
              <c:showBubbleSize val="0"/>
            </c:dLbl>
            <c:spPr>
              <a:noFill/>
              <a:ln>
                <a:noFill/>
              </a:ln>
              <a:effectLst/>
            </c:spPr>
            <c:txPr>
              <a:bodyPr wrap="square" lIns="38100" tIns="19050" rIns="38100" bIns="19050" anchor="ctr">
                <a:spAutoFit/>
              </a:bodyPr>
              <a:lstStyle/>
              <a:p>
                <a:pPr>
                  <a:defRPr sz="1000"/>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GraphsJuly!$A$106:$A$112</c:f>
              <c:strCache>
                <c:ptCount val="7"/>
                <c:pt idx="0">
                  <c:v>Bamako</c:v>
                </c:pt>
                <c:pt idx="1">
                  <c:v>Gao</c:v>
                </c:pt>
                <c:pt idx="2">
                  <c:v>Kidal </c:v>
                </c:pt>
                <c:pt idx="3">
                  <c:v>Tombouctou </c:v>
                </c:pt>
                <c:pt idx="4">
                  <c:v>Camp (Niger)</c:v>
                </c:pt>
                <c:pt idx="5">
                  <c:v>Camp (Mauritania)</c:v>
                </c:pt>
                <c:pt idx="6">
                  <c:v>Ensemble</c:v>
                </c:pt>
              </c:strCache>
            </c:strRef>
          </c:cat>
          <c:val>
            <c:numRef>
              <c:f>GraphsJuly!$B$106:$B$112</c:f>
              <c:numCache>
                <c:formatCode>0.0</c:formatCode>
                <c:ptCount val="7"/>
                <c:pt idx="0">
                  <c:v>24.24</c:v>
                </c:pt>
                <c:pt idx="1">
                  <c:v>87.64</c:v>
                </c:pt>
                <c:pt idx="2">
                  <c:v>38</c:v>
                </c:pt>
                <c:pt idx="3">
                  <c:v>50</c:v>
                </c:pt>
                <c:pt idx="4">
                  <c:v>40.74</c:v>
                </c:pt>
                <c:pt idx="5">
                  <c:v>3.125</c:v>
                </c:pt>
                <c:pt idx="6">
                  <c:v>29.16</c:v>
                </c:pt>
              </c:numCache>
            </c:numRef>
          </c:val>
        </c:ser>
        <c:ser>
          <c:idx val="1"/>
          <c:order val="1"/>
          <c:tx>
            <c:strRef>
              <c:f>GraphsJuly!$C$105</c:f>
              <c:strCache>
                <c:ptCount val="1"/>
                <c:pt idx="0">
                  <c:v>MG2</c:v>
                </c:pt>
              </c:strCache>
            </c:strRef>
          </c:tx>
          <c:spPr>
            <a:solidFill>
              <a:schemeClr val="accent1">
                <a:lumMod val="60000"/>
                <a:lumOff val="40000"/>
              </a:schemeClr>
            </a:solidFill>
          </c:spPr>
          <c:invertIfNegative val="0"/>
          <c:dLbls>
            <c:dLbl>
              <c:idx val="1"/>
              <c:layout>
                <c:manualLayout>
                  <c:x val="1.82149362477231E-3"/>
                  <c:y val="1.8181818181818198E-2"/>
                </c:manualLayout>
              </c:layout>
              <c:showLegendKey val="0"/>
              <c:showVal val="1"/>
              <c:showCatName val="0"/>
              <c:showSerName val="1"/>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1000" b="1"/>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GraphsJuly!$A$106:$A$112</c:f>
              <c:strCache>
                <c:ptCount val="7"/>
                <c:pt idx="0">
                  <c:v>Bamako</c:v>
                </c:pt>
                <c:pt idx="1">
                  <c:v>Gao</c:v>
                </c:pt>
                <c:pt idx="2">
                  <c:v>Kidal </c:v>
                </c:pt>
                <c:pt idx="3">
                  <c:v>Tombouctou </c:v>
                </c:pt>
                <c:pt idx="4">
                  <c:v>Camp (Niger)</c:v>
                </c:pt>
                <c:pt idx="5">
                  <c:v>Camp (Mauritania)</c:v>
                </c:pt>
                <c:pt idx="6">
                  <c:v>Ensemble</c:v>
                </c:pt>
              </c:strCache>
            </c:strRef>
          </c:cat>
          <c:val>
            <c:numRef>
              <c:f>GraphsJuly!$C$106:$C$112</c:f>
              <c:numCache>
                <c:formatCode>0.0</c:formatCode>
                <c:ptCount val="7"/>
                <c:pt idx="0">
                  <c:v>49.49</c:v>
                </c:pt>
                <c:pt idx="1">
                  <c:v>10.11</c:v>
                </c:pt>
                <c:pt idx="2">
                  <c:v>40</c:v>
                </c:pt>
                <c:pt idx="3">
                  <c:v>43.75</c:v>
                </c:pt>
                <c:pt idx="4">
                  <c:v>40.74</c:v>
                </c:pt>
                <c:pt idx="5">
                  <c:v>5.2080000000000002</c:v>
                </c:pt>
                <c:pt idx="6">
                  <c:v>29.87</c:v>
                </c:pt>
              </c:numCache>
            </c:numRef>
          </c:val>
        </c:ser>
        <c:ser>
          <c:idx val="2"/>
          <c:order val="2"/>
          <c:tx>
            <c:strRef>
              <c:f>GraphsJuly!$D$105</c:f>
              <c:strCache>
                <c:ptCount val="1"/>
                <c:pt idx="0">
                  <c:v>MG3</c:v>
                </c:pt>
              </c:strCache>
            </c:strRef>
          </c:tx>
          <c:invertIfNegative val="0"/>
          <c:dLbls>
            <c:dLbl>
              <c:idx val="1"/>
              <c:delete val="1"/>
              <c:extLst>
                <c:ext xmlns:c15="http://schemas.microsoft.com/office/drawing/2012/chart" uri="{CE6537A1-D6FC-4f65-9D91-7224C49458BB}"/>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GraphsJuly!$A$106:$A$112</c:f>
              <c:strCache>
                <c:ptCount val="7"/>
                <c:pt idx="0">
                  <c:v>Bamako</c:v>
                </c:pt>
                <c:pt idx="1">
                  <c:v>Gao</c:v>
                </c:pt>
                <c:pt idx="2">
                  <c:v>Kidal </c:v>
                </c:pt>
                <c:pt idx="3">
                  <c:v>Tombouctou </c:v>
                </c:pt>
                <c:pt idx="4">
                  <c:v>Camp (Niger)</c:v>
                </c:pt>
                <c:pt idx="5">
                  <c:v>Camp (Mauritania)</c:v>
                </c:pt>
                <c:pt idx="6">
                  <c:v>Ensemble</c:v>
                </c:pt>
              </c:strCache>
            </c:strRef>
          </c:cat>
          <c:val>
            <c:numRef>
              <c:f>GraphsJuly!$D$106:$D$112</c:f>
              <c:numCache>
                <c:formatCode>0.0</c:formatCode>
                <c:ptCount val="7"/>
                <c:pt idx="0">
                  <c:v>12.12</c:v>
                </c:pt>
                <c:pt idx="1">
                  <c:v>1.1240000000000001</c:v>
                </c:pt>
                <c:pt idx="2">
                  <c:v>6</c:v>
                </c:pt>
                <c:pt idx="4">
                  <c:v>7.407</c:v>
                </c:pt>
                <c:pt idx="5">
                  <c:v>6.25</c:v>
                </c:pt>
                <c:pt idx="6">
                  <c:v>6.4809999999999999</c:v>
                </c:pt>
              </c:numCache>
            </c:numRef>
          </c:val>
        </c:ser>
        <c:ser>
          <c:idx val="3"/>
          <c:order val="3"/>
          <c:tx>
            <c:strRef>
              <c:f>GraphsJuly!$E$105</c:f>
              <c:strCache>
                <c:ptCount val="1"/>
                <c:pt idx="0">
                  <c:v>MG4</c:v>
                </c:pt>
              </c:strCache>
            </c:strRef>
          </c:tx>
          <c:invertIfNegative val="0"/>
          <c:dLbls>
            <c:dLbl>
              <c:idx val="1"/>
              <c:layout>
                <c:manualLayout>
                  <c:x val="-7.2859744990892497E-3"/>
                  <c:y val="-3.0303030303030299E-3"/>
                </c:manualLayout>
              </c:layout>
              <c:showLegendKey val="0"/>
              <c:showVal val="1"/>
              <c:showCatName val="0"/>
              <c:showSerName val="1"/>
              <c:showPercent val="0"/>
              <c:showBubbleSize val="0"/>
              <c:extLst>
                <c:ext xmlns:c15="http://schemas.microsoft.com/office/drawing/2012/chart" uri="{CE6537A1-D6FC-4f65-9D91-7224C49458BB}">
                  <c15:layout/>
                </c:ext>
              </c:extLst>
            </c:dLbl>
            <c:spPr>
              <a:solidFill>
                <a:schemeClr val="accent1">
                  <a:lumMod val="20000"/>
                  <a:lumOff val="80000"/>
                </a:schemeClr>
              </a:solid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GraphsJuly!$A$106:$A$112</c:f>
              <c:strCache>
                <c:ptCount val="7"/>
                <c:pt idx="0">
                  <c:v>Bamako</c:v>
                </c:pt>
                <c:pt idx="1">
                  <c:v>Gao</c:v>
                </c:pt>
                <c:pt idx="2">
                  <c:v>Kidal </c:v>
                </c:pt>
                <c:pt idx="3">
                  <c:v>Tombouctou </c:v>
                </c:pt>
                <c:pt idx="4">
                  <c:v>Camp (Niger)</c:v>
                </c:pt>
                <c:pt idx="5">
                  <c:v>Camp (Mauritania)</c:v>
                </c:pt>
                <c:pt idx="6">
                  <c:v>Ensemble</c:v>
                </c:pt>
              </c:strCache>
            </c:strRef>
          </c:cat>
          <c:val>
            <c:numRef>
              <c:f>GraphsJuly!$E$106:$E$112</c:f>
              <c:numCache>
                <c:formatCode>0.0</c:formatCode>
                <c:ptCount val="7"/>
                <c:pt idx="0">
                  <c:v>8.0810000000000013</c:v>
                </c:pt>
                <c:pt idx="1">
                  <c:v>1.1240000000000001</c:v>
                </c:pt>
                <c:pt idx="2">
                  <c:v>10</c:v>
                </c:pt>
                <c:pt idx="3">
                  <c:v>6.25</c:v>
                </c:pt>
                <c:pt idx="4">
                  <c:v>4.9379999999999997</c:v>
                </c:pt>
                <c:pt idx="6">
                  <c:v>4.2060000000000004</c:v>
                </c:pt>
              </c:numCache>
            </c:numRef>
          </c:val>
        </c:ser>
        <c:ser>
          <c:idx val="4"/>
          <c:order val="4"/>
          <c:tx>
            <c:strRef>
              <c:f>GraphsJuly!$F$105</c:f>
              <c:strCache>
                <c:ptCount val="1"/>
                <c:pt idx="0">
                  <c:v>MG5</c:v>
                </c:pt>
              </c:strCache>
            </c:strRef>
          </c:tx>
          <c:invertIfNegative val="0"/>
          <c:dLbls>
            <c:dLbl>
              <c:idx val="5"/>
              <c:spPr>
                <a:noFill/>
                <a:ln>
                  <a:noFill/>
                </a:ln>
                <a:effectLst/>
              </c:spPr>
              <c:txPr>
                <a:bodyPr wrap="square" lIns="38100" tIns="19050" rIns="38100" bIns="19050" anchor="ctr">
                  <a:spAutoFit/>
                </a:bodyPr>
                <a:lstStyle/>
                <a:p>
                  <a:pPr>
                    <a:defRPr sz="1000" b="1"/>
                  </a:pPr>
                  <a:endParaRPr lang="fr-FR"/>
                </a:p>
              </c:txPr>
              <c:showLegendKey val="0"/>
              <c:showVal val="1"/>
              <c:showCatName val="0"/>
              <c:showSerName val="1"/>
              <c:showPercent val="0"/>
              <c:showBubbleSize val="0"/>
            </c:dLbl>
            <c:spPr>
              <a:noFill/>
              <a:ln>
                <a:noFill/>
              </a:ln>
              <a:effectLst/>
            </c:spPr>
            <c:txPr>
              <a:bodyPr wrap="square" lIns="38100" tIns="19050" rIns="38100" bIns="19050" anchor="ctr">
                <a:spAutoFit/>
              </a:bodyPr>
              <a:lstStyle/>
              <a:p>
                <a:pPr>
                  <a:defRPr sz="1000"/>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GraphsJuly!$A$106:$A$112</c:f>
              <c:strCache>
                <c:ptCount val="7"/>
                <c:pt idx="0">
                  <c:v>Bamako</c:v>
                </c:pt>
                <c:pt idx="1">
                  <c:v>Gao</c:v>
                </c:pt>
                <c:pt idx="2">
                  <c:v>Kidal </c:v>
                </c:pt>
                <c:pt idx="3">
                  <c:v>Tombouctou </c:v>
                </c:pt>
                <c:pt idx="4">
                  <c:v>Camp (Niger)</c:v>
                </c:pt>
                <c:pt idx="5">
                  <c:v>Camp (Mauritania)</c:v>
                </c:pt>
                <c:pt idx="6">
                  <c:v>Ensemble</c:v>
                </c:pt>
              </c:strCache>
            </c:strRef>
          </c:cat>
          <c:val>
            <c:numRef>
              <c:f>GraphsJuly!$F$106:$F$112</c:f>
              <c:numCache>
                <c:formatCode>General</c:formatCode>
                <c:ptCount val="7"/>
                <c:pt idx="0" formatCode="0.0">
                  <c:v>6.0609999999999982</c:v>
                </c:pt>
                <c:pt idx="2" formatCode="0.0">
                  <c:v>6</c:v>
                </c:pt>
                <c:pt idx="4" formatCode="0.0">
                  <c:v>6.173</c:v>
                </c:pt>
                <c:pt idx="5" formatCode="0.0">
                  <c:v>85.42</c:v>
                </c:pt>
                <c:pt idx="6" formatCode="0.0">
                  <c:v>30.28</c:v>
                </c:pt>
              </c:numCache>
            </c:numRef>
          </c:val>
        </c:ser>
        <c:dLbls>
          <c:showLegendKey val="0"/>
          <c:showVal val="0"/>
          <c:showCatName val="0"/>
          <c:showSerName val="0"/>
          <c:showPercent val="0"/>
          <c:showBubbleSize val="0"/>
        </c:dLbls>
        <c:gapWidth val="150"/>
        <c:overlap val="100"/>
        <c:axId val="277528648"/>
        <c:axId val="277529040"/>
      </c:barChart>
      <c:catAx>
        <c:axId val="277528648"/>
        <c:scaling>
          <c:orientation val="minMax"/>
        </c:scaling>
        <c:delete val="0"/>
        <c:axPos val="b"/>
        <c:numFmt formatCode="General" sourceLinked="0"/>
        <c:majorTickMark val="out"/>
        <c:minorTickMark val="none"/>
        <c:tickLblPos val="nextTo"/>
        <c:txPr>
          <a:bodyPr/>
          <a:lstStyle/>
          <a:p>
            <a:pPr>
              <a:defRPr sz="1200" b="1"/>
            </a:pPr>
            <a:endParaRPr lang="fr-FR"/>
          </a:p>
        </c:txPr>
        <c:crossAx val="277529040"/>
        <c:crosses val="autoZero"/>
        <c:auto val="1"/>
        <c:lblAlgn val="ctr"/>
        <c:lblOffset val="100"/>
        <c:noMultiLvlLbl val="0"/>
      </c:catAx>
      <c:valAx>
        <c:axId val="277529040"/>
        <c:scaling>
          <c:orientation val="minMax"/>
        </c:scaling>
        <c:delete val="0"/>
        <c:axPos val="l"/>
        <c:numFmt formatCode="0%" sourceLinked="1"/>
        <c:majorTickMark val="out"/>
        <c:minorTickMark val="none"/>
        <c:tickLblPos val="nextTo"/>
        <c:txPr>
          <a:bodyPr/>
          <a:lstStyle/>
          <a:p>
            <a:pPr>
              <a:defRPr sz="1000"/>
            </a:pPr>
            <a:endParaRPr lang="fr-FR"/>
          </a:p>
        </c:txPr>
        <c:crossAx val="277528648"/>
        <c:crosses val="autoZero"/>
        <c:crossBetween val="between"/>
      </c:valAx>
    </c:plotArea>
    <c:plotVisOnly val="1"/>
    <c:dispBlanksAs val="gap"/>
    <c:showDLblsOverMax val="0"/>
  </c:chart>
  <c:spPr>
    <a:ln>
      <a:noFill/>
    </a:ln>
  </c:spPr>
  <c:txPr>
    <a:bodyPr/>
    <a:lstStyle/>
    <a:p>
      <a:pPr>
        <a:defRPr sz="600">
          <a:latin typeface="Times New Roman" panose="02020603050405020304" pitchFamily="18" charset="0"/>
          <a:cs typeface="Times New Roman" panose="02020603050405020304" pitchFamily="18" charset="0"/>
        </a:defRPr>
      </a:pPr>
      <a:endParaRPr lang="fr-FR"/>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7.8340435933132835E-2"/>
          <c:y val="2.9736218237670708E-2"/>
          <c:w val="0.92165956406686722"/>
          <c:h val="0.80792444532040908"/>
        </c:manualLayout>
      </c:layout>
      <c:barChart>
        <c:barDir val="col"/>
        <c:grouping val="percentStacked"/>
        <c:varyColors val="0"/>
        <c:ser>
          <c:idx val="0"/>
          <c:order val="0"/>
          <c:tx>
            <c:strRef>
              <c:f>GraphsJuly!$B$186</c:f>
              <c:strCache>
                <c:ptCount val="1"/>
                <c:pt idx="0">
                  <c:v>MS1</c:v>
                </c:pt>
              </c:strCache>
            </c:strRef>
          </c:tx>
          <c:spPr>
            <a:solidFill>
              <a:schemeClr val="tx2"/>
            </a:solidFill>
          </c:spPr>
          <c:invertIfNegative val="0"/>
          <c:dLbls>
            <c:spPr>
              <a:noFill/>
              <a:ln>
                <a:noFill/>
              </a:ln>
              <a:effectLst/>
            </c:spPr>
            <c:txPr>
              <a:bodyPr/>
              <a:lstStyle/>
              <a:p>
                <a:pPr>
                  <a:defRPr sz="1000" b="1">
                    <a:latin typeface="Times New Roman" panose="02020603050405020304" pitchFamily="18" charset="0"/>
                    <a:cs typeface="Times New Roman" panose="02020603050405020304" pitchFamily="18" charset="0"/>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GraphsJuly!$A$187:$A$193</c:f>
              <c:strCache>
                <c:ptCount val="7"/>
                <c:pt idx="0">
                  <c:v>Bamako</c:v>
                </c:pt>
                <c:pt idx="1">
                  <c:v>Gao</c:v>
                </c:pt>
                <c:pt idx="2">
                  <c:v>Kidal</c:v>
                </c:pt>
                <c:pt idx="3">
                  <c:v>Tombouctou</c:v>
                </c:pt>
                <c:pt idx="4">
                  <c:v>Camp (Niger)</c:v>
                </c:pt>
                <c:pt idx="5">
                  <c:v>Camp (Mauritania)</c:v>
                </c:pt>
                <c:pt idx="6">
                  <c:v>Ensemble</c:v>
                </c:pt>
              </c:strCache>
            </c:strRef>
          </c:cat>
          <c:val>
            <c:numRef>
              <c:f>GraphsJuly!$B$187:$B$193</c:f>
              <c:numCache>
                <c:formatCode>0.0</c:formatCode>
                <c:ptCount val="7"/>
                <c:pt idx="0">
                  <c:v>6.0609999999999982</c:v>
                </c:pt>
                <c:pt idx="1">
                  <c:v>5.6179999999999977</c:v>
                </c:pt>
                <c:pt idx="2">
                  <c:v>14</c:v>
                </c:pt>
                <c:pt idx="3">
                  <c:v>5</c:v>
                </c:pt>
                <c:pt idx="4">
                  <c:v>7.407</c:v>
                </c:pt>
                <c:pt idx="5">
                  <c:v>88.54</c:v>
                </c:pt>
                <c:pt idx="6">
                  <c:v>32.85</c:v>
                </c:pt>
              </c:numCache>
            </c:numRef>
          </c:val>
        </c:ser>
        <c:ser>
          <c:idx val="1"/>
          <c:order val="1"/>
          <c:tx>
            <c:strRef>
              <c:f>GraphsJuly!$C$186</c:f>
              <c:strCache>
                <c:ptCount val="1"/>
                <c:pt idx="0">
                  <c:v>MS2</c:v>
                </c:pt>
              </c:strCache>
            </c:strRef>
          </c:tx>
          <c:spPr>
            <a:solidFill>
              <a:schemeClr val="accent1">
                <a:lumMod val="60000"/>
                <a:lumOff val="40000"/>
              </a:schemeClr>
            </a:solidFill>
          </c:spPr>
          <c:invertIfNegative val="0"/>
          <c:dLbls>
            <c:spPr>
              <a:noFill/>
              <a:ln>
                <a:noFill/>
              </a:ln>
              <a:effectLst/>
            </c:spPr>
            <c:txPr>
              <a:bodyPr/>
              <a:lstStyle/>
              <a:p>
                <a:pPr>
                  <a:defRPr sz="1000" b="1">
                    <a:latin typeface="Times New Roman" panose="02020603050405020304" pitchFamily="18" charset="0"/>
                    <a:cs typeface="Times New Roman" panose="02020603050405020304" pitchFamily="18" charset="0"/>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GraphsJuly!$A$187:$A$193</c:f>
              <c:strCache>
                <c:ptCount val="7"/>
                <c:pt idx="0">
                  <c:v>Bamako</c:v>
                </c:pt>
                <c:pt idx="1">
                  <c:v>Gao</c:v>
                </c:pt>
                <c:pt idx="2">
                  <c:v>Kidal</c:v>
                </c:pt>
                <c:pt idx="3">
                  <c:v>Tombouctou</c:v>
                </c:pt>
                <c:pt idx="4">
                  <c:v>Camp (Niger)</c:v>
                </c:pt>
                <c:pt idx="5">
                  <c:v>Camp (Mauritania)</c:v>
                </c:pt>
                <c:pt idx="6">
                  <c:v>Ensemble</c:v>
                </c:pt>
              </c:strCache>
            </c:strRef>
          </c:cat>
          <c:val>
            <c:numRef>
              <c:f>GraphsJuly!$C$187:$C$193</c:f>
              <c:numCache>
                <c:formatCode>0.0</c:formatCode>
                <c:ptCount val="7"/>
                <c:pt idx="0">
                  <c:v>27.27</c:v>
                </c:pt>
                <c:pt idx="1">
                  <c:v>60.67</c:v>
                </c:pt>
                <c:pt idx="2">
                  <c:v>62</c:v>
                </c:pt>
                <c:pt idx="3">
                  <c:v>61.25</c:v>
                </c:pt>
                <c:pt idx="4">
                  <c:v>17.28</c:v>
                </c:pt>
                <c:pt idx="5">
                  <c:v>2.0830000000000002</c:v>
                </c:pt>
                <c:pt idx="6">
                  <c:v>27.23</c:v>
                </c:pt>
              </c:numCache>
            </c:numRef>
          </c:val>
        </c:ser>
        <c:ser>
          <c:idx val="2"/>
          <c:order val="2"/>
          <c:tx>
            <c:strRef>
              <c:f>GraphsJuly!$D$186</c:f>
              <c:strCache>
                <c:ptCount val="1"/>
                <c:pt idx="0">
                  <c:v>MS3</c:v>
                </c:pt>
              </c:strCache>
            </c:strRef>
          </c:tx>
          <c:invertIfNegative val="0"/>
          <c:dLbls>
            <c:dLbl>
              <c:idx val="5"/>
              <c:delete val="1"/>
              <c:extLst>
                <c:ext xmlns:c15="http://schemas.microsoft.com/office/drawing/2012/chart" uri="{CE6537A1-D6FC-4f65-9D91-7224C49458BB}"/>
              </c:extLst>
            </c:dLbl>
            <c:spPr>
              <a:noFill/>
              <a:ln>
                <a:noFill/>
              </a:ln>
              <a:effectLst/>
            </c:spPr>
            <c:txPr>
              <a:bodyPr/>
              <a:lstStyle/>
              <a:p>
                <a:pPr>
                  <a:defRPr sz="1000" b="1">
                    <a:latin typeface="Times New Roman" panose="02020603050405020304" pitchFamily="18" charset="0"/>
                    <a:cs typeface="Times New Roman" panose="02020603050405020304" pitchFamily="18" charset="0"/>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GraphsJuly!$A$187:$A$193</c:f>
              <c:strCache>
                <c:ptCount val="7"/>
                <c:pt idx="0">
                  <c:v>Bamako</c:v>
                </c:pt>
                <c:pt idx="1">
                  <c:v>Gao</c:v>
                </c:pt>
                <c:pt idx="2">
                  <c:v>Kidal</c:v>
                </c:pt>
                <c:pt idx="3">
                  <c:v>Tombouctou</c:v>
                </c:pt>
                <c:pt idx="4">
                  <c:v>Camp (Niger)</c:v>
                </c:pt>
                <c:pt idx="5">
                  <c:v>Camp (Mauritania)</c:v>
                </c:pt>
                <c:pt idx="6">
                  <c:v>Ensemble</c:v>
                </c:pt>
              </c:strCache>
            </c:strRef>
          </c:cat>
          <c:val>
            <c:numRef>
              <c:f>GraphsJuly!$D$187:$D$193</c:f>
              <c:numCache>
                <c:formatCode>0.0</c:formatCode>
                <c:ptCount val="7"/>
                <c:pt idx="0">
                  <c:v>48.48</c:v>
                </c:pt>
                <c:pt idx="1">
                  <c:v>21.35</c:v>
                </c:pt>
                <c:pt idx="2">
                  <c:v>10</c:v>
                </c:pt>
                <c:pt idx="3">
                  <c:v>22.5</c:v>
                </c:pt>
                <c:pt idx="4">
                  <c:v>54.32</c:v>
                </c:pt>
                <c:pt idx="5">
                  <c:v>1.042</c:v>
                </c:pt>
                <c:pt idx="6">
                  <c:v>26.45</c:v>
                </c:pt>
              </c:numCache>
            </c:numRef>
          </c:val>
        </c:ser>
        <c:ser>
          <c:idx val="3"/>
          <c:order val="3"/>
          <c:tx>
            <c:strRef>
              <c:f>GraphsJuly!$E$186</c:f>
              <c:strCache>
                <c:ptCount val="1"/>
                <c:pt idx="0">
                  <c:v>MS4</c:v>
                </c:pt>
              </c:strCache>
            </c:strRef>
          </c:tx>
          <c:spPr>
            <a:solidFill>
              <a:schemeClr val="accent1">
                <a:lumMod val="20000"/>
                <a:lumOff val="80000"/>
              </a:schemeClr>
            </a:solidFill>
          </c:spPr>
          <c:invertIfNegative val="0"/>
          <c:dLbls>
            <c:spPr>
              <a:noFill/>
              <a:ln>
                <a:noFill/>
              </a:ln>
              <a:effectLst/>
            </c:spPr>
            <c:txPr>
              <a:bodyPr/>
              <a:lstStyle/>
              <a:p>
                <a:pPr>
                  <a:defRPr sz="600">
                    <a:latin typeface="Times New Roman" panose="02020603050405020304" pitchFamily="18" charset="0"/>
                    <a:cs typeface="Times New Roman" panose="02020603050405020304" pitchFamily="18" charset="0"/>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GraphsJuly!$A$187:$A$193</c:f>
              <c:strCache>
                <c:ptCount val="7"/>
                <c:pt idx="0">
                  <c:v>Bamako</c:v>
                </c:pt>
                <c:pt idx="1">
                  <c:v>Gao</c:v>
                </c:pt>
                <c:pt idx="2">
                  <c:v>Kidal</c:v>
                </c:pt>
                <c:pt idx="3">
                  <c:v>Tombouctou</c:v>
                </c:pt>
                <c:pt idx="4">
                  <c:v>Camp (Niger)</c:v>
                </c:pt>
                <c:pt idx="5">
                  <c:v>Camp (Mauritania)</c:v>
                </c:pt>
                <c:pt idx="6">
                  <c:v>Ensemble</c:v>
                </c:pt>
              </c:strCache>
            </c:strRef>
          </c:cat>
          <c:val>
            <c:numRef>
              <c:f>GraphsJuly!$E$187:$E$193</c:f>
              <c:numCache>
                <c:formatCode>0.0</c:formatCode>
                <c:ptCount val="7"/>
                <c:pt idx="0">
                  <c:v>18.18</c:v>
                </c:pt>
                <c:pt idx="1">
                  <c:v>11.24</c:v>
                </c:pt>
                <c:pt idx="2">
                  <c:v>6</c:v>
                </c:pt>
                <c:pt idx="3">
                  <c:v>11.25</c:v>
                </c:pt>
                <c:pt idx="4">
                  <c:v>20.99</c:v>
                </c:pt>
                <c:pt idx="5">
                  <c:v>1.042</c:v>
                </c:pt>
                <c:pt idx="6">
                  <c:v>11</c:v>
                </c:pt>
              </c:numCache>
            </c:numRef>
          </c:val>
        </c:ser>
        <c:ser>
          <c:idx val="4"/>
          <c:order val="4"/>
          <c:tx>
            <c:strRef>
              <c:f>GraphsJuly!$F$186</c:f>
              <c:strCache>
                <c:ptCount val="1"/>
                <c:pt idx="0">
                  <c:v>MS5</c:v>
                </c:pt>
              </c:strCache>
            </c:strRef>
          </c:tx>
          <c:invertIfNegative val="0"/>
          <c:dLbls>
            <c:dLbl>
              <c:idx val="2"/>
              <c:delete val="1"/>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600"/>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GraphsJuly!$A$187:$A$193</c:f>
              <c:strCache>
                <c:ptCount val="7"/>
                <c:pt idx="0">
                  <c:v>Bamako</c:v>
                </c:pt>
                <c:pt idx="1">
                  <c:v>Gao</c:v>
                </c:pt>
                <c:pt idx="2">
                  <c:v>Kidal</c:v>
                </c:pt>
                <c:pt idx="3">
                  <c:v>Tombouctou</c:v>
                </c:pt>
                <c:pt idx="4">
                  <c:v>Camp (Niger)</c:v>
                </c:pt>
                <c:pt idx="5">
                  <c:v>Camp (Mauritania)</c:v>
                </c:pt>
                <c:pt idx="6">
                  <c:v>Ensemble</c:v>
                </c:pt>
              </c:strCache>
            </c:strRef>
          </c:cat>
          <c:val>
            <c:numRef>
              <c:f>GraphsJuly!$F$187:$F$193</c:f>
              <c:numCache>
                <c:formatCode>0.0</c:formatCode>
                <c:ptCount val="7"/>
                <c:pt idx="1">
                  <c:v>1.1240000000000001</c:v>
                </c:pt>
                <c:pt idx="2">
                  <c:v>8</c:v>
                </c:pt>
                <c:pt idx="3">
                  <c:v>0</c:v>
                </c:pt>
                <c:pt idx="5">
                  <c:v>7.2919999999999998</c:v>
                </c:pt>
                <c:pt idx="6">
                  <c:v>2.476</c:v>
                </c:pt>
              </c:numCache>
            </c:numRef>
          </c:val>
        </c:ser>
        <c:dLbls>
          <c:showLegendKey val="0"/>
          <c:showVal val="0"/>
          <c:showCatName val="0"/>
          <c:showSerName val="0"/>
          <c:showPercent val="0"/>
          <c:showBubbleSize val="0"/>
        </c:dLbls>
        <c:gapWidth val="150"/>
        <c:overlap val="100"/>
        <c:axId val="277529824"/>
        <c:axId val="277530216"/>
      </c:barChart>
      <c:catAx>
        <c:axId val="277529824"/>
        <c:scaling>
          <c:orientation val="minMax"/>
        </c:scaling>
        <c:delete val="0"/>
        <c:axPos val="b"/>
        <c:numFmt formatCode="General" sourceLinked="0"/>
        <c:majorTickMark val="out"/>
        <c:minorTickMark val="none"/>
        <c:tickLblPos val="nextTo"/>
        <c:txPr>
          <a:bodyPr/>
          <a:lstStyle/>
          <a:p>
            <a:pPr>
              <a:defRPr sz="1200" b="1">
                <a:latin typeface="Times New Roman" panose="02020603050405020304" pitchFamily="18" charset="0"/>
                <a:cs typeface="Times New Roman" panose="02020603050405020304" pitchFamily="18" charset="0"/>
              </a:defRPr>
            </a:pPr>
            <a:endParaRPr lang="fr-FR"/>
          </a:p>
        </c:txPr>
        <c:crossAx val="277530216"/>
        <c:crosses val="autoZero"/>
        <c:auto val="1"/>
        <c:lblAlgn val="ctr"/>
        <c:lblOffset val="100"/>
        <c:noMultiLvlLbl val="0"/>
      </c:catAx>
      <c:valAx>
        <c:axId val="277530216"/>
        <c:scaling>
          <c:orientation val="minMax"/>
        </c:scaling>
        <c:delete val="0"/>
        <c:axPos val="l"/>
        <c:numFmt formatCode="0%" sourceLinked="1"/>
        <c:majorTickMark val="out"/>
        <c:minorTickMark val="none"/>
        <c:tickLblPos val="nextTo"/>
        <c:txPr>
          <a:bodyPr/>
          <a:lstStyle/>
          <a:p>
            <a:pPr>
              <a:defRPr sz="1000">
                <a:latin typeface="Times New Roman" panose="02020603050405020304" pitchFamily="18" charset="0"/>
                <a:cs typeface="Times New Roman" panose="02020603050405020304" pitchFamily="18" charset="0"/>
              </a:defRPr>
            </a:pPr>
            <a:endParaRPr lang="fr-FR"/>
          </a:p>
        </c:txPr>
        <c:crossAx val="277529824"/>
        <c:crosses val="autoZero"/>
        <c:crossBetween val="between"/>
      </c:valAx>
    </c:plotArea>
    <c:plotVisOnly val="1"/>
    <c:dispBlanksAs val="gap"/>
    <c:showDLblsOverMax val="0"/>
  </c:chart>
  <c:spPr>
    <a:ln>
      <a:noFill/>
    </a:ln>
  </c:sp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5.5303383861918375E-2"/>
          <c:y val="2.0009126216684634E-2"/>
          <c:w val="0.94469661613808165"/>
          <c:h val="0.86980230000051795"/>
        </c:manualLayout>
      </c:layout>
      <c:barChart>
        <c:barDir val="col"/>
        <c:grouping val="percentStacked"/>
        <c:varyColors val="0"/>
        <c:ser>
          <c:idx val="0"/>
          <c:order val="0"/>
          <c:tx>
            <c:strRef>
              <c:f>GraphsJuly!$B$267</c:f>
              <c:strCache>
                <c:ptCount val="1"/>
                <c:pt idx="0">
                  <c:v>MD1</c:v>
                </c:pt>
              </c:strCache>
            </c:strRef>
          </c:tx>
          <c:spPr>
            <a:solidFill>
              <a:schemeClr val="tx2"/>
            </a:solidFill>
          </c:spPr>
          <c:invertIfNegative val="0"/>
          <c:dLbls>
            <c:spPr>
              <a:noFill/>
              <a:ln>
                <a:noFill/>
              </a:ln>
              <a:effectLst/>
            </c:spPr>
            <c:txPr>
              <a:bodyPr wrap="square" lIns="38100" tIns="19050" rIns="38100" bIns="19050" anchor="ctr">
                <a:spAutoFit/>
              </a:bodyPr>
              <a:lstStyle/>
              <a:p>
                <a:pPr>
                  <a:defRPr sz="1000" b="1"/>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GraphsJuly!$A$268:$A$274</c:f>
              <c:strCache>
                <c:ptCount val="7"/>
                <c:pt idx="0">
                  <c:v>Bamako</c:v>
                </c:pt>
                <c:pt idx="1">
                  <c:v>Gao</c:v>
                </c:pt>
                <c:pt idx="2">
                  <c:v>Kidal</c:v>
                </c:pt>
                <c:pt idx="3">
                  <c:v>Tombouctou</c:v>
                </c:pt>
                <c:pt idx="4">
                  <c:v>Camp (Niger)</c:v>
                </c:pt>
                <c:pt idx="5">
                  <c:v>Camp (Mauritania)</c:v>
                </c:pt>
                <c:pt idx="6">
                  <c:v>Ensemble</c:v>
                </c:pt>
              </c:strCache>
            </c:strRef>
          </c:cat>
          <c:val>
            <c:numRef>
              <c:f>GraphsJuly!$B$268:$B$274</c:f>
              <c:numCache>
                <c:formatCode>0.0</c:formatCode>
                <c:ptCount val="7"/>
                <c:pt idx="0">
                  <c:v>5.0510000000000002</c:v>
                </c:pt>
                <c:pt idx="1">
                  <c:v>2.2469999999999999</c:v>
                </c:pt>
                <c:pt idx="2">
                  <c:v>10</c:v>
                </c:pt>
                <c:pt idx="3">
                  <c:v>6.25</c:v>
                </c:pt>
                <c:pt idx="4">
                  <c:v>1.2350000000000001</c:v>
                </c:pt>
                <c:pt idx="5">
                  <c:v>89.58</c:v>
                </c:pt>
                <c:pt idx="6">
                  <c:v>32.19</c:v>
                </c:pt>
              </c:numCache>
            </c:numRef>
          </c:val>
        </c:ser>
        <c:ser>
          <c:idx val="1"/>
          <c:order val="1"/>
          <c:tx>
            <c:strRef>
              <c:f>GraphsJuly!$C$267</c:f>
              <c:strCache>
                <c:ptCount val="1"/>
                <c:pt idx="0">
                  <c:v>MD2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GraphsJuly!$A$268:$A$274</c:f>
              <c:strCache>
                <c:ptCount val="7"/>
                <c:pt idx="0">
                  <c:v>Bamako</c:v>
                </c:pt>
                <c:pt idx="1">
                  <c:v>Gao</c:v>
                </c:pt>
                <c:pt idx="2">
                  <c:v>Kidal</c:v>
                </c:pt>
                <c:pt idx="3">
                  <c:v>Tombouctou</c:v>
                </c:pt>
                <c:pt idx="4">
                  <c:v>Camp (Niger)</c:v>
                </c:pt>
                <c:pt idx="5">
                  <c:v>Camp (Mauritania)</c:v>
                </c:pt>
                <c:pt idx="6">
                  <c:v>Ensemble</c:v>
                </c:pt>
              </c:strCache>
            </c:strRef>
          </c:cat>
          <c:val>
            <c:numRef>
              <c:f>GraphsJuly!$C$268:$C$274</c:f>
              <c:numCache>
                <c:formatCode>General</c:formatCode>
                <c:ptCount val="7"/>
                <c:pt idx="2" formatCode="0.0">
                  <c:v>6</c:v>
                </c:pt>
                <c:pt idx="3" formatCode="0.0">
                  <c:v>2.5</c:v>
                </c:pt>
                <c:pt idx="4" formatCode="0.0">
                  <c:v>9.8770000000000007</c:v>
                </c:pt>
                <c:pt idx="5" formatCode="0.0">
                  <c:v>4.166999999999998</c:v>
                </c:pt>
                <c:pt idx="6" formatCode="0.0">
                  <c:v>2.92</c:v>
                </c:pt>
              </c:numCache>
            </c:numRef>
          </c:val>
        </c:ser>
        <c:ser>
          <c:idx val="2"/>
          <c:order val="2"/>
          <c:tx>
            <c:strRef>
              <c:f>GraphsJuly!$D$267</c:f>
              <c:strCache>
                <c:ptCount val="1"/>
                <c:pt idx="0">
                  <c:v>MD3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GraphsJuly!$A$268:$A$274</c:f>
              <c:strCache>
                <c:ptCount val="7"/>
                <c:pt idx="0">
                  <c:v>Bamako</c:v>
                </c:pt>
                <c:pt idx="1">
                  <c:v>Gao</c:v>
                </c:pt>
                <c:pt idx="2">
                  <c:v>Kidal</c:v>
                </c:pt>
                <c:pt idx="3">
                  <c:v>Tombouctou</c:v>
                </c:pt>
                <c:pt idx="4">
                  <c:v>Camp (Niger)</c:v>
                </c:pt>
                <c:pt idx="5">
                  <c:v>Camp (Mauritania)</c:v>
                </c:pt>
                <c:pt idx="6">
                  <c:v>Ensemble</c:v>
                </c:pt>
              </c:strCache>
            </c:strRef>
          </c:cat>
          <c:val>
            <c:numRef>
              <c:f>GraphsJuly!$D$268:$D$274</c:f>
              <c:numCache>
                <c:formatCode>0.0</c:formatCode>
                <c:ptCount val="7"/>
                <c:pt idx="0">
                  <c:v>1.01</c:v>
                </c:pt>
                <c:pt idx="1">
                  <c:v>1.1240000000000001</c:v>
                </c:pt>
                <c:pt idx="2">
                  <c:v>18</c:v>
                </c:pt>
                <c:pt idx="3">
                  <c:v>3.75</c:v>
                </c:pt>
                <c:pt idx="4">
                  <c:v>12.35</c:v>
                </c:pt>
                <c:pt idx="5">
                  <c:v>3.125</c:v>
                </c:pt>
                <c:pt idx="6">
                  <c:v>3.492</c:v>
                </c:pt>
              </c:numCache>
            </c:numRef>
          </c:val>
        </c:ser>
        <c:ser>
          <c:idx val="3"/>
          <c:order val="3"/>
          <c:tx>
            <c:strRef>
              <c:f>GraphsJuly!$E$267</c:f>
              <c:strCache>
                <c:ptCount val="1"/>
                <c:pt idx="0">
                  <c:v>MD4</c:v>
                </c:pt>
              </c:strCache>
            </c:strRef>
          </c:tx>
          <c:invertIfNegative val="0"/>
          <c:cat>
            <c:strRef>
              <c:f>GraphsJuly!$A$268:$A$274</c:f>
              <c:strCache>
                <c:ptCount val="7"/>
                <c:pt idx="0">
                  <c:v>Bamako</c:v>
                </c:pt>
                <c:pt idx="1">
                  <c:v>Gao</c:v>
                </c:pt>
                <c:pt idx="2">
                  <c:v>Kidal</c:v>
                </c:pt>
                <c:pt idx="3">
                  <c:v>Tombouctou</c:v>
                </c:pt>
                <c:pt idx="4">
                  <c:v>Camp (Niger)</c:v>
                </c:pt>
                <c:pt idx="5">
                  <c:v>Camp (Mauritania)</c:v>
                </c:pt>
                <c:pt idx="6">
                  <c:v>Ensemble</c:v>
                </c:pt>
              </c:strCache>
            </c:strRef>
          </c:cat>
          <c:val>
            <c:numRef>
              <c:f>GraphsJuly!$E$268:$E$274</c:f>
              <c:numCache>
                <c:formatCode>General</c:formatCode>
                <c:ptCount val="7"/>
                <c:pt idx="0" formatCode="0.0">
                  <c:v>2.02</c:v>
                </c:pt>
                <c:pt idx="2" formatCode="0.0">
                  <c:v>6</c:v>
                </c:pt>
                <c:pt idx="3" formatCode="0.0">
                  <c:v>3.75</c:v>
                </c:pt>
                <c:pt idx="4" formatCode="0.0">
                  <c:v>6.173</c:v>
                </c:pt>
                <c:pt idx="5" formatCode="0.0">
                  <c:v>0</c:v>
                </c:pt>
                <c:pt idx="6" formatCode="0.0">
                  <c:v>1.992</c:v>
                </c:pt>
              </c:numCache>
            </c:numRef>
          </c:val>
        </c:ser>
        <c:ser>
          <c:idx val="4"/>
          <c:order val="4"/>
          <c:tx>
            <c:strRef>
              <c:f>GraphsJuly!$F$267</c:f>
              <c:strCache>
                <c:ptCount val="1"/>
                <c:pt idx="0">
                  <c:v>MD5</c:v>
                </c:pt>
              </c:strCache>
            </c:strRef>
          </c:tx>
          <c:invertIfNegative val="0"/>
          <c:cat>
            <c:strRef>
              <c:f>GraphsJuly!$A$268:$A$274</c:f>
              <c:strCache>
                <c:ptCount val="7"/>
                <c:pt idx="0">
                  <c:v>Bamako</c:v>
                </c:pt>
                <c:pt idx="1">
                  <c:v>Gao</c:v>
                </c:pt>
                <c:pt idx="2">
                  <c:v>Kidal</c:v>
                </c:pt>
                <c:pt idx="3">
                  <c:v>Tombouctou</c:v>
                </c:pt>
                <c:pt idx="4">
                  <c:v>Camp (Niger)</c:v>
                </c:pt>
                <c:pt idx="5">
                  <c:v>Camp (Mauritania)</c:v>
                </c:pt>
                <c:pt idx="6">
                  <c:v>Ensemble</c:v>
                </c:pt>
              </c:strCache>
            </c:strRef>
          </c:cat>
          <c:val>
            <c:numRef>
              <c:f>GraphsJuly!$F$268:$F$274</c:f>
              <c:numCache>
                <c:formatCode>0.0</c:formatCode>
                <c:ptCount val="7"/>
                <c:pt idx="0">
                  <c:v>4.04</c:v>
                </c:pt>
                <c:pt idx="1">
                  <c:v>2.2469999999999999</c:v>
                </c:pt>
                <c:pt idx="2">
                  <c:v>4</c:v>
                </c:pt>
                <c:pt idx="4">
                  <c:v>3.7040000000000002</c:v>
                </c:pt>
                <c:pt idx="5">
                  <c:v>2.0830000000000002</c:v>
                </c:pt>
                <c:pt idx="6">
                  <c:v>2.4460000000000002</c:v>
                </c:pt>
              </c:numCache>
            </c:numRef>
          </c:val>
        </c:ser>
        <c:ser>
          <c:idx val="5"/>
          <c:order val="5"/>
          <c:tx>
            <c:strRef>
              <c:f>GraphsJuly!$G$267</c:f>
              <c:strCache>
                <c:ptCount val="1"/>
                <c:pt idx="0">
                  <c:v>MD6</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GraphsJuly!$A$268:$A$274</c:f>
              <c:strCache>
                <c:ptCount val="7"/>
                <c:pt idx="0">
                  <c:v>Bamako</c:v>
                </c:pt>
                <c:pt idx="1">
                  <c:v>Gao</c:v>
                </c:pt>
                <c:pt idx="2">
                  <c:v>Kidal</c:v>
                </c:pt>
                <c:pt idx="3">
                  <c:v>Tombouctou</c:v>
                </c:pt>
                <c:pt idx="4">
                  <c:v>Camp (Niger)</c:v>
                </c:pt>
                <c:pt idx="5">
                  <c:v>Camp (Mauritania)</c:v>
                </c:pt>
                <c:pt idx="6">
                  <c:v>Ensemble</c:v>
                </c:pt>
              </c:strCache>
            </c:strRef>
          </c:cat>
          <c:val>
            <c:numRef>
              <c:f>GraphsJuly!$G$268:$G$274</c:f>
              <c:numCache>
                <c:formatCode>0.0</c:formatCode>
                <c:ptCount val="7"/>
                <c:pt idx="0">
                  <c:v>16.16</c:v>
                </c:pt>
                <c:pt idx="1">
                  <c:v>4.4939999999999998</c:v>
                </c:pt>
                <c:pt idx="2">
                  <c:v>8</c:v>
                </c:pt>
                <c:pt idx="3">
                  <c:v>2.5</c:v>
                </c:pt>
                <c:pt idx="4">
                  <c:v>12.35</c:v>
                </c:pt>
                <c:pt idx="5">
                  <c:v>1.042</c:v>
                </c:pt>
                <c:pt idx="6">
                  <c:v>7.2530000000000001</c:v>
                </c:pt>
              </c:numCache>
            </c:numRef>
          </c:val>
        </c:ser>
        <c:ser>
          <c:idx val="6"/>
          <c:order val="6"/>
          <c:tx>
            <c:strRef>
              <c:f>GraphsJuly!$H$267</c:f>
              <c:strCache>
                <c:ptCount val="1"/>
                <c:pt idx="0">
                  <c:v>MD7</c:v>
                </c:pt>
              </c:strCache>
            </c:strRef>
          </c:tx>
          <c:spPr>
            <a:solidFill>
              <a:schemeClr val="accent1">
                <a:lumMod val="60000"/>
                <a:lumOff val="40000"/>
              </a:schemeClr>
            </a:solidFill>
          </c:spPr>
          <c:invertIfNegative val="0"/>
          <c:dLbls>
            <c:spPr>
              <a:noFill/>
              <a:ln>
                <a:noFill/>
              </a:ln>
              <a:effectLst/>
            </c:spPr>
            <c:txPr>
              <a:bodyPr wrap="square" lIns="38100" tIns="19050" rIns="38100" bIns="19050" anchor="ctr">
                <a:spAutoFit/>
              </a:bodyPr>
              <a:lstStyle/>
              <a:p>
                <a:pPr>
                  <a:defRPr sz="1000" b="1"/>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GraphsJuly!$A$268:$A$274</c:f>
              <c:strCache>
                <c:ptCount val="7"/>
                <c:pt idx="0">
                  <c:v>Bamako</c:v>
                </c:pt>
                <c:pt idx="1">
                  <c:v>Gao</c:v>
                </c:pt>
                <c:pt idx="2">
                  <c:v>Kidal</c:v>
                </c:pt>
                <c:pt idx="3">
                  <c:v>Tombouctou</c:v>
                </c:pt>
                <c:pt idx="4">
                  <c:v>Camp (Niger)</c:v>
                </c:pt>
                <c:pt idx="5">
                  <c:v>Camp (Mauritania)</c:v>
                </c:pt>
                <c:pt idx="6">
                  <c:v>Ensemble</c:v>
                </c:pt>
              </c:strCache>
            </c:strRef>
          </c:cat>
          <c:val>
            <c:numRef>
              <c:f>GraphsJuly!$H$268:$H$274</c:f>
              <c:numCache>
                <c:formatCode>0.0</c:formatCode>
                <c:ptCount val="7"/>
                <c:pt idx="0">
                  <c:v>43.43</c:v>
                </c:pt>
                <c:pt idx="1">
                  <c:v>80.900000000000006</c:v>
                </c:pt>
                <c:pt idx="2">
                  <c:v>34</c:v>
                </c:pt>
                <c:pt idx="3">
                  <c:v>65</c:v>
                </c:pt>
                <c:pt idx="4">
                  <c:v>44.44</c:v>
                </c:pt>
                <c:pt idx="6">
                  <c:v>36.5</c:v>
                </c:pt>
              </c:numCache>
            </c:numRef>
          </c:val>
        </c:ser>
        <c:ser>
          <c:idx val="7"/>
          <c:order val="7"/>
          <c:tx>
            <c:strRef>
              <c:f>GraphsJuly!$I$267</c:f>
              <c:strCache>
                <c:ptCount val="1"/>
                <c:pt idx="0">
                  <c:v>MD8</c:v>
                </c:pt>
              </c:strCache>
            </c:strRef>
          </c:tx>
          <c:spPr>
            <a:solidFill>
              <a:schemeClr val="accent1">
                <a:lumMod val="20000"/>
                <a:lumOff val="80000"/>
              </a:schemeClr>
            </a:solidFill>
          </c:spPr>
          <c:invertIfNegative val="0"/>
          <c:dLbls>
            <c:spPr>
              <a:noFill/>
              <a:ln>
                <a:noFill/>
              </a:ln>
              <a:effectLst/>
            </c:spPr>
            <c:txPr>
              <a:bodyPr wrap="square" lIns="38100" tIns="19050" rIns="38100" bIns="19050" anchor="ctr">
                <a:spAutoFit/>
              </a:bodyPr>
              <a:lstStyle/>
              <a:p>
                <a:pPr>
                  <a:defRPr sz="1000"/>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GraphsJuly!$A$268:$A$274</c:f>
              <c:strCache>
                <c:ptCount val="7"/>
                <c:pt idx="0">
                  <c:v>Bamako</c:v>
                </c:pt>
                <c:pt idx="1">
                  <c:v>Gao</c:v>
                </c:pt>
                <c:pt idx="2">
                  <c:v>Kidal</c:v>
                </c:pt>
                <c:pt idx="3">
                  <c:v>Tombouctou</c:v>
                </c:pt>
                <c:pt idx="4">
                  <c:v>Camp (Niger)</c:v>
                </c:pt>
                <c:pt idx="5">
                  <c:v>Camp (Mauritania)</c:v>
                </c:pt>
                <c:pt idx="6">
                  <c:v>Ensemble</c:v>
                </c:pt>
              </c:strCache>
            </c:strRef>
          </c:cat>
          <c:val>
            <c:numRef>
              <c:f>GraphsJuly!$I$268:$I$274</c:f>
              <c:numCache>
                <c:formatCode>0.0</c:formatCode>
                <c:ptCount val="7"/>
                <c:pt idx="0">
                  <c:v>28.28</c:v>
                </c:pt>
                <c:pt idx="1">
                  <c:v>8.9890000000000008</c:v>
                </c:pt>
                <c:pt idx="2">
                  <c:v>14</c:v>
                </c:pt>
                <c:pt idx="3">
                  <c:v>16.25</c:v>
                </c:pt>
                <c:pt idx="4">
                  <c:v>9.8770000000000007</c:v>
                </c:pt>
                <c:pt idx="6">
                  <c:v>13.2</c:v>
                </c:pt>
              </c:numCache>
            </c:numRef>
          </c:val>
        </c:ser>
        <c:dLbls>
          <c:showLegendKey val="0"/>
          <c:showVal val="0"/>
          <c:showCatName val="0"/>
          <c:showSerName val="0"/>
          <c:showPercent val="0"/>
          <c:showBubbleSize val="0"/>
        </c:dLbls>
        <c:gapWidth val="150"/>
        <c:overlap val="100"/>
        <c:axId val="277531000"/>
        <c:axId val="277531392"/>
      </c:barChart>
      <c:catAx>
        <c:axId val="277531000"/>
        <c:scaling>
          <c:orientation val="minMax"/>
        </c:scaling>
        <c:delete val="0"/>
        <c:axPos val="b"/>
        <c:numFmt formatCode="General" sourceLinked="0"/>
        <c:majorTickMark val="out"/>
        <c:minorTickMark val="none"/>
        <c:tickLblPos val="nextTo"/>
        <c:txPr>
          <a:bodyPr/>
          <a:lstStyle/>
          <a:p>
            <a:pPr>
              <a:defRPr sz="1200" b="1"/>
            </a:pPr>
            <a:endParaRPr lang="fr-FR"/>
          </a:p>
        </c:txPr>
        <c:crossAx val="277531392"/>
        <c:crosses val="autoZero"/>
        <c:auto val="1"/>
        <c:lblAlgn val="ctr"/>
        <c:lblOffset val="100"/>
        <c:noMultiLvlLbl val="0"/>
      </c:catAx>
      <c:valAx>
        <c:axId val="277531392"/>
        <c:scaling>
          <c:orientation val="minMax"/>
        </c:scaling>
        <c:delete val="0"/>
        <c:axPos val="l"/>
        <c:numFmt formatCode="0%" sourceLinked="1"/>
        <c:majorTickMark val="out"/>
        <c:minorTickMark val="none"/>
        <c:tickLblPos val="nextTo"/>
        <c:crossAx val="277531000"/>
        <c:crosses val="autoZero"/>
        <c:crossBetween val="between"/>
      </c:valAx>
    </c:plotArea>
    <c:plotVisOnly val="1"/>
    <c:dispBlanksAs val="gap"/>
    <c:showDLblsOverMax val="0"/>
  </c:chart>
  <c:spPr>
    <a:ln>
      <a:noFill/>
    </a:ln>
  </c:spPr>
  <c:txPr>
    <a:bodyPr/>
    <a:lstStyle/>
    <a:p>
      <a:pPr>
        <a:defRPr sz="600">
          <a:latin typeface="Times New Roman" panose="02020603050405020304" pitchFamily="18" charset="0"/>
          <a:cs typeface="Times New Roman" panose="02020603050405020304" pitchFamily="18" charset="0"/>
        </a:defRPr>
      </a:pPr>
      <a:endParaRPr lang="fr-FR"/>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8.3852981918926803E-2"/>
          <c:y val="2.0869565217391299E-2"/>
          <c:w val="0.88396751004601004"/>
          <c:h val="0.90541790455612603"/>
        </c:manualLayout>
      </c:layout>
      <c:barChart>
        <c:barDir val="col"/>
        <c:grouping val="clustered"/>
        <c:varyColors val="0"/>
        <c:ser>
          <c:idx val="0"/>
          <c:order val="0"/>
          <c:tx>
            <c:strRef>
              <c:f>[1]Graph_autorités!$B$522</c:f>
              <c:strCache>
                <c:ptCount val="1"/>
                <c:pt idx="0">
                  <c:v>Plus de sorties que d'entrées</c:v>
                </c:pt>
              </c:strCache>
            </c:strRef>
          </c:tx>
          <c:spPr>
            <a:solidFill>
              <a:schemeClr val="tx2"/>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[1]Graph_autorités!$A$523:$A$526</c:f>
              <c:strCache>
                <c:ptCount val="4"/>
                <c:pt idx="0">
                  <c:v>Gao</c:v>
                </c:pt>
                <c:pt idx="1">
                  <c:v>Kidal</c:v>
                </c:pt>
                <c:pt idx="2">
                  <c:v>Tombouctou</c:v>
                </c:pt>
                <c:pt idx="3">
                  <c:v>Ensemble</c:v>
                </c:pt>
              </c:strCache>
            </c:strRef>
          </c:cat>
          <c:val>
            <c:numRef>
              <c:f>[1]Graph_autorités!$B$523:$B$526</c:f>
              <c:numCache>
                <c:formatCode>0.0</c:formatCode>
                <c:ptCount val="4"/>
                <c:pt idx="0">
                  <c:v>22.57</c:v>
                </c:pt>
                <c:pt idx="1">
                  <c:v>19.86</c:v>
                </c:pt>
                <c:pt idx="2">
                  <c:v>37.090000000000003</c:v>
                </c:pt>
                <c:pt idx="3">
                  <c:v>30.05</c:v>
                </c:pt>
              </c:numCache>
            </c:numRef>
          </c:val>
        </c:ser>
        <c:ser>
          <c:idx val="1"/>
          <c:order val="1"/>
          <c:tx>
            <c:strRef>
              <c:f>[1]Graph_autorités!$C$522</c:f>
              <c:strCache>
                <c:ptCount val="1"/>
                <c:pt idx="0">
                  <c:v>Autant de sorties que d'entrées</c:v>
                </c:pt>
              </c:strCache>
            </c:strRef>
          </c:tx>
          <c:spPr>
            <a:solidFill>
              <a:schemeClr val="accent1">
                <a:lumMod val="20000"/>
                <a:lumOff val="80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[1]Graph_autorités!$A$523:$A$526</c:f>
              <c:strCache>
                <c:ptCount val="4"/>
                <c:pt idx="0">
                  <c:v>Gao</c:v>
                </c:pt>
                <c:pt idx="1">
                  <c:v>Kidal</c:v>
                </c:pt>
                <c:pt idx="2">
                  <c:v>Tombouctou</c:v>
                </c:pt>
                <c:pt idx="3">
                  <c:v>Ensemble</c:v>
                </c:pt>
              </c:strCache>
            </c:strRef>
          </c:cat>
          <c:val>
            <c:numRef>
              <c:f>[1]Graph_autorités!$C$523:$C$526</c:f>
              <c:numCache>
                <c:formatCode>0.0</c:formatCode>
                <c:ptCount val="4"/>
                <c:pt idx="0">
                  <c:v>16.53</c:v>
                </c:pt>
                <c:pt idx="1">
                  <c:v>51.38</c:v>
                </c:pt>
                <c:pt idx="2">
                  <c:v>4.835</c:v>
                </c:pt>
                <c:pt idx="3">
                  <c:v>11.14</c:v>
                </c:pt>
              </c:numCache>
            </c:numRef>
          </c:val>
        </c:ser>
        <c:ser>
          <c:idx val="2"/>
          <c:order val="2"/>
          <c:tx>
            <c:strRef>
              <c:f>[1]Graph_autorités!$D$522</c:f>
              <c:strCache>
                <c:ptCount val="1"/>
                <c:pt idx="0">
                  <c:v>Plus d'entrées que de sorties</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[1]Graph_autorités!$A$523:$A$526</c:f>
              <c:strCache>
                <c:ptCount val="4"/>
                <c:pt idx="0">
                  <c:v>Gao</c:v>
                </c:pt>
                <c:pt idx="1">
                  <c:v>Kidal</c:v>
                </c:pt>
                <c:pt idx="2">
                  <c:v>Tombouctou</c:v>
                </c:pt>
                <c:pt idx="3">
                  <c:v>Ensemble</c:v>
                </c:pt>
              </c:strCache>
            </c:strRef>
          </c:cat>
          <c:val>
            <c:numRef>
              <c:f>[1]Graph_autorités!$D$523:$D$526</c:f>
              <c:numCache>
                <c:formatCode>0.0</c:formatCode>
                <c:ptCount val="4"/>
                <c:pt idx="0">
                  <c:v>60.89</c:v>
                </c:pt>
                <c:pt idx="1">
                  <c:v>28.75</c:v>
                </c:pt>
                <c:pt idx="2">
                  <c:v>58.08</c:v>
                </c:pt>
                <c:pt idx="3">
                  <c:v>57.72</c:v>
                </c:pt>
              </c:numCache>
            </c:numRef>
          </c:val>
        </c:ser>
        <c:dLbls>
          <c:showLegendKey val="0"/>
          <c:showVal val="0"/>
          <c:showCatName val="0"/>
          <c:showSerName val="0"/>
          <c:showPercent val="0"/>
          <c:showBubbleSize val="0"/>
        </c:dLbls>
        <c:gapWidth val="150"/>
        <c:axId val="331489600"/>
        <c:axId val="331492344"/>
      </c:barChart>
      <c:catAx>
        <c:axId val="331489600"/>
        <c:scaling>
          <c:orientation val="minMax"/>
        </c:scaling>
        <c:delete val="0"/>
        <c:axPos val="b"/>
        <c:numFmt formatCode="General" sourceLinked="0"/>
        <c:majorTickMark val="out"/>
        <c:minorTickMark val="none"/>
        <c:tickLblPos val="nextTo"/>
        <c:txPr>
          <a:bodyPr/>
          <a:lstStyle/>
          <a:p>
            <a:pPr>
              <a:defRPr sz="1000" b="1"/>
            </a:pPr>
            <a:endParaRPr lang="fr-FR"/>
          </a:p>
        </c:txPr>
        <c:crossAx val="331492344"/>
        <c:crosses val="autoZero"/>
        <c:auto val="1"/>
        <c:lblAlgn val="ctr"/>
        <c:lblOffset val="100"/>
        <c:noMultiLvlLbl val="0"/>
      </c:catAx>
      <c:valAx>
        <c:axId val="331492344"/>
        <c:scaling>
          <c:orientation val="minMax"/>
        </c:scaling>
        <c:delete val="0"/>
        <c:axPos val="l"/>
        <c:majorGridlines>
          <c:spPr>
            <a:ln>
              <a:noFill/>
            </a:ln>
          </c:spPr>
        </c:majorGridlines>
        <c:numFmt formatCode="0.0" sourceLinked="1"/>
        <c:majorTickMark val="out"/>
        <c:minorTickMark val="none"/>
        <c:tickLblPos val="nextTo"/>
        <c:txPr>
          <a:bodyPr/>
          <a:lstStyle/>
          <a:p>
            <a:pPr>
              <a:defRPr b="1"/>
            </a:pPr>
            <a:endParaRPr lang="fr-FR"/>
          </a:p>
        </c:txPr>
        <c:crossAx val="331489600"/>
        <c:crosses val="autoZero"/>
        <c:crossBetween val="between"/>
      </c:valAx>
    </c:plotArea>
    <c:legend>
      <c:legendPos val="r"/>
      <c:layout>
        <c:manualLayout>
          <c:xMode val="edge"/>
          <c:yMode val="edge"/>
          <c:x val="0.27049704724409401"/>
          <c:y val="0"/>
          <c:w val="0.41791557305336802"/>
          <c:h val="0.158967652130555"/>
        </c:manualLayout>
      </c:layout>
      <c:overlay val="0"/>
      <c:txPr>
        <a:bodyPr/>
        <a:lstStyle/>
        <a:p>
          <a:pPr>
            <a:defRPr sz="1200" b="1"/>
          </a:pPr>
          <a:endParaRPr lang="fr-FR"/>
        </a:p>
      </c:txPr>
    </c:legend>
    <c:plotVisOnly val="1"/>
    <c:dispBlanksAs val="gap"/>
    <c:showDLblsOverMax val="0"/>
  </c:chart>
  <c:spPr>
    <a:ln>
      <a:noFill/>
    </a:ln>
  </c:spPr>
  <c:txPr>
    <a:bodyPr/>
    <a:lstStyle/>
    <a:p>
      <a:pPr>
        <a:defRPr sz="800">
          <a:latin typeface="Times New Roman" panose="02020603050405020304" pitchFamily="18" charset="0"/>
          <a:cs typeface="Times New Roman" panose="02020603050405020304" pitchFamily="18" charset="0"/>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Graph_article!$C$1496</c:f>
              <c:strCache>
                <c:ptCount val="1"/>
                <c:pt idx="0">
                  <c:v>Avant la crise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multiLvlStrRef>
              <c:f>Graph_article!$A$1497:$B$1508</c:f>
              <c:multiLvlStrCache>
                <c:ptCount val="12"/>
                <c:lvl>
                  <c:pt idx="0">
                    <c:v>Bovins</c:v>
                  </c:pt>
                  <c:pt idx="1">
                    <c:v>Ovins</c:v>
                  </c:pt>
                  <c:pt idx="2">
                    <c:v>Caprins</c:v>
                  </c:pt>
                  <c:pt idx="3">
                    <c:v>Camelins</c:v>
                  </c:pt>
                  <c:pt idx="4">
                    <c:v>Bovins</c:v>
                  </c:pt>
                  <c:pt idx="5">
                    <c:v>Ovins</c:v>
                  </c:pt>
                  <c:pt idx="6">
                    <c:v>Caprins</c:v>
                  </c:pt>
                  <c:pt idx="7">
                    <c:v>Camelins</c:v>
                  </c:pt>
                  <c:pt idx="8">
                    <c:v>Bovins</c:v>
                  </c:pt>
                  <c:pt idx="9">
                    <c:v>Ovins</c:v>
                  </c:pt>
                  <c:pt idx="10">
                    <c:v>Caprins</c:v>
                  </c:pt>
                  <c:pt idx="11">
                    <c:v>Camelins</c:v>
                  </c:pt>
                </c:lvl>
                <c:lvl>
                  <c:pt idx="0">
                    <c:v>Gao</c:v>
                  </c:pt>
                  <c:pt idx="4">
                    <c:v>Kidal</c:v>
                  </c:pt>
                  <c:pt idx="8">
                    <c:v>Tombouctou</c:v>
                  </c:pt>
                </c:lvl>
              </c:multiLvlStrCache>
            </c:multiLvlStrRef>
          </c:cat>
          <c:val>
            <c:numRef>
              <c:f>Graph_article!$C$1497:$C$1508</c:f>
              <c:numCache>
                <c:formatCode>General</c:formatCode>
                <c:ptCount val="12"/>
                <c:pt idx="0">
                  <c:v>18</c:v>
                </c:pt>
                <c:pt idx="1">
                  <c:v>20</c:v>
                </c:pt>
                <c:pt idx="2">
                  <c:v>17.3</c:v>
                </c:pt>
                <c:pt idx="3">
                  <c:v>1.6</c:v>
                </c:pt>
                <c:pt idx="4">
                  <c:v>14</c:v>
                </c:pt>
                <c:pt idx="5">
                  <c:v>26</c:v>
                </c:pt>
                <c:pt idx="6">
                  <c:v>19</c:v>
                </c:pt>
                <c:pt idx="7">
                  <c:v>14.5</c:v>
                </c:pt>
                <c:pt idx="8">
                  <c:v>12.6</c:v>
                </c:pt>
                <c:pt idx="9">
                  <c:v>15.3</c:v>
                </c:pt>
                <c:pt idx="10">
                  <c:v>14.3</c:v>
                </c:pt>
                <c:pt idx="11">
                  <c:v>0.3</c:v>
                </c:pt>
              </c:numCache>
            </c:numRef>
          </c:val>
        </c:ser>
        <c:ser>
          <c:idx val="1"/>
          <c:order val="1"/>
          <c:tx>
            <c:strRef>
              <c:f>Graph_article!$D$1496</c:f>
              <c:strCache>
                <c:ptCount val="1"/>
                <c:pt idx="0">
                  <c:v>Au moment de 'enquête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multiLvlStrRef>
              <c:f>Graph_article!$A$1497:$B$1508</c:f>
              <c:multiLvlStrCache>
                <c:ptCount val="12"/>
                <c:lvl>
                  <c:pt idx="0">
                    <c:v>Bovins</c:v>
                  </c:pt>
                  <c:pt idx="1">
                    <c:v>Ovins</c:v>
                  </c:pt>
                  <c:pt idx="2">
                    <c:v>Caprins</c:v>
                  </c:pt>
                  <c:pt idx="3">
                    <c:v>Camelins</c:v>
                  </c:pt>
                  <c:pt idx="4">
                    <c:v>Bovins</c:v>
                  </c:pt>
                  <c:pt idx="5">
                    <c:v>Ovins</c:v>
                  </c:pt>
                  <c:pt idx="6">
                    <c:v>Caprins</c:v>
                  </c:pt>
                  <c:pt idx="7">
                    <c:v>Camelins</c:v>
                  </c:pt>
                  <c:pt idx="8">
                    <c:v>Bovins</c:v>
                  </c:pt>
                  <c:pt idx="9">
                    <c:v>Ovins</c:v>
                  </c:pt>
                  <c:pt idx="10">
                    <c:v>Caprins</c:v>
                  </c:pt>
                  <c:pt idx="11">
                    <c:v>Camelins</c:v>
                  </c:pt>
                </c:lvl>
                <c:lvl>
                  <c:pt idx="0">
                    <c:v>Gao</c:v>
                  </c:pt>
                  <c:pt idx="4">
                    <c:v>Kidal</c:v>
                  </c:pt>
                  <c:pt idx="8">
                    <c:v>Tombouctou</c:v>
                  </c:pt>
                </c:lvl>
              </c:multiLvlStrCache>
            </c:multiLvlStrRef>
          </c:cat>
          <c:val>
            <c:numRef>
              <c:f>Graph_article!$D$1497:$D$1508</c:f>
              <c:numCache>
                <c:formatCode>General</c:formatCode>
                <c:ptCount val="12"/>
                <c:pt idx="0">
                  <c:v>11.4</c:v>
                </c:pt>
                <c:pt idx="1">
                  <c:v>11.1</c:v>
                </c:pt>
                <c:pt idx="2">
                  <c:v>8.4</c:v>
                </c:pt>
                <c:pt idx="3">
                  <c:v>0.7</c:v>
                </c:pt>
                <c:pt idx="4">
                  <c:v>7</c:v>
                </c:pt>
                <c:pt idx="5">
                  <c:v>29.7</c:v>
                </c:pt>
                <c:pt idx="6">
                  <c:v>18.399999999999999</c:v>
                </c:pt>
                <c:pt idx="7">
                  <c:v>16.100000000000001</c:v>
                </c:pt>
                <c:pt idx="8">
                  <c:v>4.5</c:v>
                </c:pt>
                <c:pt idx="9">
                  <c:v>7.4</c:v>
                </c:pt>
                <c:pt idx="10">
                  <c:v>7</c:v>
                </c:pt>
                <c:pt idx="11">
                  <c:v>0.2</c:v>
                </c:pt>
              </c:numCache>
            </c:numRef>
          </c:val>
        </c:ser>
        <c:dLbls>
          <c:showLegendKey val="0"/>
          <c:showVal val="0"/>
          <c:showCatName val="0"/>
          <c:showSerName val="0"/>
          <c:showPercent val="0"/>
          <c:showBubbleSize val="0"/>
        </c:dLbls>
        <c:gapWidth val="199"/>
        <c:axId val="275607352"/>
        <c:axId val="275607744"/>
      </c:barChart>
      <c:catAx>
        <c:axId val="275607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cap="none" spc="0" normalizeH="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fr-FR"/>
          </a:p>
        </c:txPr>
        <c:crossAx val="275607744"/>
        <c:crosses val="autoZero"/>
        <c:auto val="1"/>
        <c:lblAlgn val="ctr"/>
        <c:lblOffset val="100"/>
        <c:noMultiLvlLbl val="0"/>
      </c:catAx>
      <c:valAx>
        <c:axId val="275607744"/>
        <c:scaling>
          <c:orientation val="minMax"/>
        </c:scaling>
        <c:delete val="0"/>
        <c:axPos val="l"/>
        <c:majorGridlines>
          <c:spPr>
            <a:ln w="9525" cap="flat" cmpd="sng" algn="ctr">
              <a:noFill/>
              <a:round/>
            </a:ln>
            <a:effectLst/>
          </c:spPr>
        </c:majorGridlines>
        <c:minorGridlines>
          <c:spPr>
            <a:ln w="9525" cap="flat" cmpd="sng" algn="ctr">
              <a:noFill/>
              <a:round/>
            </a:ln>
            <a:effectLst/>
          </c:spPr>
        </c:minorGridlines>
        <c:numFmt formatCode="General" sourceLinked="1"/>
        <c:majorTickMark val="out"/>
        <c:minorTickMark val="none"/>
        <c:tickLblPos val="nextTo"/>
        <c:spPr>
          <a:noFill/>
          <a:ln>
            <a:solidFill>
              <a:schemeClr val="bg2"/>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75607352"/>
        <c:crosses val="autoZero"/>
        <c:crossBetween val="between"/>
      </c:valAx>
      <c:spPr>
        <a:noFill/>
        <a:ln>
          <a:noFill/>
        </a:ln>
        <a:effectLst/>
      </c:spPr>
    </c:plotArea>
    <c:legend>
      <c:legendPos val="t"/>
      <c:layout>
        <c:manualLayout>
          <c:xMode val="edge"/>
          <c:yMode val="edge"/>
          <c:x val="9.6234516383290489E-2"/>
          <c:y val="4.2180783875394166E-2"/>
          <c:w val="0.3464529607367795"/>
          <c:h val="0.15257944621647901"/>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fr-FR"/>
        </a:p>
      </c:txPr>
    </c:legend>
    <c:plotVisOnly val="1"/>
    <c:dispBlanksAs val="gap"/>
    <c:showDLblsOverMax val="0"/>
  </c:chart>
  <c:spPr>
    <a:noFill/>
    <a:ln>
      <a:solidFill>
        <a:schemeClr val="accent1"/>
      </a:solidFill>
    </a:ln>
    <a:effectLst/>
  </c:spPr>
  <c:txPr>
    <a:bodyPr/>
    <a:lstStyle/>
    <a:p>
      <a:pPr>
        <a:defRPr/>
      </a:pPr>
      <a:endParaRPr lang="fr-FR"/>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3.5772816306978567E-2"/>
          <c:y val="5.7613175725005961E-2"/>
          <c:w val="0.93644809959348485"/>
          <c:h val="0.90022713540882526"/>
        </c:manualLayout>
      </c:layout>
      <c:barChart>
        <c:barDir val="col"/>
        <c:grouping val="percentStacked"/>
        <c:varyColors val="0"/>
        <c:ser>
          <c:idx val="0"/>
          <c:order val="0"/>
          <c:tx>
            <c:strRef>
              <c:f>Comparaison_refugee_beseline!$B$94</c:f>
              <c:strCache>
                <c:ptCount val="1"/>
                <c:pt idx="0">
                  <c:v>MG1</c:v>
                </c:pt>
              </c:strCache>
            </c:strRef>
          </c:tx>
          <c:spPr>
            <a:solidFill>
              <a:schemeClr val="tx2"/>
            </a:solidFill>
          </c:spPr>
          <c:invertIfNegative val="0"/>
          <c:dLbls>
            <c:spPr>
              <a:noFill/>
              <a:ln>
                <a:noFill/>
              </a:ln>
              <a:effectLst/>
            </c:spPr>
            <c:txPr>
              <a:bodyPr wrap="square" lIns="38100" tIns="19050" rIns="38100" bIns="19050" anchor="ctr">
                <a:spAutoFit/>
              </a:bodyPr>
              <a:lstStyle/>
              <a:p>
                <a:pPr>
                  <a:defRPr sz="1000" b="1"/>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Comparaison_refugee_beseline!$A$95:$A$98</c:f>
              <c:strCache>
                <c:ptCount val="4"/>
                <c:pt idx="0">
                  <c:v>Gao</c:v>
                </c:pt>
                <c:pt idx="1">
                  <c:v>Kidal</c:v>
                </c:pt>
                <c:pt idx="2">
                  <c:v>Tombouctou</c:v>
                </c:pt>
                <c:pt idx="3">
                  <c:v>Ensemble</c:v>
                </c:pt>
              </c:strCache>
            </c:strRef>
          </c:cat>
          <c:val>
            <c:numRef>
              <c:f>Comparaison_refugee_beseline!$B$95:$B$98</c:f>
              <c:numCache>
                <c:formatCode>0.0</c:formatCode>
                <c:ptCount val="4"/>
                <c:pt idx="0">
                  <c:v>16.93</c:v>
                </c:pt>
                <c:pt idx="1">
                  <c:v>10.28</c:v>
                </c:pt>
                <c:pt idx="2">
                  <c:v>35.5</c:v>
                </c:pt>
                <c:pt idx="3">
                  <c:v>26.33</c:v>
                </c:pt>
              </c:numCache>
            </c:numRef>
          </c:val>
        </c:ser>
        <c:ser>
          <c:idx val="1"/>
          <c:order val="1"/>
          <c:tx>
            <c:strRef>
              <c:f>Comparaison_refugee_beseline!$C$94</c:f>
              <c:strCache>
                <c:ptCount val="1"/>
                <c:pt idx="0">
                  <c:v>MG2</c:v>
                </c:pt>
              </c:strCache>
            </c:strRef>
          </c:tx>
          <c:spPr>
            <a:solidFill>
              <a:schemeClr val="accent1">
                <a:lumMod val="60000"/>
                <a:lumOff val="40000"/>
              </a:schemeClr>
            </a:solidFill>
          </c:spPr>
          <c:invertIfNegative val="0"/>
          <c:dLbls>
            <c:spPr>
              <a:noFill/>
              <a:ln>
                <a:noFill/>
              </a:ln>
              <a:effectLst/>
            </c:spPr>
            <c:txPr>
              <a:bodyPr wrap="square" lIns="38100" tIns="19050" rIns="38100" bIns="19050" anchor="ctr">
                <a:spAutoFit/>
              </a:bodyPr>
              <a:lstStyle/>
              <a:p>
                <a:pPr>
                  <a:defRPr sz="1000" b="1"/>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Comparaison_refugee_beseline!$A$95:$A$98</c:f>
              <c:strCache>
                <c:ptCount val="4"/>
                <c:pt idx="0">
                  <c:v>Gao</c:v>
                </c:pt>
                <c:pt idx="1">
                  <c:v>Kidal</c:v>
                </c:pt>
                <c:pt idx="2">
                  <c:v>Tombouctou</c:v>
                </c:pt>
                <c:pt idx="3">
                  <c:v>Ensemble</c:v>
                </c:pt>
              </c:strCache>
            </c:strRef>
          </c:cat>
          <c:val>
            <c:numRef>
              <c:f>Comparaison_refugee_beseline!$C$95:$C$98</c:f>
              <c:numCache>
                <c:formatCode>0.0</c:formatCode>
                <c:ptCount val="4"/>
                <c:pt idx="0">
                  <c:v>38.71</c:v>
                </c:pt>
                <c:pt idx="1">
                  <c:v>40.42</c:v>
                </c:pt>
                <c:pt idx="2">
                  <c:v>19.34</c:v>
                </c:pt>
                <c:pt idx="3">
                  <c:v>28.63</c:v>
                </c:pt>
              </c:numCache>
            </c:numRef>
          </c:val>
        </c:ser>
        <c:ser>
          <c:idx val="2"/>
          <c:order val="2"/>
          <c:tx>
            <c:strRef>
              <c:f>Comparaison_refugee_beseline!$D$94</c:f>
              <c:strCache>
                <c:ptCount val="1"/>
                <c:pt idx="0">
                  <c:v>MG3</c:v>
                </c:pt>
              </c:strCache>
            </c:strRef>
          </c:tx>
          <c:invertIfNegative val="0"/>
          <c:dLbls>
            <c:dLbl>
              <c:idx val="0"/>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Comparaison_refugee_beseline!$A$95:$A$98</c:f>
              <c:strCache>
                <c:ptCount val="4"/>
                <c:pt idx="0">
                  <c:v>Gao</c:v>
                </c:pt>
                <c:pt idx="1">
                  <c:v>Kidal</c:v>
                </c:pt>
                <c:pt idx="2">
                  <c:v>Tombouctou</c:v>
                </c:pt>
                <c:pt idx="3">
                  <c:v>Ensemble</c:v>
                </c:pt>
              </c:strCache>
            </c:strRef>
          </c:cat>
          <c:val>
            <c:numRef>
              <c:f>Comparaison_refugee_beseline!$D$95:$D$98</c:f>
              <c:numCache>
                <c:formatCode>0.0</c:formatCode>
                <c:ptCount val="4"/>
                <c:pt idx="0">
                  <c:v>0</c:v>
                </c:pt>
                <c:pt idx="1">
                  <c:v>19.86</c:v>
                </c:pt>
                <c:pt idx="2">
                  <c:v>19.34</c:v>
                </c:pt>
                <c:pt idx="3">
                  <c:v>11.2</c:v>
                </c:pt>
              </c:numCache>
            </c:numRef>
          </c:val>
        </c:ser>
        <c:ser>
          <c:idx val="3"/>
          <c:order val="3"/>
          <c:tx>
            <c:strRef>
              <c:f>Comparaison_refugee_beseline!$E$94</c:f>
              <c:strCache>
                <c:ptCount val="1"/>
                <c:pt idx="0">
                  <c:v>MG4</c:v>
                </c:pt>
              </c:strCache>
            </c:strRef>
          </c:tx>
          <c:spPr>
            <a:solidFill>
              <a:schemeClr val="accent1">
                <a:lumMod val="20000"/>
                <a:lumOff val="80000"/>
              </a:schemeClr>
            </a:solidFill>
          </c:spPr>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Comparaison_refugee_beseline!$A$95:$A$98</c:f>
              <c:strCache>
                <c:ptCount val="4"/>
                <c:pt idx="0">
                  <c:v>Gao</c:v>
                </c:pt>
                <c:pt idx="1">
                  <c:v>Kidal</c:v>
                </c:pt>
                <c:pt idx="2">
                  <c:v>Tombouctou</c:v>
                </c:pt>
                <c:pt idx="3">
                  <c:v>Ensemble</c:v>
                </c:pt>
              </c:strCache>
            </c:strRef>
          </c:cat>
          <c:val>
            <c:numRef>
              <c:f>Comparaison_refugee_beseline!$E$95:$E$98</c:f>
              <c:numCache>
                <c:formatCode>0.0</c:formatCode>
                <c:ptCount val="4"/>
                <c:pt idx="0">
                  <c:v>27.82</c:v>
                </c:pt>
                <c:pt idx="1">
                  <c:v>19.170000000000009</c:v>
                </c:pt>
                <c:pt idx="2">
                  <c:v>17.75</c:v>
                </c:pt>
                <c:pt idx="3">
                  <c:v>22.07</c:v>
                </c:pt>
              </c:numCache>
            </c:numRef>
          </c:val>
        </c:ser>
        <c:ser>
          <c:idx val="4"/>
          <c:order val="4"/>
          <c:tx>
            <c:strRef>
              <c:f>Comparaison_refugee_beseline!$F$94</c:f>
              <c:strCache>
                <c:ptCount val="1"/>
                <c:pt idx="0">
                  <c:v>MG5</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Comparaison_refugee_beseline!$A$95:$A$98</c:f>
              <c:strCache>
                <c:ptCount val="4"/>
                <c:pt idx="0">
                  <c:v>Gao</c:v>
                </c:pt>
                <c:pt idx="1">
                  <c:v>Kidal</c:v>
                </c:pt>
                <c:pt idx="2">
                  <c:v>Tombouctou</c:v>
                </c:pt>
                <c:pt idx="3">
                  <c:v>Ensemble</c:v>
                </c:pt>
              </c:strCache>
            </c:strRef>
          </c:cat>
          <c:val>
            <c:numRef>
              <c:f>Comparaison_refugee_beseline!$F$95:$F$98</c:f>
              <c:numCache>
                <c:formatCode>0.0</c:formatCode>
                <c:ptCount val="4"/>
                <c:pt idx="0">
                  <c:v>16.53</c:v>
                </c:pt>
                <c:pt idx="1">
                  <c:v>10.28</c:v>
                </c:pt>
                <c:pt idx="2">
                  <c:v>8.0780000000000012</c:v>
                </c:pt>
                <c:pt idx="3">
                  <c:v>11.76</c:v>
                </c:pt>
              </c:numCache>
            </c:numRef>
          </c:val>
        </c:ser>
        <c:dLbls>
          <c:showLegendKey val="0"/>
          <c:showVal val="0"/>
          <c:showCatName val="0"/>
          <c:showSerName val="0"/>
          <c:showPercent val="0"/>
          <c:showBubbleSize val="0"/>
        </c:dLbls>
        <c:gapWidth val="150"/>
        <c:overlap val="100"/>
        <c:axId val="395212192"/>
        <c:axId val="395209448"/>
      </c:barChart>
      <c:catAx>
        <c:axId val="395212192"/>
        <c:scaling>
          <c:orientation val="minMax"/>
        </c:scaling>
        <c:delete val="0"/>
        <c:axPos val="b"/>
        <c:numFmt formatCode="General" sourceLinked="0"/>
        <c:majorTickMark val="out"/>
        <c:minorTickMark val="none"/>
        <c:tickLblPos val="nextTo"/>
        <c:txPr>
          <a:bodyPr/>
          <a:lstStyle/>
          <a:p>
            <a:pPr>
              <a:defRPr sz="1000" b="1"/>
            </a:pPr>
            <a:endParaRPr lang="fr-FR"/>
          </a:p>
        </c:txPr>
        <c:crossAx val="395209448"/>
        <c:crosses val="autoZero"/>
        <c:auto val="1"/>
        <c:lblAlgn val="ctr"/>
        <c:lblOffset val="100"/>
        <c:noMultiLvlLbl val="0"/>
      </c:catAx>
      <c:valAx>
        <c:axId val="395209448"/>
        <c:scaling>
          <c:orientation val="minMax"/>
        </c:scaling>
        <c:delete val="0"/>
        <c:axPos val="l"/>
        <c:majorGridlines>
          <c:spPr>
            <a:ln>
              <a:noFill/>
            </a:ln>
          </c:spPr>
        </c:majorGridlines>
        <c:numFmt formatCode="0%" sourceLinked="1"/>
        <c:majorTickMark val="out"/>
        <c:minorTickMark val="none"/>
        <c:tickLblPos val="nextTo"/>
        <c:txPr>
          <a:bodyPr/>
          <a:lstStyle/>
          <a:p>
            <a:pPr>
              <a:defRPr sz="1000" b="1"/>
            </a:pPr>
            <a:endParaRPr lang="fr-FR"/>
          </a:p>
        </c:txPr>
        <c:crossAx val="395212192"/>
        <c:crosses val="autoZero"/>
        <c:crossBetween val="between"/>
      </c:valAx>
    </c:plotArea>
    <c:plotVisOnly val="1"/>
    <c:dispBlanksAs val="gap"/>
    <c:showDLblsOverMax val="0"/>
  </c:chart>
  <c:spPr>
    <a:ln>
      <a:noFill/>
    </a:ln>
  </c:spPr>
  <c:txPr>
    <a:bodyPr/>
    <a:lstStyle/>
    <a:p>
      <a:pPr>
        <a:defRPr sz="600">
          <a:latin typeface="Times New Roman" panose="02020603050405020304" pitchFamily="18" charset="0"/>
          <a:cs typeface="Times New Roman" panose="02020603050405020304" pitchFamily="18" charset="0"/>
        </a:defRPr>
      </a:pPr>
      <a:endParaRPr lang="fr-FR"/>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Comparaison_refugee_beseline!$B$112</c:f>
              <c:strCache>
                <c:ptCount val="1"/>
                <c:pt idx="0">
                  <c:v>MS1</c:v>
                </c:pt>
              </c:strCache>
            </c:strRef>
          </c:tx>
          <c:spPr>
            <a:solidFill>
              <a:schemeClr val="tx2"/>
            </a:solidFill>
          </c:spPr>
          <c:invertIfNegative val="0"/>
          <c:dLbls>
            <c:spPr>
              <a:noFill/>
              <a:ln>
                <a:noFill/>
              </a:ln>
              <a:effectLst/>
            </c:spPr>
            <c:txPr>
              <a:bodyPr/>
              <a:lstStyle/>
              <a:p>
                <a:pPr>
                  <a:defRPr sz="1000" b="1">
                    <a:latin typeface="Times New Roman"/>
                    <a:cs typeface="Times New Roman"/>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Comparaison_refugee_beseline!$A$113:$A$116</c:f>
              <c:strCache>
                <c:ptCount val="4"/>
                <c:pt idx="0">
                  <c:v>Gao</c:v>
                </c:pt>
                <c:pt idx="1">
                  <c:v>Kidal</c:v>
                </c:pt>
                <c:pt idx="2">
                  <c:v>Tombouctou</c:v>
                </c:pt>
                <c:pt idx="3">
                  <c:v>Ensemble</c:v>
                </c:pt>
              </c:strCache>
            </c:strRef>
          </c:cat>
          <c:val>
            <c:numRef>
              <c:f>Comparaison_refugee_beseline!$B$113:$B$116</c:f>
              <c:numCache>
                <c:formatCode>0.0</c:formatCode>
                <c:ptCount val="4"/>
                <c:pt idx="0">
                  <c:v>11.29</c:v>
                </c:pt>
                <c:pt idx="1">
                  <c:v>9.5840000000000014</c:v>
                </c:pt>
                <c:pt idx="2">
                  <c:v>19.34</c:v>
                </c:pt>
                <c:pt idx="3">
                  <c:v>15.43</c:v>
                </c:pt>
              </c:numCache>
            </c:numRef>
          </c:val>
        </c:ser>
        <c:ser>
          <c:idx val="1"/>
          <c:order val="1"/>
          <c:tx>
            <c:strRef>
              <c:f>Comparaison_refugee_beseline!$C$112</c:f>
              <c:strCache>
                <c:ptCount val="1"/>
                <c:pt idx="0">
                  <c:v>MS2</c:v>
                </c:pt>
              </c:strCache>
            </c:strRef>
          </c:tx>
          <c:spPr>
            <a:solidFill>
              <a:schemeClr val="accent1">
                <a:lumMod val="60000"/>
                <a:lumOff val="40000"/>
              </a:schemeClr>
            </a:solidFill>
          </c:spPr>
          <c:invertIfNegative val="0"/>
          <c:dLbls>
            <c:spPr>
              <a:noFill/>
              <a:ln>
                <a:noFill/>
              </a:ln>
              <a:effectLst/>
            </c:spPr>
            <c:txPr>
              <a:bodyPr/>
              <a:lstStyle/>
              <a:p>
                <a:pPr>
                  <a:defRPr sz="1000" b="1">
                    <a:latin typeface="Times New Roman"/>
                    <a:cs typeface="Times New Roman"/>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Comparaison_refugee_beseline!$A$113:$A$116</c:f>
              <c:strCache>
                <c:ptCount val="4"/>
                <c:pt idx="0">
                  <c:v>Gao</c:v>
                </c:pt>
                <c:pt idx="1">
                  <c:v>Kidal</c:v>
                </c:pt>
                <c:pt idx="2">
                  <c:v>Tombouctou</c:v>
                </c:pt>
                <c:pt idx="3">
                  <c:v>Ensemble</c:v>
                </c:pt>
              </c:strCache>
            </c:strRef>
          </c:cat>
          <c:val>
            <c:numRef>
              <c:f>Comparaison_refugee_beseline!$C$113:$C$116</c:f>
              <c:numCache>
                <c:formatCode>0.0</c:formatCode>
                <c:ptCount val="4"/>
                <c:pt idx="0">
                  <c:v>27.82</c:v>
                </c:pt>
                <c:pt idx="1">
                  <c:v>80.14</c:v>
                </c:pt>
                <c:pt idx="2">
                  <c:v>17.75</c:v>
                </c:pt>
                <c:pt idx="3">
                  <c:v>25.29</c:v>
                </c:pt>
              </c:numCache>
            </c:numRef>
          </c:val>
        </c:ser>
        <c:ser>
          <c:idx val="2"/>
          <c:order val="2"/>
          <c:tx>
            <c:strRef>
              <c:f>Comparaison_refugee_beseline!$D$112</c:f>
              <c:strCache>
                <c:ptCount val="1"/>
                <c:pt idx="0">
                  <c:v>MS3</c:v>
                </c:pt>
              </c:strCache>
            </c:strRef>
          </c:tx>
          <c:invertIfNegative val="0"/>
          <c:dLbls>
            <c:spPr>
              <a:noFill/>
              <a:ln>
                <a:noFill/>
              </a:ln>
              <a:effectLst/>
            </c:spPr>
            <c:txPr>
              <a:bodyPr/>
              <a:lstStyle/>
              <a:p>
                <a:pPr>
                  <a:defRPr sz="1200" b="1">
                    <a:latin typeface="Times New Roman"/>
                    <a:cs typeface="Times New Roman"/>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Comparaison_refugee_beseline!$A$113:$A$116</c:f>
              <c:strCache>
                <c:ptCount val="4"/>
                <c:pt idx="0">
                  <c:v>Gao</c:v>
                </c:pt>
                <c:pt idx="1">
                  <c:v>Kidal</c:v>
                </c:pt>
                <c:pt idx="2">
                  <c:v>Tombouctou</c:v>
                </c:pt>
                <c:pt idx="3">
                  <c:v>Ensemble</c:v>
                </c:pt>
              </c:strCache>
            </c:strRef>
          </c:cat>
          <c:val>
            <c:numRef>
              <c:f>Comparaison_refugee_beseline!$D$113:$D$116</c:f>
              <c:numCache>
                <c:formatCode>General</c:formatCode>
                <c:ptCount val="4"/>
                <c:pt idx="0" formatCode="0.0">
                  <c:v>33.07</c:v>
                </c:pt>
                <c:pt idx="2" formatCode="0.0">
                  <c:v>33.840000000000003</c:v>
                </c:pt>
                <c:pt idx="3" formatCode="0.0">
                  <c:v>31.73</c:v>
                </c:pt>
              </c:numCache>
            </c:numRef>
          </c:val>
        </c:ser>
        <c:ser>
          <c:idx val="3"/>
          <c:order val="3"/>
          <c:tx>
            <c:strRef>
              <c:f>Comparaison_refugee_beseline!$E$112</c:f>
              <c:strCache>
                <c:ptCount val="1"/>
                <c:pt idx="0">
                  <c:v>MS4</c:v>
                </c:pt>
              </c:strCache>
            </c:strRef>
          </c:tx>
          <c:spPr>
            <a:solidFill>
              <a:schemeClr val="accent1">
                <a:lumMod val="20000"/>
                <a:lumOff val="80000"/>
              </a:schemeClr>
            </a:solidFill>
          </c:spPr>
          <c:invertIfNegative val="0"/>
          <c:dLbls>
            <c:spPr>
              <a:noFill/>
              <a:ln>
                <a:noFill/>
              </a:ln>
              <a:effectLst/>
            </c:spPr>
            <c:txPr>
              <a:bodyPr/>
              <a:lstStyle/>
              <a:p>
                <a:pPr>
                  <a:defRPr sz="600">
                    <a:latin typeface="Times New Roman"/>
                    <a:cs typeface="Times New Roman"/>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Comparaison_refugee_beseline!$A$113:$A$116</c:f>
              <c:strCache>
                <c:ptCount val="4"/>
                <c:pt idx="0">
                  <c:v>Gao</c:v>
                </c:pt>
                <c:pt idx="1">
                  <c:v>Kidal</c:v>
                </c:pt>
                <c:pt idx="2">
                  <c:v>Tombouctou</c:v>
                </c:pt>
                <c:pt idx="3">
                  <c:v>Ensemble</c:v>
                </c:pt>
              </c:strCache>
            </c:strRef>
          </c:cat>
          <c:val>
            <c:numRef>
              <c:f>Comparaison_refugee_beseline!$E$113:$E$116</c:f>
              <c:numCache>
                <c:formatCode>General</c:formatCode>
                <c:ptCount val="4"/>
                <c:pt idx="0" formatCode="0.0">
                  <c:v>16.53</c:v>
                </c:pt>
                <c:pt idx="2" formatCode="0.0">
                  <c:v>17.75</c:v>
                </c:pt>
                <c:pt idx="3" formatCode="0.0">
                  <c:v>16.3</c:v>
                </c:pt>
              </c:numCache>
            </c:numRef>
          </c:val>
        </c:ser>
        <c:ser>
          <c:idx val="4"/>
          <c:order val="4"/>
          <c:tx>
            <c:strRef>
              <c:f>Comparaison_refugee_beseline!$F$112</c:f>
              <c:strCache>
                <c:ptCount val="1"/>
                <c:pt idx="0">
                  <c:v>MS5</c:v>
                </c:pt>
              </c:strCache>
            </c:strRef>
          </c:tx>
          <c:invertIfNegative val="0"/>
          <c:dLbls>
            <c:spPr>
              <a:noFill/>
              <a:ln>
                <a:noFill/>
              </a:ln>
              <a:effectLst/>
            </c:spPr>
            <c:txPr>
              <a:bodyPr/>
              <a:lstStyle/>
              <a:p>
                <a:pPr>
                  <a:defRPr sz="600">
                    <a:latin typeface="Times New Roman"/>
                    <a:cs typeface="Times New Roman"/>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Comparaison_refugee_beseline!$A$113:$A$116</c:f>
              <c:strCache>
                <c:ptCount val="4"/>
                <c:pt idx="0">
                  <c:v>Gao</c:v>
                </c:pt>
                <c:pt idx="1">
                  <c:v>Kidal</c:v>
                </c:pt>
                <c:pt idx="2">
                  <c:v>Tombouctou</c:v>
                </c:pt>
                <c:pt idx="3">
                  <c:v>Ensemble</c:v>
                </c:pt>
              </c:strCache>
            </c:strRef>
          </c:cat>
          <c:val>
            <c:numRef>
              <c:f>Comparaison_refugee_beseline!$F$113:$F$116</c:f>
              <c:numCache>
                <c:formatCode>General</c:formatCode>
                <c:ptCount val="4"/>
                <c:pt idx="0" formatCode="0.0">
                  <c:v>11.29</c:v>
                </c:pt>
                <c:pt idx="2" formatCode="0.0">
                  <c:v>11.32</c:v>
                </c:pt>
                <c:pt idx="3" formatCode="0.0">
                  <c:v>10.71</c:v>
                </c:pt>
              </c:numCache>
            </c:numRef>
          </c:val>
        </c:ser>
        <c:dLbls>
          <c:showLegendKey val="0"/>
          <c:showVal val="0"/>
          <c:showCatName val="0"/>
          <c:showSerName val="0"/>
          <c:showPercent val="0"/>
          <c:showBubbleSize val="0"/>
        </c:dLbls>
        <c:gapWidth val="150"/>
        <c:overlap val="100"/>
        <c:axId val="400251272"/>
        <c:axId val="400250488"/>
      </c:barChart>
      <c:catAx>
        <c:axId val="400251272"/>
        <c:scaling>
          <c:orientation val="minMax"/>
        </c:scaling>
        <c:delete val="0"/>
        <c:axPos val="b"/>
        <c:numFmt formatCode="General" sourceLinked="0"/>
        <c:majorTickMark val="out"/>
        <c:minorTickMark val="none"/>
        <c:tickLblPos val="nextTo"/>
        <c:txPr>
          <a:bodyPr/>
          <a:lstStyle/>
          <a:p>
            <a:pPr>
              <a:defRPr sz="1000" b="1">
                <a:latin typeface="Times New Roman" panose="02020603050405020304" pitchFamily="18" charset="0"/>
                <a:cs typeface="Times New Roman" panose="02020603050405020304" pitchFamily="18" charset="0"/>
              </a:defRPr>
            </a:pPr>
            <a:endParaRPr lang="fr-FR"/>
          </a:p>
        </c:txPr>
        <c:crossAx val="400250488"/>
        <c:crosses val="autoZero"/>
        <c:auto val="1"/>
        <c:lblAlgn val="ctr"/>
        <c:lblOffset val="100"/>
        <c:noMultiLvlLbl val="0"/>
      </c:catAx>
      <c:valAx>
        <c:axId val="400250488"/>
        <c:scaling>
          <c:orientation val="minMax"/>
        </c:scaling>
        <c:delete val="0"/>
        <c:axPos val="l"/>
        <c:majorGridlines>
          <c:spPr>
            <a:ln>
              <a:noFill/>
            </a:ln>
          </c:spPr>
        </c:majorGridlines>
        <c:numFmt formatCode="0%" sourceLinked="1"/>
        <c:majorTickMark val="out"/>
        <c:minorTickMark val="none"/>
        <c:tickLblPos val="nextTo"/>
        <c:txPr>
          <a:bodyPr/>
          <a:lstStyle/>
          <a:p>
            <a:pPr>
              <a:defRPr sz="800" b="1">
                <a:latin typeface="Times New Roman" panose="02020603050405020304" pitchFamily="18" charset="0"/>
                <a:cs typeface="Times New Roman" panose="02020603050405020304" pitchFamily="18" charset="0"/>
              </a:defRPr>
            </a:pPr>
            <a:endParaRPr lang="fr-FR"/>
          </a:p>
        </c:txPr>
        <c:crossAx val="400251272"/>
        <c:crosses val="autoZero"/>
        <c:crossBetween val="between"/>
      </c:valAx>
    </c:plotArea>
    <c:plotVisOnly val="1"/>
    <c:dispBlanksAs val="gap"/>
    <c:showDLblsOverMax val="0"/>
  </c:chart>
  <c:spPr>
    <a:ln>
      <a:noFill/>
    </a:ln>
  </c:sp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Comparaison_refugee_beseline!$B$132</c:f>
              <c:strCache>
                <c:ptCount val="1"/>
                <c:pt idx="0">
                  <c:v>MD1</c:v>
                </c:pt>
              </c:strCache>
            </c:strRef>
          </c:tx>
          <c:spPr>
            <a:solidFill>
              <a:schemeClr val="tx2"/>
            </a:solidFill>
          </c:spPr>
          <c:invertIfNegative val="0"/>
          <c:dLbls>
            <c:spPr>
              <a:ln>
                <a:noFill/>
              </a:ln>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Comparaison_refugee_beseline!$A$133:$A$136</c:f>
              <c:strCache>
                <c:ptCount val="4"/>
                <c:pt idx="0">
                  <c:v>Gao</c:v>
                </c:pt>
                <c:pt idx="1">
                  <c:v>Kidal</c:v>
                </c:pt>
                <c:pt idx="2">
                  <c:v>Tombouctou</c:v>
                </c:pt>
                <c:pt idx="3">
                  <c:v>Ensemble</c:v>
                </c:pt>
              </c:strCache>
            </c:strRef>
          </c:cat>
          <c:val>
            <c:numRef>
              <c:f>Comparaison_refugee_beseline!$B$133:$B$136</c:f>
              <c:numCache>
                <c:formatCode>0.0</c:formatCode>
                <c:ptCount val="4"/>
                <c:pt idx="0">
                  <c:v>16.53</c:v>
                </c:pt>
                <c:pt idx="1">
                  <c:v>10.28</c:v>
                </c:pt>
                <c:pt idx="2">
                  <c:v>4.835</c:v>
                </c:pt>
                <c:pt idx="3">
                  <c:v>10.06</c:v>
                </c:pt>
              </c:numCache>
            </c:numRef>
          </c:val>
        </c:ser>
        <c:ser>
          <c:idx val="1"/>
          <c:order val="1"/>
          <c:tx>
            <c:strRef>
              <c:f>Comparaison_refugee_beseline!$C$132</c:f>
              <c:strCache>
                <c:ptCount val="1"/>
                <c:pt idx="0">
                  <c:v>MD3</c:v>
                </c:pt>
              </c:strCache>
            </c:strRef>
          </c:tx>
          <c:spPr>
            <a:solidFill>
              <a:schemeClr val="accent1">
                <a:lumMod val="60000"/>
                <a:lumOff val="40000"/>
              </a:schemeClr>
            </a:solidFill>
          </c:spPr>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Comparaison_refugee_beseline!$A$133:$A$136</c:f>
              <c:strCache>
                <c:ptCount val="4"/>
                <c:pt idx="0">
                  <c:v>Gao</c:v>
                </c:pt>
                <c:pt idx="1">
                  <c:v>Kidal</c:v>
                </c:pt>
                <c:pt idx="2">
                  <c:v>Tombouctou</c:v>
                </c:pt>
                <c:pt idx="3">
                  <c:v>Ensemble</c:v>
                </c:pt>
              </c:strCache>
            </c:strRef>
          </c:cat>
          <c:val>
            <c:numRef>
              <c:f>Comparaison_refugee_beseline!$C$133:$C$136</c:f>
              <c:numCache>
                <c:formatCode>0.0</c:formatCode>
                <c:ptCount val="4"/>
                <c:pt idx="0">
                  <c:v>5.6429999999999847</c:v>
                </c:pt>
                <c:pt idx="1">
                  <c:v>9.5840000000000014</c:v>
                </c:pt>
                <c:pt idx="2">
                  <c:v>17.75</c:v>
                </c:pt>
                <c:pt idx="3">
                  <c:v>12.21</c:v>
                </c:pt>
              </c:numCache>
            </c:numRef>
          </c:val>
        </c:ser>
        <c:ser>
          <c:idx val="2"/>
          <c:order val="2"/>
          <c:tx>
            <c:strRef>
              <c:f>Comparaison_refugee_beseline!$D$132</c:f>
              <c:strCache>
                <c:ptCount val="1"/>
                <c:pt idx="0">
                  <c:v>MD4</c:v>
                </c:pt>
              </c:strCache>
            </c:strRef>
          </c:tx>
          <c:invertIfNegative val="0"/>
          <c:dLbls>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Comparaison_refugee_beseline!$A$133:$A$136</c:f>
              <c:strCache>
                <c:ptCount val="4"/>
                <c:pt idx="0">
                  <c:v>Gao</c:v>
                </c:pt>
                <c:pt idx="1">
                  <c:v>Kidal</c:v>
                </c:pt>
                <c:pt idx="2">
                  <c:v>Tombouctou</c:v>
                </c:pt>
                <c:pt idx="3">
                  <c:v>Ensemble</c:v>
                </c:pt>
              </c:strCache>
            </c:strRef>
          </c:cat>
          <c:val>
            <c:numRef>
              <c:f>Comparaison_refugee_beseline!$D$133:$D$136</c:f>
              <c:numCache>
                <c:formatCode>0.0</c:formatCode>
                <c:ptCount val="4"/>
                <c:pt idx="0">
                  <c:v>11.29</c:v>
                </c:pt>
                <c:pt idx="1">
                  <c:v>0</c:v>
                </c:pt>
                <c:pt idx="2">
                  <c:v>0</c:v>
                </c:pt>
                <c:pt idx="3">
                  <c:v>4.7639999999999967</c:v>
                </c:pt>
              </c:numCache>
            </c:numRef>
          </c:val>
        </c:ser>
        <c:ser>
          <c:idx val="3"/>
          <c:order val="3"/>
          <c:tx>
            <c:strRef>
              <c:f>Comparaison_refugee_beseline!$E$132</c:f>
              <c:strCache>
                <c:ptCount val="1"/>
                <c:pt idx="0">
                  <c:v>MD5</c:v>
                </c:pt>
              </c:strCache>
            </c:strRef>
          </c:tx>
          <c:invertIfNegative val="0"/>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spPr>
                <a:noFill/>
                <a:ln>
                  <a:noFill/>
                </a:ln>
                <a:effectLst/>
              </c:spPr>
              <c:txPr>
                <a:bodyPr/>
                <a:lstStyle/>
                <a:p>
                  <a:pPr>
                    <a:defRPr/>
                  </a:pPr>
                  <a:endParaRPr lang="fr-FR"/>
                </a:p>
              </c:txPr>
              <c:showLegendKey val="0"/>
              <c:showVal val="1"/>
              <c:showCatName val="0"/>
              <c:showSerName val="1"/>
              <c:showPercent val="0"/>
              <c:showBubbleSize val="0"/>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Comparaison_refugee_beseline!$A$133:$A$136</c:f>
              <c:strCache>
                <c:ptCount val="4"/>
                <c:pt idx="0">
                  <c:v>Gao</c:v>
                </c:pt>
                <c:pt idx="1">
                  <c:v>Kidal</c:v>
                </c:pt>
                <c:pt idx="2">
                  <c:v>Tombouctou</c:v>
                </c:pt>
                <c:pt idx="3">
                  <c:v>Ensemble</c:v>
                </c:pt>
              </c:strCache>
            </c:strRef>
          </c:cat>
          <c:val>
            <c:numRef>
              <c:f>Comparaison_refugee_beseline!$E$133:$E$136</c:f>
              <c:numCache>
                <c:formatCode>0.0</c:formatCode>
                <c:ptCount val="4"/>
                <c:pt idx="0">
                  <c:v>0</c:v>
                </c:pt>
                <c:pt idx="1">
                  <c:v>0</c:v>
                </c:pt>
                <c:pt idx="2">
                  <c:v>9.6690000000000005</c:v>
                </c:pt>
                <c:pt idx="3">
                  <c:v>5.0780000000000003</c:v>
                </c:pt>
              </c:numCache>
            </c:numRef>
          </c:val>
        </c:ser>
        <c:ser>
          <c:idx val="4"/>
          <c:order val="4"/>
          <c:tx>
            <c:strRef>
              <c:f>Comparaison_refugee_beseline!$F$132</c:f>
              <c:strCache>
                <c:ptCount val="1"/>
                <c:pt idx="0">
                  <c:v>MD6</c:v>
                </c:pt>
              </c:strCache>
            </c:strRef>
          </c:tx>
          <c:invertIfNegative val="0"/>
          <c:dLbls>
            <c:dLbl>
              <c:idx val="1"/>
              <c:delete val="1"/>
              <c:extLst>
                <c:ext xmlns:c15="http://schemas.microsoft.com/office/drawing/2012/chart" uri="{CE6537A1-D6FC-4f65-9D91-7224C49458BB}"/>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Comparaison_refugee_beseline!$A$133:$A$136</c:f>
              <c:strCache>
                <c:ptCount val="4"/>
                <c:pt idx="0">
                  <c:v>Gao</c:v>
                </c:pt>
                <c:pt idx="1">
                  <c:v>Kidal</c:v>
                </c:pt>
                <c:pt idx="2">
                  <c:v>Tombouctou</c:v>
                </c:pt>
                <c:pt idx="3">
                  <c:v>Ensemble</c:v>
                </c:pt>
              </c:strCache>
            </c:strRef>
          </c:cat>
          <c:val>
            <c:numRef>
              <c:f>Comparaison_refugee_beseline!$F$133:$F$136</c:f>
              <c:numCache>
                <c:formatCode>0.0</c:formatCode>
                <c:ptCount val="4"/>
                <c:pt idx="0">
                  <c:v>16.53</c:v>
                </c:pt>
                <c:pt idx="1">
                  <c:v>0</c:v>
                </c:pt>
                <c:pt idx="2">
                  <c:v>14.5</c:v>
                </c:pt>
                <c:pt idx="3">
                  <c:v>14.6</c:v>
                </c:pt>
              </c:numCache>
            </c:numRef>
          </c:val>
        </c:ser>
        <c:ser>
          <c:idx val="5"/>
          <c:order val="5"/>
          <c:tx>
            <c:strRef>
              <c:f>Comparaison_refugee_beseline!$G$132</c:f>
              <c:strCache>
                <c:ptCount val="1"/>
                <c:pt idx="0">
                  <c:v>MD7</c:v>
                </c:pt>
              </c:strCache>
            </c:strRef>
          </c:tx>
          <c:spPr>
            <a:pattFill prst="pct5">
              <a:fgClr>
                <a:schemeClr val="accent1">
                  <a:lumMod val="40000"/>
                  <a:lumOff val="60000"/>
                </a:schemeClr>
              </a:fgClr>
              <a:bgClr>
                <a:schemeClr val="bg1"/>
              </a:bgClr>
            </a:pattFill>
            <a:ln>
              <a:solidFill>
                <a:schemeClr val="accent1"/>
              </a:solidFill>
            </a:ln>
          </c:spPr>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Comparaison_refugee_beseline!$A$133:$A$136</c:f>
              <c:strCache>
                <c:ptCount val="4"/>
                <c:pt idx="0">
                  <c:v>Gao</c:v>
                </c:pt>
                <c:pt idx="1">
                  <c:v>Kidal</c:v>
                </c:pt>
                <c:pt idx="2">
                  <c:v>Tombouctou</c:v>
                </c:pt>
                <c:pt idx="3">
                  <c:v>Ensemble</c:v>
                </c:pt>
              </c:strCache>
            </c:strRef>
          </c:cat>
          <c:val>
            <c:numRef>
              <c:f>Comparaison_refugee_beseline!$G$133:$G$136</c:f>
              <c:numCache>
                <c:formatCode>0.0</c:formatCode>
                <c:ptCount val="4"/>
                <c:pt idx="0">
                  <c:v>16.53</c:v>
                </c:pt>
                <c:pt idx="1">
                  <c:v>19.86</c:v>
                </c:pt>
                <c:pt idx="2">
                  <c:v>16.16</c:v>
                </c:pt>
                <c:pt idx="3">
                  <c:v>16.510000000000009</c:v>
                </c:pt>
              </c:numCache>
            </c:numRef>
          </c:val>
        </c:ser>
        <c:ser>
          <c:idx val="6"/>
          <c:order val="6"/>
          <c:tx>
            <c:strRef>
              <c:f>Comparaison_refugee_beseline!$H$132</c:f>
              <c:strCache>
                <c:ptCount val="1"/>
                <c:pt idx="0">
                  <c:v>MD8</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Comparaison_refugee_beseline!$A$133:$A$136</c:f>
              <c:strCache>
                <c:ptCount val="4"/>
                <c:pt idx="0">
                  <c:v>Gao</c:v>
                </c:pt>
                <c:pt idx="1">
                  <c:v>Kidal</c:v>
                </c:pt>
                <c:pt idx="2">
                  <c:v>Tombouctou</c:v>
                </c:pt>
                <c:pt idx="3">
                  <c:v>Ensemble</c:v>
                </c:pt>
              </c:strCache>
            </c:strRef>
          </c:cat>
          <c:val>
            <c:numRef>
              <c:f>Comparaison_refugee_beseline!$H$133:$H$136</c:f>
              <c:numCache>
                <c:formatCode>0.0</c:formatCode>
                <c:ptCount val="4"/>
                <c:pt idx="0">
                  <c:v>5.6429999999999847</c:v>
                </c:pt>
                <c:pt idx="1">
                  <c:v>9.5840000000000014</c:v>
                </c:pt>
                <c:pt idx="2">
                  <c:v>14.5</c:v>
                </c:pt>
                <c:pt idx="3">
                  <c:v>10.5</c:v>
                </c:pt>
              </c:numCache>
            </c:numRef>
          </c:val>
        </c:ser>
        <c:ser>
          <c:idx val="7"/>
          <c:order val="7"/>
          <c:tx>
            <c:strRef>
              <c:f>Comparaison_refugee_beseline!$I$132</c:f>
              <c:strCache>
                <c:ptCount val="1"/>
                <c:pt idx="0">
                  <c:v>MD10</c:v>
                </c:pt>
              </c:strCache>
            </c:strRef>
          </c:tx>
          <c:spPr>
            <a:solidFill>
              <a:schemeClr val="accent1">
                <a:lumMod val="20000"/>
                <a:lumOff val="80000"/>
              </a:schemeClr>
            </a:solidFill>
          </c:spPr>
          <c:invertIfNegative val="0"/>
          <c:dLbls>
            <c:spPr>
              <a:noFill/>
              <a:ln>
                <a:noFill/>
              </a:ln>
              <a:effectLst/>
            </c:spPr>
            <c:txPr>
              <a:bodyPr wrap="square" lIns="38100" tIns="19050" rIns="38100" bIns="19050" anchor="ctr">
                <a:spAutoFit/>
              </a:bodyPr>
              <a:lstStyle/>
              <a:p>
                <a:pPr>
                  <a:defRPr sz="1000" b="1"/>
                </a:pPr>
                <a:endParaRPr lang="fr-FR"/>
              </a:p>
            </c:tx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Comparaison_refugee_beseline!$A$133:$A$136</c:f>
              <c:strCache>
                <c:ptCount val="4"/>
                <c:pt idx="0">
                  <c:v>Gao</c:v>
                </c:pt>
                <c:pt idx="1">
                  <c:v>Kidal</c:v>
                </c:pt>
                <c:pt idx="2">
                  <c:v>Tombouctou</c:v>
                </c:pt>
                <c:pt idx="3">
                  <c:v>Ensemble</c:v>
                </c:pt>
              </c:strCache>
            </c:strRef>
          </c:cat>
          <c:val>
            <c:numRef>
              <c:f>Comparaison_refugee_beseline!$I$133:$I$136</c:f>
              <c:numCache>
                <c:formatCode>0.0</c:formatCode>
                <c:ptCount val="4"/>
                <c:pt idx="0">
                  <c:v>27.82</c:v>
                </c:pt>
                <c:pt idx="1">
                  <c:v>50.69</c:v>
                </c:pt>
                <c:pt idx="2">
                  <c:v>22.58</c:v>
                </c:pt>
                <c:pt idx="3">
                  <c:v>26.28</c:v>
                </c:pt>
              </c:numCache>
            </c:numRef>
          </c:val>
        </c:ser>
        <c:dLbls>
          <c:showLegendKey val="0"/>
          <c:showVal val="0"/>
          <c:showCatName val="0"/>
          <c:showSerName val="0"/>
          <c:showPercent val="0"/>
          <c:showBubbleSize val="0"/>
        </c:dLbls>
        <c:gapWidth val="150"/>
        <c:overlap val="100"/>
        <c:axId val="425553528"/>
        <c:axId val="438672728"/>
      </c:barChart>
      <c:catAx>
        <c:axId val="425553528"/>
        <c:scaling>
          <c:orientation val="minMax"/>
        </c:scaling>
        <c:delete val="0"/>
        <c:axPos val="b"/>
        <c:numFmt formatCode="General" sourceLinked="0"/>
        <c:majorTickMark val="out"/>
        <c:minorTickMark val="none"/>
        <c:tickLblPos val="nextTo"/>
        <c:txPr>
          <a:bodyPr/>
          <a:lstStyle/>
          <a:p>
            <a:pPr>
              <a:defRPr sz="1000" b="1"/>
            </a:pPr>
            <a:endParaRPr lang="fr-FR"/>
          </a:p>
        </c:txPr>
        <c:crossAx val="438672728"/>
        <c:crosses val="autoZero"/>
        <c:auto val="1"/>
        <c:lblAlgn val="ctr"/>
        <c:lblOffset val="100"/>
        <c:noMultiLvlLbl val="0"/>
      </c:catAx>
      <c:valAx>
        <c:axId val="438672728"/>
        <c:scaling>
          <c:orientation val="minMax"/>
        </c:scaling>
        <c:delete val="0"/>
        <c:axPos val="l"/>
        <c:majorGridlines>
          <c:spPr>
            <a:ln>
              <a:noFill/>
            </a:ln>
          </c:spPr>
        </c:majorGridlines>
        <c:numFmt formatCode="0%" sourceLinked="1"/>
        <c:majorTickMark val="out"/>
        <c:minorTickMark val="none"/>
        <c:tickLblPos val="nextTo"/>
        <c:txPr>
          <a:bodyPr/>
          <a:lstStyle/>
          <a:p>
            <a:pPr>
              <a:defRPr sz="1000" b="1"/>
            </a:pPr>
            <a:endParaRPr lang="fr-FR"/>
          </a:p>
        </c:txPr>
        <c:crossAx val="425553528"/>
        <c:crosses val="autoZero"/>
        <c:crossBetween val="between"/>
      </c:valAx>
    </c:plotArea>
    <c:plotVisOnly val="1"/>
    <c:dispBlanksAs val="gap"/>
    <c:showDLblsOverMax val="0"/>
  </c:chart>
  <c:spPr>
    <a:ln>
      <a:noFill/>
    </a:ln>
  </c:spPr>
  <c:txPr>
    <a:bodyPr/>
    <a:lstStyle/>
    <a:p>
      <a:pPr>
        <a:defRPr sz="600">
          <a:latin typeface="Times New Roman" panose="02020603050405020304" pitchFamily="18" charset="0"/>
          <a:cs typeface="Times New Roman" panose="02020603050405020304" pitchFamily="18" charset="0"/>
        </a:defRPr>
      </a:pPr>
      <a:endParaRPr lang="fr-FR"/>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219816272965874E-2"/>
          <c:y val="5.0925925925925923E-2"/>
          <c:w val="0.82903893263342088"/>
          <c:h val="0.73982283464566923"/>
        </c:manualLayout>
      </c:layout>
      <c:barChart>
        <c:barDir val="col"/>
        <c:grouping val="clustered"/>
        <c:varyColors val="0"/>
        <c:ser>
          <c:idx val="0"/>
          <c:order val="0"/>
          <c:tx>
            <c:strRef>
              <c:f>Graph_santé!$J$693</c:f>
              <c:strCache>
                <c:ptCount val="1"/>
                <c:pt idx="0">
                  <c:v>Avant la crise</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alpha val="97000"/>
                      </a:schemeClr>
                    </a:solidFill>
                    <a:latin typeface="Times New Roman" panose="02020603050405020304" pitchFamily="18" charset="0"/>
                    <a:ea typeface="+mn-ea"/>
                    <a:cs typeface="Times New Roman" panose="02020603050405020304" pitchFamily="18"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Graph_santé!$I$694:$I$697</c:f>
              <c:strCache>
                <c:ptCount val="4"/>
                <c:pt idx="0">
                  <c:v>Gao</c:v>
                </c:pt>
                <c:pt idx="1">
                  <c:v>Kidal</c:v>
                </c:pt>
                <c:pt idx="2">
                  <c:v>Tombouctou</c:v>
                </c:pt>
                <c:pt idx="3">
                  <c:v>Ensemble</c:v>
                </c:pt>
              </c:strCache>
            </c:strRef>
          </c:cat>
          <c:val>
            <c:numRef>
              <c:f>Graph_santé!$J$694:$J$697</c:f>
              <c:numCache>
                <c:formatCode>0.0</c:formatCode>
                <c:ptCount val="4"/>
                <c:pt idx="0">
                  <c:v>95.533332999999999</c:v>
                </c:pt>
                <c:pt idx="1">
                  <c:v>15</c:v>
                </c:pt>
                <c:pt idx="2">
                  <c:v>8.9333332999999993</c:v>
                </c:pt>
                <c:pt idx="3">
                  <c:v>46.027777999999998</c:v>
                </c:pt>
              </c:numCache>
            </c:numRef>
          </c:val>
        </c:ser>
        <c:ser>
          <c:idx val="1"/>
          <c:order val="1"/>
          <c:tx>
            <c:strRef>
              <c:f>Graph_santé!$K$693</c:f>
              <c:strCache>
                <c:ptCount val="1"/>
                <c:pt idx="0">
                  <c:v>Au moment de l'enquête</c:v>
                </c:pt>
              </c:strCache>
            </c:strRef>
          </c:tx>
          <c:spPr>
            <a:solidFill>
              <a:schemeClr val="accent1">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alpha val="97000"/>
                      </a:schemeClr>
                    </a:solidFill>
                    <a:latin typeface="Times New Roman" panose="02020603050405020304" pitchFamily="18" charset="0"/>
                    <a:ea typeface="+mn-ea"/>
                    <a:cs typeface="Times New Roman" panose="02020603050405020304" pitchFamily="18"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Graph_santé!$I$694:$I$697</c:f>
              <c:strCache>
                <c:ptCount val="4"/>
                <c:pt idx="0">
                  <c:v>Gao</c:v>
                </c:pt>
                <c:pt idx="1">
                  <c:v>Kidal</c:v>
                </c:pt>
                <c:pt idx="2">
                  <c:v>Tombouctou</c:v>
                </c:pt>
                <c:pt idx="3">
                  <c:v>Ensemble</c:v>
                </c:pt>
              </c:strCache>
            </c:strRef>
          </c:cat>
          <c:val>
            <c:numRef>
              <c:f>Graph_santé!$K$694:$K$697</c:f>
              <c:numCache>
                <c:formatCode>0.0</c:formatCode>
                <c:ptCount val="4"/>
                <c:pt idx="0">
                  <c:v>20.733332999999998</c:v>
                </c:pt>
                <c:pt idx="1">
                  <c:v>12.166667</c:v>
                </c:pt>
                <c:pt idx="2">
                  <c:v>8.6666667000000004</c:v>
                </c:pt>
                <c:pt idx="3">
                  <c:v>14.277778</c:v>
                </c:pt>
              </c:numCache>
            </c:numRef>
          </c:val>
        </c:ser>
        <c:dLbls>
          <c:showLegendKey val="0"/>
          <c:showVal val="0"/>
          <c:showCatName val="0"/>
          <c:showSerName val="0"/>
          <c:showPercent val="0"/>
          <c:showBubbleSize val="0"/>
        </c:dLbls>
        <c:gapWidth val="150"/>
        <c:axId val="430627664"/>
        <c:axId val="430628056"/>
      </c:barChart>
      <c:catAx>
        <c:axId val="43062766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alpha val="97000"/>
                  </a:schemeClr>
                </a:solidFill>
                <a:latin typeface="Times New Roman" panose="02020603050405020304" pitchFamily="18" charset="0"/>
                <a:ea typeface="+mn-ea"/>
                <a:cs typeface="Times New Roman" panose="02020603050405020304" pitchFamily="18" charset="0"/>
              </a:defRPr>
            </a:pPr>
            <a:endParaRPr lang="fr-FR"/>
          </a:p>
        </c:txPr>
        <c:crossAx val="430628056"/>
        <c:crosses val="autoZero"/>
        <c:auto val="1"/>
        <c:lblAlgn val="ctr"/>
        <c:lblOffset val="100"/>
        <c:noMultiLvlLbl val="0"/>
      </c:catAx>
      <c:valAx>
        <c:axId val="430628056"/>
        <c:scaling>
          <c:orientation val="minMax"/>
        </c:scaling>
        <c:delete val="0"/>
        <c:axPos val="l"/>
        <c:majorGridlines>
          <c:spPr>
            <a:ln w="9525" cap="flat" cmpd="sng" algn="ctr">
              <a:noFill/>
              <a:round/>
            </a:ln>
            <a:effectLst/>
          </c:spPr>
        </c:majorGridlines>
        <c:numFmt formatCode="0.0" sourceLinked="1"/>
        <c:majorTickMark val="out"/>
        <c:minorTickMark val="none"/>
        <c:tickLblPos val="nextTo"/>
        <c:spPr>
          <a:noFill/>
          <a:ln>
            <a:solidFill>
              <a:schemeClr val="bg2">
                <a:lumMod val="90000"/>
              </a:schemeClr>
            </a:solidFill>
          </a:ln>
          <a:effectLst/>
        </c:spPr>
        <c:txPr>
          <a:bodyPr rot="-60000000" spcFirstLastPara="1" vertOverflow="ellipsis" vert="horz" wrap="square" anchor="ctr" anchorCtr="1"/>
          <a:lstStyle/>
          <a:p>
            <a:pPr>
              <a:defRPr sz="1200" b="1" i="0" u="none" strike="noStrike" kern="1200" baseline="0">
                <a:solidFill>
                  <a:schemeClr val="tx1">
                    <a:alpha val="97000"/>
                  </a:schemeClr>
                </a:solidFill>
                <a:latin typeface="Times New Roman" panose="02020603050405020304" pitchFamily="18" charset="0"/>
                <a:ea typeface="+mn-ea"/>
                <a:cs typeface="Times New Roman" panose="02020603050405020304" pitchFamily="18" charset="0"/>
              </a:defRPr>
            </a:pPr>
            <a:endParaRPr lang="fr-FR"/>
          </a:p>
        </c:txPr>
        <c:crossAx val="430627664"/>
        <c:crosses val="autoZero"/>
        <c:crossBetween val="between"/>
      </c:valAx>
      <c:spPr>
        <a:noFill/>
        <a:ln>
          <a:noFill/>
        </a:ln>
        <a:effectLst/>
      </c:spPr>
    </c:plotArea>
    <c:legend>
      <c:legendPos val="r"/>
      <c:layout>
        <c:manualLayout>
          <c:xMode val="edge"/>
          <c:yMode val="edge"/>
          <c:x val="0.40503652668416446"/>
          <c:y val="0.11168926800816567"/>
          <c:w val="0.29774125109361332"/>
          <c:h val="0.15625109361329836"/>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alpha val="97000"/>
                </a:schemeClr>
              </a:solidFill>
              <a:latin typeface="Times New Roman" panose="02020603050405020304" pitchFamily="18" charset="0"/>
              <a:ea typeface="+mn-ea"/>
              <a:cs typeface="Times New Roman" panose="02020603050405020304" pitchFamily="18" charset="0"/>
            </a:defRPr>
          </a:pPr>
          <a:endParaRPr lang="fr-FR"/>
        </a:p>
      </c:txPr>
    </c:legend>
    <c:plotVisOnly val="1"/>
    <c:dispBlanksAs val="gap"/>
    <c:showDLblsOverMax val="0"/>
  </c:chart>
  <c:spPr>
    <a:solidFill>
      <a:schemeClr val="bg1"/>
    </a:solidFill>
    <a:ln w="9525" cap="flat" cmpd="sng" algn="ctr">
      <a:noFill/>
      <a:round/>
    </a:ln>
    <a:effectLst/>
  </c:spPr>
  <c:txPr>
    <a:bodyPr/>
    <a:lstStyle/>
    <a:p>
      <a:pPr>
        <a:defRPr>
          <a:solidFill>
            <a:schemeClr val="tx1">
              <a:alpha val="97000"/>
            </a:schemeClr>
          </a:solidFill>
          <a:latin typeface="Times New Roman" panose="02020603050405020304" pitchFamily="18" charset="0"/>
          <a:cs typeface="Times New Roman" panose="02020603050405020304" pitchFamily="18" charset="0"/>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7.6423248097332294E-2"/>
          <c:y val="4.7186932849364802E-2"/>
          <c:w val="0.87267777982601702"/>
          <c:h val="0.60539148577389701"/>
        </c:manualLayout>
      </c:layout>
      <c:barChart>
        <c:barDir val="col"/>
        <c:grouping val="clustered"/>
        <c:varyColors val="0"/>
        <c:ser>
          <c:idx val="0"/>
          <c:order val="0"/>
          <c:tx>
            <c:strRef>
              <c:f>Graph_baselineSurvey!$I$858</c:f>
              <c:strCache>
                <c:ptCount val="1"/>
                <c:pt idx="0">
                  <c:v>Avant la crise</c:v>
                </c:pt>
              </c:strCache>
            </c:strRef>
          </c:tx>
          <c:invertIfNegative val="0"/>
          <c:dLbls>
            <c:spPr>
              <a:noFill/>
              <a:ln>
                <a:noFill/>
              </a:ln>
              <a:effectLst/>
            </c:spPr>
            <c:txPr>
              <a:bodyPr wrap="square" lIns="38100" tIns="19050" rIns="38100" bIns="19050" anchor="ctr">
                <a:spAutoFit/>
              </a:bodyPr>
              <a:lstStyle/>
              <a:p>
                <a:pPr>
                  <a:defRPr sz="800" b="1">
                    <a:latin typeface="Times New Roman" panose="02020603050405020304" pitchFamily="18" charset="0"/>
                    <a:cs typeface="Times New Roman" panose="02020603050405020304" pitchFamily="18"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Graph_baselineSurvey!$G$859:$H$873</c:f>
              <c:multiLvlStrCache>
                <c:ptCount val="15"/>
                <c:lvl>
                  <c:pt idx="0">
                    <c:v>Gao</c:v>
                  </c:pt>
                  <c:pt idx="1">
                    <c:v>Kidal</c:v>
                  </c:pt>
                  <c:pt idx="2">
                    <c:v>Tombouctou</c:v>
                  </c:pt>
                  <c:pt idx="4">
                    <c:v>Gao</c:v>
                  </c:pt>
                  <c:pt idx="5">
                    <c:v>Kidal</c:v>
                  </c:pt>
                  <c:pt idx="6">
                    <c:v>Tombouctou</c:v>
                  </c:pt>
                  <c:pt idx="8">
                    <c:v>Gao</c:v>
                  </c:pt>
                  <c:pt idx="9">
                    <c:v>Kidal</c:v>
                  </c:pt>
                  <c:pt idx="10">
                    <c:v>Tombouctou</c:v>
                  </c:pt>
                  <c:pt idx="12">
                    <c:v>Gao</c:v>
                  </c:pt>
                  <c:pt idx="13">
                    <c:v>Kidal</c:v>
                  </c:pt>
                  <c:pt idx="14">
                    <c:v>Tombouctou</c:v>
                  </c:pt>
                </c:lvl>
                <c:lvl>
                  <c:pt idx="0">
                    <c:v>Aucune</c:v>
                  </c:pt>
                  <c:pt idx="4">
                    <c:v>Insuffisance (rareté)</c:v>
                  </c:pt>
                  <c:pt idx="8">
                    <c:v>Coût élevé</c:v>
                  </c:pt>
                  <c:pt idx="12">
                    <c:v>Autres</c:v>
                  </c:pt>
                </c:lvl>
              </c:multiLvlStrCache>
            </c:multiLvlStrRef>
          </c:cat>
          <c:val>
            <c:numRef>
              <c:f>Graph_baselineSurvey!$I$859:$I$873</c:f>
              <c:numCache>
                <c:formatCode>0.0</c:formatCode>
                <c:ptCount val="15"/>
                <c:pt idx="0">
                  <c:v>20.27</c:v>
                </c:pt>
                <c:pt idx="1">
                  <c:v>3.4849999999999999</c:v>
                </c:pt>
                <c:pt idx="2">
                  <c:v>17.36</c:v>
                </c:pt>
                <c:pt idx="4">
                  <c:v>39.909999999999997</c:v>
                </c:pt>
                <c:pt idx="5">
                  <c:v>75.489999999999995</c:v>
                </c:pt>
                <c:pt idx="6">
                  <c:v>35.28</c:v>
                </c:pt>
                <c:pt idx="8">
                  <c:v>29.06</c:v>
                </c:pt>
                <c:pt idx="9">
                  <c:v>13.82</c:v>
                </c:pt>
                <c:pt idx="10">
                  <c:v>26.42</c:v>
                </c:pt>
                <c:pt idx="11">
                  <c:v>27.08</c:v>
                </c:pt>
                <c:pt idx="12">
                  <c:v>10.765000000000001</c:v>
                </c:pt>
                <c:pt idx="13">
                  <c:v>7.2119999999999997</c:v>
                </c:pt>
                <c:pt idx="14">
                  <c:v>20.942999999999998</c:v>
                </c:pt>
              </c:numCache>
            </c:numRef>
          </c:val>
        </c:ser>
        <c:ser>
          <c:idx val="1"/>
          <c:order val="1"/>
          <c:tx>
            <c:strRef>
              <c:f>Graph_baselineSurvey!$J$858</c:f>
              <c:strCache>
                <c:ptCount val="1"/>
                <c:pt idx="0">
                  <c:v>Au moment de l'enquête</c:v>
                </c:pt>
              </c:strCache>
            </c:strRef>
          </c:tx>
          <c:invertIfNegative val="0"/>
          <c:dLbls>
            <c:dLbl>
              <c:idx val="1"/>
              <c:delete val="1"/>
              <c:extLst>
                <c:ext xmlns:c15="http://schemas.microsoft.com/office/drawing/2012/chart" uri="{CE6537A1-D6FC-4f65-9D91-7224C49458BB}"/>
              </c:extLst>
            </c:dLbl>
            <c:dLbl>
              <c:idx val="12"/>
              <c:layout>
                <c:manualLayout>
                  <c:x val="1.1148272017837199E-2"/>
                  <c:y val="-1.814882032667880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2.0066889632107E-2"/>
                  <c:y val="-1.0889292196007301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800" b="1">
                    <a:latin typeface="Times New Roman" panose="02020603050405020304" pitchFamily="18" charset="0"/>
                    <a:cs typeface="Times New Roman" panose="02020603050405020304" pitchFamily="18"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Graph_baselineSurvey!$G$859:$H$873</c:f>
              <c:multiLvlStrCache>
                <c:ptCount val="15"/>
                <c:lvl>
                  <c:pt idx="0">
                    <c:v>Gao</c:v>
                  </c:pt>
                  <c:pt idx="1">
                    <c:v>Kidal</c:v>
                  </c:pt>
                  <c:pt idx="2">
                    <c:v>Tombouctou</c:v>
                  </c:pt>
                  <c:pt idx="4">
                    <c:v>Gao</c:v>
                  </c:pt>
                  <c:pt idx="5">
                    <c:v>Kidal</c:v>
                  </c:pt>
                  <c:pt idx="6">
                    <c:v>Tombouctou</c:v>
                  </c:pt>
                  <c:pt idx="8">
                    <c:v>Gao</c:v>
                  </c:pt>
                  <c:pt idx="9">
                    <c:v>Kidal</c:v>
                  </c:pt>
                  <c:pt idx="10">
                    <c:v>Tombouctou</c:v>
                  </c:pt>
                  <c:pt idx="12">
                    <c:v>Gao</c:v>
                  </c:pt>
                  <c:pt idx="13">
                    <c:v>Kidal</c:v>
                  </c:pt>
                  <c:pt idx="14">
                    <c:v>Tombouctou</c:v>
                  </c:pt>
                </c:lvl>
                <c:lvl>
                  <c:pt idx="0">
                    <c:v>Aucune</c:v>
                  </c:pt>
                  <c:pt idx="4">
                    <c:v>Insuffisance (rareté)</c:v>
                  </c:pt>
                  <c:pt idx="8">
                    <c:v>Coût élevé</c:v>
                  </c:pt>
                  <c:pt idx="12">
                    <c:v>Autres</c:v>
                  </c:pt>
                </c:lvl>
              </c:multiLvlStrCache>
            </c:multiLvlStrRef>
          </c:cat>
          <c:val>
            <c:numRef>
              <c:f>Graph_baselineSurvey!$J$859:$J$873</c:f>
              <c:numCache>
                <c:formatCode>0.0</c:formatCode>
                <c:ptCount val="15"/>
                <c:pt idx="0">
                  <c:v>7.37</c:v>
                </c:pt>
                <c:pt idx="1">
                  <c:v>0</c:v>
                </c:pt>
                <c:pt idx="2">
                  <c:v>11.41</c:v>
                </c:pt>
                <c:pt idx="4">
                  <c:v>65.150000000000006</c:v>
                </c:pt>
                <c:pt idx="5">
                  <c:v>85.56</c:v>
                </c:pt>
                <c:pt idx="6">
                  <c:v>48.56</c:v>
                </c:pt>
                <c:pt idx="8">
                  <c:v>22.79</c:v>
                </c:pt>
                <c:pt idx="9">
                  <c:v>7.0970000000000004</c:v>
                </c:pt>
                <c:pt idx="10">
                  <c:v>30.76</c:v>
                </c:pt>
                <c:pt idx="12">
                  <c:v>12.06</c:v>
                </c:pt>
                <c:pt idx="13">
                  <c:v>7.3449999999999998</c:v>
                </c:pt>
                <c:pt idx="14">
                  <c:v>20.687899999999999</c:v>
                </c:pt>
              </c:numCache>
            </c:numRef>
          </c:val>
        </c:ser>
        <c:dLbls>
          <c:showLegendKey val="0"/>
          <c:showVal val="0"/>
          <c:showCatName val="0"/>
          <c:showSerName val="0"/>
          <c:showPercent val="0"/>
          <c:showBubbleSize val="0"/>
        </c:dLbls>
        <c:gapWidth val="150"/>
        <c:axId val="276970224"/>
        <c:axId val="276970616"/>
      </c:barChart>
      <c:catAx>
        <c:axId val="276970224"/>
        <c:scaling>
          <c:orientation val="minMax"/>
        </c:scaling>
        <c:delete val="0"/>
        <c:axPos val="b"/>
        <c:numFmt formatCode="General" sourceLinked="0"/>
        <c:majorTickMark val="out"/>
        <c:minorTickMark val="none"/>
        <c:tickLblPos val="nextTo"/>
        <c:txPr>
          <a:bodyPr/>
          <a:lstStyle/>
          <a:p>
            <a:pPr>
              <a:defRPr sz="950"/>
            </a:pPr>
            <a:endParaRPr lang="fr-FR"/>
          </a:p>
        </c:txPr>
        <c:crossAx val="276970616"/>
        <c:crosses val="autoZero"/>
        <c:auto val="1"/>
        <c:lblAlgn val="ctr"/>
        <c:lblOffset val="100"/>
        <c:noMultiLvlLbl val="0"/>
      </c:catAx>
      <c:valAx>
        <c:axId val="276970616"/>
        <c:scaling>
          <c:orientation val="minMax"/>
        </c:scaling>
        <c:delete val="0"/>
        <c:axPos val="l"/>
        <c:majorGridlines>
          <c:spPr>
            <a:ln>
              <a:noFill/>
            </a:ln>
          </c:spPr>
        </c:majorGridlines>
        <c:numFmt formatCode="0.0" sourceLinked="1"/>
        <c:majorTickMark val="out"/>
        <c:minorTickMark val="none"/>
        <c:tickLblPos val="nextTo"/>
        <c:txPr>
          <a:bodyPr/>
          <a:lstStyle/>
          <a:p>
            <a:pPr>
              <a:defRPr sz="800">
                <a:latin typeface="Times New Roman" panose="02020603050405020304" pitchFamily="18" charset="0"/>
                <a:cs typeface="Times New Roman" panose="02020603050405020304" pitchFamily="18" charset="0"/>
              </a:defRPr>
            </a:pPr>
            <a:endParaRPr lang="fr-FR"/>
          </a:p>
        </c:txPr>
        <c:crossAx val="276970224"/>
        <c:crosses val="autoZero"/>
        <c:crossBetween val="between"/>
      </c:valAx>
    </c:plotArea>
    <c:legend>
      <c:legendPos val="r"/>
      <c:layout>
        <c:manualLayout>
          <c:xMode val="edge"/>
          <c:yMode val="edge"/>
          <c:x val="0.547699475065617"/>
          <c:y val="4.2457713619130999E-3"/>
          <c:w val="0.42028098724054808"/>
          <c:h val="0.23052540170555408"/>
        </c:manualLayout>
      </c:layout>
      <c:overlay val="0"/>
      <c:txPr>
        <a:bodyPr/>
        <a:lstStyle/>
        <a:p>
          <a:pPr>
            <a:defRPr sz="1100" b="1">
              <a:latin typeface="Times New Roman" panose="02020603050405020304" pitchFamily="18" charset="0"/>
              <a:cs typeface="Times New Roman" panose="02020603050405020304" pitchFamily="18" charset="0"/>
            </a:defRPr>
          </a:pPr>
          <a:endParaRPr lang="fr-FR"/>
        </a:p>
      </c:txPr>
    </c:legend>
    <c:plotVisOnly val="1"/>
    <c:dispBlanksAs val="gap"/>
    <c:showDLblsOverMax val="0"/>
  </c:chart>
  <c:spPr>
    <a:ln>
      <a:solidFill>
        <a:schemeClr val="accent1"/>
      </a:solid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8.2492964552716097E-2"/>
          <c:y val="5.0682261208577002E-2"/>
          <c:w val="0.86358319830959795"/>
          <c:h val="0.575715798683059"/>
        </c:manualLayout>
      </c:layout>
      <c:barChart>
        <c:barDir val="col"/>
        <c:grouping val="clustered"/>
        <c:varyColors val="0"/>
        <c:ser>
          <c:idx val="0"/>
          <c:order val="0"/>
          <c:tx>
            <c:strRef>
              <c:f>Graph_baselineSurvey!$I$887</c:f>
              <c:strCache>
                <c:ptCount val="1"/>
                <c:pt idx="0">
                  <c:v>Avant la crise</c:v>
                </c:pt>
              </c:strCache>
            </c:strRef>
          </c:tx>
          <c:invertIfNegative val="0"/>
          <c:dLbls>
            <c:spPr>
              <a:noFill/>
              <a:ln>
                <a:noFill/>
              </a:ln>
              <a:effectLst/>
            </c:spPr>
            <c:txPr>
              <a:bodyPr wrap="square" lIns="38100" tIns="19050" rIns="38100" bIns="19050" anchor="ctr">
                <a:spAutoFit/>
              </a:bodyPr>
              <a:lstStyle/>
              <a:p>
                <a:pPr>
                  <a:defRPr b="1"/>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Graph_baselineSurvey!$G$888:$H$902</c:f>
              <c:multiLvlStrCache>
                <c:ptCount val="15"/>
                <c:lvl>
                  <c:pt idx="0">
                    <c:v>Gao</c:v>
                  </c:pt>
                  <c:pt idx="1">
                    <c:v>Kidal</c:v>
                  </c:pt>
                  <c:pt idx="2">
                    <c:v>Tombouctou</c:v>
                  </c:pt>
                  <c:pt idx="4">
                    <c:v>Gao</c:v>
                  </c:pt>
                  <c:pt idx="5">
                    <c:v>Kidal</c:v>
                  </c:pt>
                  <c:pt idx="6">
                    <c:v>Tombouctou</c:v>
                  </c:pt>
                  <c:pt idx="8">
                    <c:v>Gao</c:v>
                  </c:pt>
                  <c:pt idx="9">
                    <c:v>Kidal</c:v>
                  </c:pt>
                  <c:pt idx="10">
                    <c:v>Tombouctou</c:v>
                  </c:pt>
                  <c:pt idx="12">
                    <c:v>Gao</c:v>
                  </c:pt>
                  <c:pt idx="13">
                    <c:v>Kidal</c:v>
                  </c:pt>
                  <c:pt idx="14">
                    <c:v>Tombouctou</c:v>
                  </c:pt>
                </c:lvl>
                <c:lvl>
                  <c:pt idx="0">
                    <c:v>Aucune</c:v>
                  </c:pt>
                  <c:pt idx="4">
                    <c:v>Produits indisponibles</c:v>
                  </c:pt>
                  <c:pt idx="8">
                    <c:v>Coût élevé</c:v>
                  </c:pt>
                  <c:pt idx="12">
                    <c:v>Autres</c:v>
                  </c:pt>
                </c:lvl>
              </c:multiLvlStrCache>
            </c:multiLvlStrRef>
          </c:cat>
          <c:val>
            <c:numRef>
              <c:f>Graph_baselineSurvey!$I$888:$I$902</c:f>
              <c:numCache>
                <c:formatCode>0.0</c:formatCode>
                <c:ptCount val="15"/>
                <c:pt idx="0">
                  <c:v>24.59</c:v>
                </c:pt>
                <c:pt idx="1">
                  <c:v>3.363</c:v>
                </c:pt>
                <c:pt idx="2">
                  <c:v>27.54</c:v>
                </c:pt>
                <c:pt idx="4">
                  <c:v>16.97</c:v>
                </c:pt>
                <c:pt idx="5">
                  <c:v>28.48</c:v>
                </c:pt>
                <c:pt idx="6">
                  <c:v>14.54</c:v>
                </c:pt>
                <c:pt idx="8">
                  <c:v>35.69</c:v>
                </c:pt>
                <c:pt idx="9">
                  <c:v>34.14</c:v>
                </c:pt>
                <c:pt idx="10">
                  <c:v>40</c:v>
                </c:pt>
                <c:pt idx="12">
                  <c:v>22.748000000000001</c:v>
                </c:pt>
                <c:pt idx="13">
                  <c:v>34.013000000000012</c:v>
                </c:pt>
                <c:pt idx="14">
                  <c:v>17.922999999999981</c:v>
                </c:pt>
              </c:numCache>
            </c:numRef>
          </c:val>
        </c:ser>
        <c:ser>
          <c:idx val="1"/>
          <c:order val="1"/>
          <c:tx>
            <c:strRef>
              <c:f>Graph_baselineSurvey!$J$887</c:f>
              <c:strCache>
                <c:ptCount val="1"/>
                <c:pt idx="0">
                  <c:v>Au moment de l'enquête</c:v>
                </c:pt>
              </c:strCache>
            </c:strRef>
          </c:tx>
          <c:invertIfNegative val="0"/>
          <c:dLbls>
            <c:dLbl>
              <c:idx val="1"/>
              <c:delete val="1"/>
              <c:extLst>
                <c:ext xmlns:c15="http://schemas.microsoft.com/office/drawing/2012/chart" uri="{CE6537A1-D6FC-4f65-9D91-7224C49458BB}"/>
              </c:extLst>
            </c:dLbl>
            <c:dLbl>
              <c:idx val="9"/>
              <c:delete val="1"/>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b="1"/>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Graph_baselineSurvey!$G$888:$H$902</c:f>
              <c:multiLvlStrCache>
                <c:ptCount val="15"/>
                <c:lvl>
                  <c:pt idx="0">
                    <c:v>Gao</c:v>
                  </c:pt>
                  <c:pt idx="1">
                    <c:v>Kidal</c:v>
                  </c:pt>
                  <c:pt idx="2">
                    <c:v>Tombouctou</c:v>
                  </c:pt>
                  <c:pt idx="4">
                    <c:v>Gao</c:v>
                  </c:pt>
                  <c:pt idx="5">
                    <c:v>Kidal</c:v>
                  </c:pt>
                  <c:pt idx="6">
                    <c:v>Tombouctou</c:v>
                  </c:pt>
                  <c:pt idx="8">
                    <c:v>Gao</c:v>
                  </c:pt>
                  <c:pt idx="9">
                    <c:v>Kidal</c:v>
                  </c:pt>
                  <c:pt idx="10">
                    <c:v>Tombouctou</c:v>
                  </c:pt>
                  <c:pt idx="12">
                    <c:v>Gao</c:v>
                  </c:pt>
                  <c:pt idx="13">
                    <c:v>Kidal</c:v>
                  </c:pt>
                  <c:pt idx="14">
                    <c:v>Tombouctou</c:v>
                  </c:pt>
                </c:lvl>
                <c:lvl>
                  <c:pt idx="0">
                    <c:v>Aucune</c:v>
                  </c:pt>
                  <c:pt idx="4">
                    <c:v>Produits indisponibles</c:v>
                  </c:pt>
                  <c:pt idx="8">
                    <c:v>Coût élevé</c:v>
                  </c:pt>
                  <c:pt idx="12">
                    <c:v>Autres</c:v>
                  </c:pt>
                </c:lvl>
              </c:multiLvlStrCache>
            </c:multiLvlStrRef>
          </c:cat>
          <c:val>
            <c:numRef>
              <c:f>Graph_baselineSurvey!$J$888:$J$902</c:f>
              <c:numCache>
                <c:formatCode>0.0</c:formatCode>
                <c:ptCount val="15"/>
                <c:pt idx="0">
                  <c:v>18.39</c:v>
                </c:pt>
                <c:pt idx="1">
                  <c:v>0</c:v>
                </c:pt>
                <c:pt idx="2">
                  <c:v>23.39</c:v>
                </c:pt>
                <c:pt idx="4">
                  <c:v>46.9</c:v>
                </c:pt>
                <c:pt idx="5">
                  <c:v>74.790000000000006</c:v>
                </c:pt>
                <c:pt idx="6">
                  <c:v>37.730000000000011</c:v>
                </c:pt>
                <c:pt idx="8">
                  <c:v>23.51</c:v>
                </c:pt>
                <c:pt idx="9">
                  <c:v>0</c:v>
                </c:pt>
                <c:pt idx="10">
                  <c:v>29.6</c:v>
                </c:pt>
                <c:pt idx="12">
                  <c:v>11.202</c:v>
                </c:pt>
                <c:pt idx="13">
                  <c:v>25.216000000000001</c:v>
                </c:pt>
                <c:pt idx="14">
                  <c:v>9.2779999999999987</c:v>
                </c:pt>
              </c:numCache>
            </c:numRef>
          </c:val>
        </c:ser>
        <c:dLbls>
          <c:showLegendKey val="0"/>
          <c:showVal val="0"/>
          <c:showCatName val="0"/>
          <c:showSerName val="0"/>
          <c:showPercent val="0"/>
          <c:showBubbleSize val="0"/>
        </c:dLbls>
        <c:gapWidth val="150"/>
        <c:axId val="276971400"/>
        <c:axId val="276971792"/>
      </c:barChart>
      <c:catAx>
        <c:axId val="276971400"/>
        <c:scaling>
          <c:orientation val="minMax"/>
        </c:scaling>
        <c:delete val="0"/>
        <c:axPos val="b"/>
        <c:numFmt formatCode="General" sourceLinked="0"/>
        <c:majorTickMark val="out"/>
        <c:minorTickMark val="none"/>
        <c:tickLblPos val="nextTo"/>
        <c:crossAx val="276971792"/>
        <c:crosses val="autoZero"/>
        <c:auto val="1"/>
        <c:lblAlgn val="ctr"/>
        <c:lblOffset val="100"/>
        <c:noMultiLvlLbl val="0"/>
      </c:catAx>
      <c:valAx>
        <c:axId val="276971792"/>
        <c:scaling>
          <c:orientation val="minMax"/>
        </c:scaling>
        <c:delete val="0"/>
        <c:axPos val="l"/>
        <c:majorGridlines>
          <c:spPr>
            <a:ln>
              <a:noFill/>
            </a:ln>
          </c:spPr>
        </c:majorGridlines>
        <c:numFmt formatCode="0.0" sourceLinked="1"/>
        <c:majorTickMark val="out"/>
        <c:minorTickMark val="none"/>
        <c:tickLblPos val="nextTo"/>
        <c:crossAx val="276971400"/>
        <c:crosses val="autoZero"/>
        <c:crossBetween val="between"/>
      </c:valAx>
    </c:plotArea>
    <c:legend>
      <c:legendPos val="r"/>
      <c:layout>
        <c:manualLayout>
          <c:xMode val="edge"/>
          <c:yMode val="edge"/>
          <c:x val="0.57303163819323999"/>
          <c:y val="5.1333671010421897E-2"/>
          <c:w val="0.38074856099879811"/>
          <c:h val="0.18556459669849157"/>
        </c:manualLayout>
      </c:layout>
      <c:overlay val="0"/>
      <c:txPr>
        <a:bodyPr/>
        <a:lstStyle/>
        <a:p>
          <a:pPr>
            <a:defRPr sz="1100" b="1"/>
          </a:pPr>
          <a:endParaRPr lang="fr-FR"/>
        </a:p>
      </c:txPr>
    </c:legend>
    <c:plotVisOnly val="1"/>
    <c:dispBlanksAs val="gap"/>
    <c:showDLblsOverMax val="0"/>
  </c:chart>
  <c:spPr>
    <a:ln>
      <a:solidFill>
        <a:schemeClr val="accent1"/>
      </a:solidFill>
    </a:ln>
  </c:spPr>
  <c:txPr>
    <a:bodyPr/>
    <a:lstStyle/>
    <a:p>
      <a:pPr>
        <a:defRPr sz="800">
          <a:latin typeface="Times New Roman" panose="02020603050405020304" pitchFamily="18" charset="0"/>
          <a:cs typeface="Times New Roman" panose="02020603050405020304" pitchFamily="18" charset="0"/>
        </a:defRPr>
      </a:pPr>
      <a:endParaRPr lang="fr-F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7.4029863437696602E-2"/>
          <c:y val="5.62770562770563E-2"/>
          <c:w val="0.87200795904831596"/>
          <c:h val="0.575367952423669"/>
        </c:manualLayout>
      </c:layout>
      <c:barChart>
        <c:barDir val="col"/>
        <c:grouping val="clustered"/>
        <c:varyColors val="0"/>
        <c:ser>
          <c:idx val="0"/>
          <c:order val="0"/>
          <c:tx>
            <c:strRef>
              <c:f>Graph_baselineSurvey!$C$704</c:f>
              <c:strCache>
                <c:ptCount val="1"/>
                <c:pt idx="0">
                  <c:v>Avant la crise</c:v>
                </c:pt>
              </c:strCache>
            </c:strRef>
          </c:tx>
          <c:invertIfNegative val="0"/>
          <c:dLbls>
            <c:spPr>
              <a:noFill/>
              <a:ln>
                <a:noFill/>
              </a:ln>
              <a:effectLst/>
            </c:spPr>
            <c:txPr>
              <a:bodyPr wrap="square" lIns="38100" tIns="19050" rIns="38100" bIns="19050" anchor="ctr">
                <a:spAutoFit/>
              </a:bodyPr>
              <a:lstStyle/>
              <a:p>
                <a:pPr>
                  <a:defRPr b="1"/>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Graph_baselineSurvey!$A$705:$B$719</c:f>
              <c:multiLvlStrCache>
                <c:ptCount val="15"/>
                <c:lvl>
                  <c:pt idx="0">
                    <c:v>Gao</c:v>
                  </c:pt>
                  <c:pt idx="1">
                    <c:v>Kidal</c:v>
                  </c:pt>
                  <c:pt idx="2">
                    <c:v>Tombouctou</c:v>
                  </c:pt>
                  <c:pt idx="4">
                    <c:v>Gao</c:v>
                  </c:pt>
                  <c:pt idx="5">
                    <c:v>Kidal</c:v>
                  </c:pt>
                  <c:pt idx="6">
                    <c:v>Tombouctou</c:v>
                  </c:pt>
                  <c:pt idx="8">
                    <c:v>Gao</c:v>
                  </c:pt>
                  <c:pt idx="9">
                    <c:v>Kidal</c:v>
                  </c:pt>
                  <c:pt idx="10">
                    <c:v>Tombouctou</c:v>
                  </c:pt>
                  <c:pt idx="12">
                    <c:v>Gao</c:v>
                  </c:pt>
                  <c:pt idx="13">
                    <c:v>Kidal</c:v>
                  </c:pt>
                  <c:pt idx="14">
                    <c:v>Tombouctou</c:v>
                  </c:pt>
                </c:lvl>
                <c:lvl>
                  <c:pt idx="0">
                    <c:v>Aucune</c:v>
                  </c:pt>
                  <c:pt idx="4">
                    <c:v>Vol</c:v>
                  </c:pt>
                  <c:pt idx="8">
                    <c:v>Prédateurs</c:v>
                  </c:pt>
                  <c:pt idx="12">
                    <c:v>Manque de bergers</c:v>
                  </c:pt>
                </c:lvl>
              </c:multiLvlStrCache>
            </c:multiLvlStrRef>
          </c:cat>
          <c:val>
            <c:numRef>
              <c:f>Graph_baselineSurvey!$C$705:$C$719</c:f>
              <c:numCache>
                <c:formatCode>0.0</c:formatCode>
                <c:ptCount val="15"/>
                <c:pt idx="0">
                  <c:v>34.869999999999997</c:v>
                </c:pt>
                <c:pt idx="1">
                  <c:v>22.59</c:v>
                </c:pt>
                <c:pt idx="2">
                  <c:v>39.43</c:v>
                </c:pt>
                <c:pt idx="4">
                  <c:v>35.64</c:v>
                </c:pt>
                <c:pt idx="5">
                  <c:v>43.15</c:v>
                </c:pt>
                <c:pt idx="6">
                  <c:v>26.24</c:v>
                </c:pt>
                <c:pt idx="8">
                  <c:v>20.9</c:v>
                </c:pt>
                <c:pt idx="9">
                  <c:v>28.85</c:v>
                </c:pt>
                <c:pt idx="10">
                  <c:v>23.01</c:v>
                </c:pt>
                <c:pt idx="12">
                  <c:v>7.9080000000000004</c:v>
                </c:pt>
                <c:pt idx="13">
                  <c:v>5.4089999999999998</c:v>
                </c:pt>
                <c:pt idx="14">
                  <c:v>11.32</c:v>
                </c:pt>
              </c:numCache>
            </c:numRef>
          </c:val>
        </c:ser>
        <c:ser>
          <c:idx val="1"/>
          <c:order val="1"/>
          <c:tx>
            <c:strRef>
              <c:f>Graph_baselineSurvey!$D$704</c:f>
              <c:strCache>
                <c:ptCount val="1"/>
                <c:pt idx="0">
                  <c:v>Au moment de l'enquête</c:v>
                </c:pt>
              </c:strCache>
            </c:strRef>
          </c:tx>
          <c:invertIfNegative val="0"/>
          <c:dLbls>
            <c:spPr>
              <a:noFill/>
              <a:ln>
                <a:noFill/>
              </a:ln>
              <a:effectLst/>
            </c:spPr>
            <c:txPr>
              <a:bodyPr wrap="square" lIns="38100" tIns="19050" rIns="38100" bIns="19050" anchor="ctr">
                <a:spAutoFit/>
              </a:bodyPr>
              <a:lstStyle/>
              <a:p>
                <a:pPr>
                  <a:defRPr b="1"/>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Graph_baselineSurvey!$A$705:$B$719</c:f>
              <c:multiLvlStrCache>
                <c:ptCount val="15"/>
                <c:lvl>
                  <c:pt idx="0">
                    <c:v>Gao</c:v>
                  </c:pt>
                  <c:pt idx="1">
                    <c:v>Kidal</c:v>
                  </c:pt>
                  <c:pt idx="2">
                    <c:v>Tombouctou</c:v>
                  </c:pt>
                  <c:pt idx="4">
                    <c:v>Gao</c:v>
                  </c:pt>
                  <c:pt idx="5">
                    <c:v>Kidal</c:v>
                  </c:pt>
                  <c:pt idx="6">
                    <c:v>Tombouctou</c:v>
                  </c:pt>
                  <c:pt idx="8">
                    <c:v>Gao</c:v>
                  </c:pt>
                  <c:pt idx="9">
                    <c:v>Kidal</c:v>
                  </c:pt>
                  <c:pt idx="10">
                    <c:v>Tombouctou</c:v>
                  </c:pt>
                  <c:pt idx="12">
                    <c:v>Gao</c:v>
                  </c:pt>
                  <c:pt idx="13">
                    <c:v>Kidal</c:v>
                  </c:pt>
                  <c:pt idx="14">
                    <c:v>Tombouctou</c:v>
                  </c:pt>
                </c:lvl>
                <c:lvl>
                  <c:pt idx="0">
                    <c:v>Aucune</c:v>
                  </c:pt>
                  <c:pt idx="4">
                    <c:v>Vol</c:v>
                  </c:pt>
                  <c:pt idx="8">
                    <c:v>Prédateurs</c:v>
                  </c:pt>
                  <c:pt idx="12">
                    <c:v>Manque de bergers</c:v>
                  </c:pt>
                </c:lvl>
              </c:multiLvlStrCache>
            </c:multiLvlStrRef>
          </c:cat>
          <c:val>
            <c:numRef>
              <c:f>Graph_baselineSurvey!$D$705:$D$719</c:f>
              <c:numCache>
                <c:formatCode>0.0</c:formatCode>
                <c:ptCount val="15"/>
                <c:pt idx="0">
                  <c:v>15.75</c:v>
                </c:pt>
                <c:pt idx="1">
                  <c:v>10.4</c:v>
                </c:pt>
                <c:pt idx="2">
                  <c:v>25.13</c:v>
                </c:pt>
                <c:pt idx="4">
                  <c:v>74.62</c:v>
                </c:pt>
                <c:pt idx="5">
                  <c:v>56.67</c:v>
                </c:pt>
                <c:pt idx="6">
                  <c:v>57.66</c:v>
                </c:pt>
                <c:pt idx="8">
                  <c:v>6.4660000000000002</c:v>
                </c:pt>
                <c:pt idx="9">
                  <c:v>20.2</c:v>
                </c:pt>
                <c:pt idx="10">
                  <c:v>14.5</c:v>
                </c:pt>
                <c:pt idx="12">
                  <c:v>1.246</c:v>
                </c:pt>
                <c:pt idx="13">
                  <c:v>12.73</c:v>
                </c:pt>
                <c:pt idx="14">
                  <c:v>2.7090000000000001</c:v>
                </c:pt>
              </c:numCache>
            </c:numRef>
          </c:val>
        </c:ser>
        <c:dLbls>
          <c:showLegendKey val="0"/>
          <c:showVal val="0"/>
          <c:showCatName val="0"/>
          <c:showSerName val="0"/>
          <c:showPercent val="0"/>
          <c:showBubbleSize val="0"/>
        </c:dLbls>
        <c:gapWidth val="150"/>
        <c:axId val="276972576"/>
        <c:axId val="276972968"/>
      </c:barChart>
      <c:catAx>
        <c:axId val="276972576"/>
        <c:scaling>
          <c:orientation val="minMax"/>
        </c:scaling>
        <c:delete val="0"/>
        <c:axPos val="b"/>
        <c:numFmt formatCode="General" sourceLinked="0"/>
        <c:majorTickMark val="out"/>
        <c:minorTickMark val="none"/>
        <c:tickLblPos val="nextTo"/>
        <c:crossAx val="276972968"/>
        <c:crosses val="autoZero"/>
        <c:auto val="1"/>
        <c:lblAlgn val="ctr"/>
        <c:lblOffset val="100"/>
        <c:noMultiLvlLbl val="0"/>
      </c:catAx>
      <c:valAx>
        <c:axId val="276972968"/>
        <c:scaling>
          <c:orientation val="minMax"/>
        </c:scaling>
        <c:delete val="0"/>
        <c:axPos val="l"/>
        <c:majorGridlines>
          <c:spPr>
            <a:ln>
              <a:noFill/>
            </a:ln>
          </c:spPr>
        </c:majorGridlines>
        <c:numFmt formatCode="0.0" sourceLinked="1"/>
        <c:majorTickMark val="out"/>
        <c:minorTickMark val="none"/>
        <c:tickLblPos val="nextTo"/>
        <c:crossAx val="276972576"/>
        <c:crosses val="autoZero"/>
        <c:crossBetween val="between"/>
      </c:valAx>
    </c:plotArea>
    <c:legend>
      <c:legendPos val="r"/>
      <c:layout>
        <c:manualLayout>
          <c:xMode val="edge"/>
          <c:yMode val="edge"/>
          <c:x val="0.57705253128273359"/>
          <c:y val="2.3014959723820502E-2"/>
          <c:w val="0.37126659683492336"/>
          <c:h val="0.22411909240702607"/>
        </c:manualLayout>
      </c:layout>
      <c:overlay val="0"/>
      <c:txPr>
        <a:bodyPr/>
        <a:lstStyle/>
        <a:p>
          <a:pPr>
            <a:defRPr sz="1100" b="1"/>
          </a:pPr>
          <a:endParaRPr lang="fr-FR"/>
        </a:p>
      </c:txPr>
    </c:legend>
    <c:plotVisOnly val="1"/>
    <c:dispBlanksAs val="gap"/>
    <c:showDLblsOverMax val="0"/>
  </c:chart>
  <c:spPr>
    <a:ln>
      <a:solidFill>
        <a:schemeClr val="accent1"/>
      </a:solidFill>
    </a:ln>
  </c:spPr>
  <c:txPr>
    <a:bodyPr/>
    <a:lstStyle/>
    <a:p>
      <a:pPr>
        <a:defRPr sz="800">
          <a:latin typeface="Times New Roman" panose="02020603050405020304" pitchFamily="18" charset="0"/>
          <a:cs typeface="Times New Roman" panose="02020603050405020304" pitchFamily="18" charset="0"/>
        </a:defRPr>
      </a:pPr>
      <a:endParaRPr lang="fr-F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7.5248796425144995E-2"/>
          <c:y val="5.2953156822810599E-2"/>
          <c:w val="0.89532122699810701"/>
          <c:h val="0.50782526420450003"/>
        </c:manualLayout>
      </c:layout>
      <c:barChart>
        <c:barDir val="col"/>
        <c:grouping val="clustered"/>
        <c:varyColors val="0"/>
        <c:ser>
          <c:idx val="0"/>
          <c:order val="0"/>
          <c:tx>
            <c:strRef>
              <c:f>Graph_baselineSurvey!$I$947</c:f>
              <c:strCache>
                <c:ptCount val="1"/>
                <c:pt idx="0">
                  <c:v>Avant la crise</c:v>
                </c:pt>
              </c:strCache>
            </c:strRef>
          </c:tx>
          <c:invertIfNegative val="0"/>
          <c:dLbls>
            <c:dLbl>
              <c:idx val="8"/>
              <c:layout>
                <c:manualLayout>
                  <c:x val="-2.3148148148148199E-2"/>
                  <c:y val="8.58922052823698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800">
                    <a:latin typeface="Times New Roman" panose="02020603050405020304" pitchFamily="18" charset="0"/>
                    <a:cs typeface="Times New Roman" panose="02020603050405020304" pitchFamily="18"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Graph_baselineSurvey!$G$948:$H$962</c:f>
              <c:multiLvlStrCache>
                <c:ptCount val="15"/>
                <c:lvl>
                  <c:pt idx="0">
                    <c:v>Gao</c:v>
                  </c:pt>
                  <c:pt idx="1">
                    <c:v>Kidal</c:v>
                  </c:pt>
                  <c:pt idx="2">
                    <c:v>Tombouctou</c:v>
                  </c:pt>
                  <c:pt idx="4">
                    <c:v>Gao</c:v>
                  </c:pt>
                  <c:pt idx="5">
                    <c:v>Kidal</c:v>
                  </c:pt>
                  <c:pt idx="6">
                    <c:v>Tombouctou</c:v>
                  </c:pt>
                  <c:pt idx="8">
                    <c:v>Gao</c:v>
                  </c:pt>
                  <c:pt idx="9">
                    <c:v>Kidal</c:v>
                  </c:pt>
                  <c:pt idx="10">
                    <c:v>Tombouctou</c:v>
                  </c:pt>
                  <c:pt idx="12">
                    <c:v>Gao</c:v>
                  </c:pt>
                  <c:pt idx="13">
                    <c:v>Kidal</c:v>
                  </c:pt>
                  <c:pt idx="14">
                    <c:v>Tombouctou</c:v>
                  </c:pt>
                </c:lvl>
                <c:lvl>
                  <c:pt idx="0">
                    <c:v>Aucune</c:v>
                  </c:pt>
                  <c:pt idx="4">
                    <c:v>Pas d'acheteurs, manque de débouchés</c:v>
                  </c:pt>
                  <c:pt idx="8">
                    <c:v>Faible niveau des prix </c:v>
                  </c:pt>
                  <c:pt idx="12">
                    <c:v>Autres</c:v>
                  </c:pt>
                </c:lvl>
              </c:multiLvlStrCache>
            </c:multiLvlStrRef>
          </c:cat>
          <c:val>
            <c:numRef>
              <c:f>Graph_baselineSurvey!$I$948:$I$962</c:f>
              <c:numCache>
                <c:formatCode>0.0</c:formatCode>
                <c:ptCount val="15"/>
                <c:pt idx="0">
                  <c:v>45.3</c:v>
                </c:pt>
                <c:pt idx="1">
                  <c:v>57.21</c:v>
                </c:pt>
                <c:pt idx="2">
                  <c:v>55.46</c:v>
                </c:pt>
                <c:pt idx="4">
                  <c:v>25.02</c:v>
                </c:pt>
                <c:pt idx="5">
                  <c:v>25</c:v>
                </c:pt>
                <c:pt idx="6">
                  <c:v>9.2520000000000007</c:v>
                </c:pt>
                <c:pt idx="8">
                  <c:v>16.87</c:v>
                </c:pt>
                <c:pt idx="9">
                  <c:v>10.58</c:v>
                </c:pt>
                <c:pt idx="10">
                  <c:v>20.95</c:v>
                </c:pt>
                <c:pt idx="12">
                  <c:v>12.802</c:v>
                </c:pt>
                <c:pt idx="13">
                  <c:v>7.2119999999999997</c:v>
                </c:pt>
                <c:pt idx="14">
                  <c:v>14.343</c:v>
                </c:pt>
              </c:numCache>
            </c:numRef>
          </c:val>
        </c:ser>
        <c:ser>
          <c:idx val="1"/>
          <c:order val="1"/>
          <c:tx>
            <c:strRef>
              <c:f>Graph_baselineSurvey!$J$947</c:f>
              <c:strCache>
                <c:ptCount val="1"/>
                <c:pt idx="0">
                  <c:v>Au moment de l'enquête</c:v>
                </c:pt>
              </c:strCache>
            </c:strRef>
          </c:tx>
          <c:invertIfNegative val="0"/>
          <c:dLbls>
            <c:dLbl>
              <c:idx val="13"/>
              <c:layout>
                <c:manualLayout>
                  <c:x val="4.6296296296296302E-3"/>
                  <c:y val="-4.2946102641185299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800">
                    <a:latin typeface="Times New Roman" panose="02020603050405020304" pitchFamily="18" charset="0"/>
                    <a:cs typeface="Times New Roman" panose="02020603050405020304" pitchFamily="18"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Graph_baselineSurvey!$G$948:$H$962</c:f>
              <c:multiLvlStrCache>
                <c:ptCount val="15"/>
                <c:lvl>
                  <c:pt idx="0">
                    <c:v>Gao</c:v>
                  </c:pt>
                  <c:pt idx="1">
                    <c:v>Kidal</c:v>
                  </c:pt>
                  <c:pt idx="2">
                    <c:v>Tombouctou</c:v>
                  </c:pt>
                  <c:pt idx="4">
                    <c:v>Gao</c:v>
                  </c:pt>
                  <c:pt idx="5">
                    <c:v>Kidal</c:v>
                  </c:pt>
                  <c:pt idx="6">
                    <c:v>Tombouctou</c:v>
                  </c:pt>
                  <c:pt idx="8">
                    <c:v>Gao</c:v>
                  </c:pt>
                  <c:pt idx="9">
                    <c:v>Kidal</c:v>
                  </c:pt>
                  <c:pt idx="10">
                    <c:v>Tombouctou</c:v>
                  </c:pt>
                  <c:pt idx="12">
                    <c:v>Gao</c:v>
                  </c:pt>
                  <c:pt idx="13">
                    <c:v>Kidal</c:v>
                  </c:pt>
                  <c:pt idx="14">
                    <c:v>Tombouctou</c:v>
                  </c:pt>
                </c:lvl>
                <c:lvl>
                  <c:pt idx="0">
                    <c:v>Aucune</c:v>
                  </c:pt>
                  <c:pt idx="4">
                    <c:v>Pas d'acheteurs, manque de débouchés</c:v>
                  </c:pt>
                  <c:pt idx="8">
                    <c:v>Faible niveau des prix </c:v>
                  </c:pt>
                  <c:pt idx="12">
                    <c:v>Autres</c:v>
                  </c:pt>
                </c:lvl>
              </c:multiLvlStrCache>
            </c:multiLvlStrRef>
          </c:cat>
          <c:val>
            <c:numRef>
              <c:f>Graph_baselineSurvey!$J$948:$J$962</c:f>
              <c:numCache>
                <c:formatCode>0.0</c:formatCode>
                <c:ptCount val="15"/>
                <c:pt idx="0">
                  <c:v>19.73</c:v>
                </c:pt>
                <c:pt idx="1">
                  <c:v>23.87</c:v>
                </c:pt>
                <c:pt idx="2">
                  <c:v>23.6</c:v>
                </c:pt>
                <c:pt idx="4">
                  <c:v>51.7</c:v>
                </c:pt>
                <c:pt idx="5">
                  <c:v>63.28</c:v>
                </c:pt>
                <c:pt idx="6">
                  <c:v>55.13</c:v>
                </c:pt>
                <c:pt idx="8">
                  <c:v>20.54</c:v>
                </c:pt>
                <c:pt idx="9">
                  <c:v>3.6720000000000002</c:v>
                </c:pt>
                <c:pt idx="10">
                  <c:v>12.57</c:v>
                </c:pt>
                <c:pt idx="12">
                  <c:v>8.0400000000000009</c:v>
                </c:pt>
                <c:pt idx="13">
                  <c:v>9.1810000000000009</c:v>
                </c:pt>
                <c:pt idx="14">
                  <c:v>8.6979999999999986</c:v>
                </c:pt>
              </c:numCache>
            </c:numRef>
          </c:val>
        </c:ser>
        <c:dLbls>
          <c:showLegendKey val="0"/>
          <c:showVal val="0"/>
          <c:showCatName val="0"/>
          <c:showSerName val="0"/>
          <c:showPercent val="0"/>
          <c:showBubbleSize val="0"/>
        </c:dLbls>
        <c:gapWidth val="150"/>
        <c:axId val="276973752"/>
        <c:axId val="277190768"/>
      </c:barChart>
      <c:catAx>
        <c:axId val="276973752"/>
        <c:scaling>
          <c:orientation val="minMax"/>
        </c:scaling>
        <c:delete val="0"/>
        <c:axPos val="b"/>
        <c:numFmt formatCode="General" sourceLinked="0"/>
        <c:majorTickMark val="out"/>
        <c:minorTickMark val="none"/>
        <c:tickLblPos val="nextTo"/>
        <c:txPr>
          <a:bodyPr/>
          <a:lstStyle/>
          <a:p>
            <a:pPr>
              <a:defRPr sz="800">
                <a:latin typeface="Times New Roman" panose="02020603050405020304" pitchFamily="18" charset="0"/>
                <a:cs typeface="Times New Roman" panose="02020603050405020304" pitchFamily="18" charset="0"/>
              </a:defRPr>
            </a:pPr>
            <a:endParaRPr lang="fr-FR"/>
          </a:p>
        </c:txPr>
        <c:crossAx val="277190768"/>
        <c:crosses val="autoZero"/>
        <c:auto val="1"/>
        <c:lblAlgn val="ctr"/>
        <c:lblOffset val="100"/>
        <c:noMultiLvlLbl val="0"/>
      </c:catAx>
      <c:valAx>
        <c:axId val="277190768"/>
        <c:scaling>
          <c:orientation val="minMax"/>
        </c:scaling>
        <c:delete val="0"/>
        <c:axPos val="l"/>
        <c:majorGridlines>
          <c:spPr>
            <a:ln>
              <a:noFill/>
            </a:ln>
          </c:spPr>
        </c:majorGridlines>
        <c:numFmt formatCode="0.0" sourceLinked="1"/>
        <c:majorTickMark val="out"/>
        <c:minorTickMark val="none"/>
        <c:tickLblPos val="nextTo"/>
        <c:txPr>
          <a:bodyPr/>
          <a:lstStyle/>
          <a:p>
            <a:pPr>
              <a:defRPr sz="800">
                <a:latin typeface="Times New Roman" panose="02020603050405020304" pitchFamily="18" charset="0"/>
                <a:cs typeface="Times New Roman" panose="02020603050405020304" pitchFamily="18" charset="0"/>
              </a:defRPr>
            </a:pPr>
            <a:endParaRPr lang="fr-FR"/>
          </a:p>
        </c:txPr>
        <c:crossAx val="276973752"/>
        <c:crosses val="autoZero"/>
        <c:crossBetween val="between"/>
      </c:valAx>
    </c:plotArea>
    <c:legend>
      <c:legendPos val="r"/>
      <c:layout>
        <c:manualLayout>
          <c:xMode val="edge"/>
          <c:yMode val="edge"/>
          <c:x val="0.54937678526535394"/>
          <c:y val="3.8651492377066797E-2"/>
          <c:w val="0.3926529256453688"/>
          <c:h val="0.18915754017848277"/>
        </c:manualLayout>
      </c:layout>
      <c:overlay val="0"/>
      <c:txPr>
        <a:bodyPr/>
        <a:lstStyle/>
        <a:p>
          <a:pPr>
            <a:defRPr sz="1100" b="1">
              <a:latin typeface="Times New Roman" panose="02020603050405020304" pitchFamily="18" charset="0"/>
              <a:cs typeface="Times New Roman" panose="02020603050405020304" pitchFamily="18" charset="0"/>
            </a:defRPr>
          </a:pPr>
          <a:endParaRPr lang="fr-FR"/>
        </a:p>
      </c:txPr>
    </c:legend>
    <c:plotVisOnly val="1"/>
    <c:dispBlanksAs val="gap"/>
    <c:showDLblsOverMax val="0"/>
  </c:chart>
  <c:spPr>
    <a:ln>
      <a:solidFill>
        <a:schemeClr val="accent1"/>
      </a:solid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tx>
            <c:strRef>
              <c:f>Graph_baselineSurvey!$B$813</c:f>
              <c:strCache>
                <c:ptCount val="1"/>
                <c:pt idx="0">
                  <c:v>Transformation de produits agricoles ou viande </c:v>
                </c:pt>
              </c:strCache>
            </c:strRef>
          </c:tx>
          <c:invertIfNegative val="0"/>
          <c:dLbls>
            <c:spPr>
              <a:noFill/>
              <a:ln>
                <a:noFill/>
              </a:ln>
              <a:effectLst/>
            </c:spPr>
            <c:txPr>
              <a:bodyPr wrap="square" lIns="38100" tIns="19050" rIns="38100" bIns="19050" anchor="ctr">
                <a:spAutoFit/>
              </a:bodyPr>
              <a:lstStyle/>
              <a:p>
                <a:pPr>
                  <a:defRPr sz="800" b="1">
                    <a:latin typeface="Times New Roman" panose="02020603050405020304" pitchFamily="18" charset="0"/>
                    <a:cs typeface="Times New Roman" panose="02020603050405020304" pitchFamily="18"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Graph_baselineSurvey!$A$814:$A$817</c:f>
              <c:strCache>
                <c:ptCount val="4"/>
                <c:pt idx="0">
                  <c:v>Ensemble</c:v>
                </c:pt>
                <c:pt idx="1">
                  <c:v>Tombouctou</c:v>
                </c:pt>
                <c:pt idx="2">
                  <c:v>Kidal</c:v>
                </c:pt>
                <c:pt idx="3">
                  <c:v>Gao</c:v>
                </c:pt>
              </c:strCache>
            </c:strRef>
          </c:cat>
          <c:val>
            <c:numRef>
              <c:f>Graph_baselineSurvey!$B$814:$B$817</c:f>
              <c:numCache>
                <c:formatCode>0.0</c:formatCode>
                <c:ptCount val="4"/>
                <c:pt idx="0">
                  <c:v>18.559999999999999</c:v>
                </c:pt>
                <c:pt idx="1">
                  <c:v>22.43</c:v>
                </c:pt>
                <c:pt idx="2">
                  <c:v>19.11</c:v>
                </c:pt>
                <c:pt idx="3">
                  <c:v>13.67</c:v>
                </c:pt>
              </c:numCache>
            </c:numRef>
          </c:val>
        </c:ser>
        <c:ser>
          <c:idx val="1"/>
          <c:order val="1"/>
          <c:tx>
            <c:strRef>
              <c:f>Graph_baselineSurvey!$C$813</c:f>
              <c:strCache>
                <c:ptCount val="1"/>
                <c:pt idx="0">
                  <c:v>Tailleur, fabrication de chaussures</c:v>
                </c:pt>
              </c:strCache>
            </c:strRef>
          </c:tx>
          <c:invertIfNegative val="0"/>
          <c:dLbls>
            <c:spPr>
              <a:noFill/>
              <a:ln>
                <a:noFill/>
              </a:ln>
              <a:effectLst/>
            </c:spPr>
            <c:txPr>
              <a:bodyPr wrap="square" lIns="38100" tIns="19050" rIns="38100" bIns="19050" anchor="ctr">
                <a:spAutoFit/>
              </a:bodyPr>
              <a:lstStyle/>
              <a:p>
                <a:pPr>
                  <a:defRPr sz="800" b="1">
                    <a:latin typeface="Times New Roman" panose="02020603050405020304" pitchFamily="18" charset="0"/>
                    <a:cs typeface="Times New Roman" panose="02020603050405020304" pitchFamily="18"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Graph_baselineSurvey!$A$814:$A$817</c:f>
              <c:strCache>
                <c:ptCount val="4"/>
                <c:pt idx="0">
                  <c:v>Ensemble</c:v>
                </c:pt>
                <c:pt idx="1">
                  <c:v>Tombouctou</c:v>
                </c:pt>
                <c:pt idx="2">
                  <c:v>Kidal</c:v>
                </c:pt>
                <c:pt idx="3">
                  <c:v>Gao</c:v>
                </c:pt>
              </c:strCache>
            </c:strRef>
          </c:cat>
          <c:val>
            <c:numRef>
              <c:f>Graph_baselineSurvey!$C$814:$C$817</c:f>
              <c:numCache>
                <c:formatCode>0.0</c:formatCode>
                <c:ptCount val="4"/>
                <c:pt idx="0">
                  <c:v>7.17</c:v>
                </c:pt>
                <c:pt idx="1">
                  <c:v>7.594999999999998</c:v>
                </c:pt>
                <c:pt idx="2">
                  <c:v>1.917</c:v>
                </c:pt>
                <c:pt idx="3">
                  <c:v>7.2969999999999997</c:v>
                </c:pt>
              </c:numCache>
            </c:numRef>
          </c:val>
        </c:ser>
        <c:ser>
          <c:idx val="2"/>
          <c:order val="2"/>
          <c:tx>
            <c:strRef>
              <c:f>Graph_baselineSurvey!$D$813</c:f>
              <c:strCache>
                <c:ptCount val="1"/>
                <c:pt idx="0">
                  <c:v>Maçon, plombier,  menuisier, électricien</c:v>
                </c:pt>
              </c:strCache>
            </c:strRef>
          </c:tx>
          <c:invertIfNegative val="0"/>
          <c:dLbls>
            <c:spPr>
              <a:noFill/>
              <a:ln>
                <a:noFill/>
              </a:ln>
              <a:effectLst/>
            </c:spPr>
            <c:txPr>
              <a:bodyPr wrap="square" lIns="38100" tIns="19050" rIns="38100" bIns="19050" anchor="ctr">
                <a:spAutoFit/>
              </a:bodyPr>
              <a:lstStyle/>
              <a:p>
                <a:pPr>
                  <a:defRPr sz="800" b="1">
                    <a:latin typeface="Times New Roman" panose="02020603050405020304" pitchFamily="18" charset="0"/>
                    <a:cs typeface="Times New Roman" panose="02020603050405020304" pitchFamily="18"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Graph_baselineSurvey!$A$814:$A$817</c:f>
              <c:strCache>
                <c:ptCount val="4"/>
                <c:pt idx="0">
                  <c:v>Ensemble</c:v>
                </c:pt>
                <c:pt idx="1">
                  <c:v>Tombouctou</c:v>
                </c:pt>
                <c:pt idx="2">
                  <c:v>Kidal</c:v>
                </c:pt>
                <c:pt idx="3">
                  <c:v>Gao</c:v>
                </c:pt>
              </c:strCache>
            </c:strRef>
          </c:cat>
          <c:val>
            <c:numRef>
              <c:f>Graph_baselineSurvey!$D$814:$D$817</c:f>
              <c:numCache>
                <c:formatCode>0.0</c:formatCode>
                <c:ptCount val="4"/>
                <c:pt idx="0">
                  <c:v>9.7910000000000004</c:v>
                </c:pt>
                <c:pt idx="1">
                  <c:v>5.649</c:v>
                </c:pt>
                <c:pt idx="2">
                  <c:v>0.95840000000000003</c:v>
                </c:pt>
                <c:pt idx="3">
                  <c:v>16.05</c:v>
                </c:pt>
              </c:numCache>
            </c:numRef>
          </c:val>
        </c:ser>
        <c:ser>
          <c:idx val="3"/>
          <c:order val="3"/>
          <c:tx>
            <c:strRef>
              <c:f>Graph_baselineSurvey!$E$813</c:f>
              <c:strCache>
                <c:ptCount val="1"/>
                <c:pt idx="0">
                  <c:v>Boutique, Quincaillerie, matériel informatique</c:v>
                </c:pt>
              </c:strCache>
            </c:strRef>
          </c:tx>
          <c:invertIfNegative val="0"/>
          <c:dLbls>
            <c:spPr>
              <a:noFill/>
              <a:ln>
                <a:noFill/>
              </a:ln>
              <a:effectLst/>
            </c:spPr>
            <c:txPr>
              <a:bodyPr wrap="square" lIns="38100" tIns="19050" rIns="38100" bIns="19050" anchor="ctr">
                <a:spAutoFit/>
              </a:bodyPr>
              <a:lstStyle/>
              <a:p>
                <a:pPr>
                  <a:defRPr sz="800" b="1">
                    <a:latin typeface="Times New Roman" panose="02020603050405020304" pitchFamily="18" charset="0"/>
                    <a:cs typeface="Times New Roman" panose="02020603050405020304" pitchFamily="18"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Graph_baselineSurvey!$A$814:$A$817</c:f>
              <c:strCache>
                <c:ptCount val="4"/>
                <c:pt idx="0">
                  <c:v>Ensemble</c:v>
                </c:pt>
                <c:pt idx="1">
                  <c:v>Tombouctou</c:v>
                </c:pt>
                <c:pt idx="2">
                  <c:v>Kidal</c:v>
                </c:pt>
                <c:pt idx="3">
                  <c:v>Gao</c:v>
                </c:pt>
              </c:strCache>
            </c:strRef>
          </c:cat>
          <c:val>
            <c:numRef>
              <c:f>Graph_baselineSurvey!$E$814:$E$817</c:f>
              <c:numCache>
                <c:formatCode>0.0</c:formatCode>
                <c:ptCount val="4"/>
                <c:pt idx="0">
                  <c:v>20.34</c:v>
                </c:pt>
                <c:pt idx="1">
                  <c:v>16.489999999999981</c:v>
                </c:pt>
                <c:pt idx="2">
                  <c:v>21.64</c:v>
                </c:pt>
                <c:pt idx="3">
                  <c:v>24.96</c:v>
                </c:pt>
              </c:numCache>
            </c:numRef>
          </c:val>
        </c:ser>
        <c:ser>
          <c:idx val="4"/>
          <c:order val="4"/>
          <c:tx>
            <c:strRef>
              <c:f>Graph_baselineSurvey!$F$813</c:f>
              <c:strCache>
                <c:ptCount val="1"/>
                <c:pt idx="0">
                  <c:v>Réparation engins, TV, courtier, photocopie, Cireur et cordonnier</c:v>
                </c:pt>
              </c:strCache>
            </c:strRef>
          </c:tx>
          <c:invertIfNegative val="0"/>
          <c:dLbls>
            <c:spPr>
              <a:noFill/>
              <a:ln>
                <a:noFill/>
              </a:ln>
              <a:effectLst/>
            </c:spPr>
            <c:txPr>
              <a:bodyPr wrap="square" lIns="38100" tIns="19050" rIns="38100" bIns="19050" anchor="ctr">
                <a:spAutoFit/>
              </a:bodyPr>
              <a:lstStyle/>
              <a:p>
                <a:pPr>
                  <a:defRPr sz="800" b="1">
                    <a:latin typeface="Times New Roman" panose="02020603050405020304" pitchFamily="18" charset="0"/>
                    <a:cs typeface="Times New Roman" panose="02020603050405020304" pitchFamily="18"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Graph_baselineSurvey!$A$814:$A$817</c:f>
              <c:strCache>
                <c:ptCount val="4"/>
                <c:pt idx="0">
                  <c:v>Ensemble</c:v>
                </c:pt>
                <c:pt idx="1">
                  <c:v>Tombouctou</c:v>
                </c:pt>
                <c:pt idx="2">
                  <c:v>Kidal</c:v>
                </c:pt>
                <c:pt idx="3">
                  <c:v>Gao</c:v>
                </c:pt>
              </c:strCache>
            </c:strRef>
          </c:cat>
          <c:val>
            <c:numRef>
              <c:f>Graph_baselineSurvey!$F$814:$F$817</c:f>
              <c:numCache>
                <c:formatCode>0.0</c:formatCode>
                <c:ptCount val="4"/>
                <c:pt idx="0">
                  <c:v>5.6</c:v>
                </c:pt>
                <c:pt idx="1">
                  <c:v>2.0990000000000002</c:v>
                </c:pt>
                <c:pt idx="2">
                  <c:v>4.931</c:v>
                </c:pt>
                <c:pt idx="3">
                  <c:v>10.039999999999999</c:v>
                </c:pt>
              </c:numCache>
            </c:numRef>
          </c:val>
        </c:ser>
        <c:ser>
          <c:idx val="5"/>
          <c:order val="5"/>
          <c:tx>
            <c:strRef>
              <c:f>Graph_baselineSurvey!$G$813</c:f>
              <c:strCache>
                <c:ptCount val="1"/>
                <c:pt idx="0">
                  <c:v>Transport taxi, car, bus</c:v>
                </c:pt>
              </c:strCache>
            </c:strRef>
          </c:tx>
          <c:invertIfNegative val="0"/>
          <c:dLbls>
            <c:spPr>
              <a:noFill/>
              <a:ln>
                <a:noFill/>
              </a:ln>
              <a:effectLst/>
            </c:spPr>
            <c:txPr>
              <a:bodyPr wrap="square" lIns="38100" tIns="19050" rIns="38100" bIns="19050" anchor="ctr">
                <a:spAutoFit/>
              </a:bodyPr>
              <a:lstStyle/>
              <a:p>
                <a:pPr>
                  <a:defRPr sz="800" b="1">
                    <a:latin typeface="Times New Roman" panose="02020603050405020304" pitchFamily="18" charset="0"/>
                    <a:cs typeface="Times New Roman" panose="02020603050405020304" pitchFamily="18"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Graph_baselineSurvey!$A$814:$A$817</c:f>
              <c:strCache>
                <c:ptCount val="4"/>
                <c:pt idx="0">
                  <c:v>Ensemble</c:v>
                </c:pt>
                <c:pt idx="1">
                  <c:v>Tombouctou</c:v>
                </c:pt>
                <c:pt idx="2">
                  <c:v>Kidal</c:v>
                </c:pt>
                <c:pt idx="3">
                  <c:v>Gao</c:v>
                </c:pt>
              </c:strCache>
            </c:strRef>
          </c:cat>
          <c:val>
            <c:numRef>
              <c:f>Graph_baselineSurvey!$G$814:$G$817</c:f>
              <c:numCache>
                <c:formatCode>0.0</c:formatCode>
                <c:ptCount val="4"/>
                <c:pt idx="0">
                  <c:v>7.42</c:v>
                </c:pt>
                <c:pt idx="1">
                  <c:v>2.0990000000000002</c:v>
                </c:pt>
                <c:pt idx="2">
                  <c:v>7.1939999999999946</c:v>
                </c:pt>
                <c:pt idx="3">
                  <c:v>14.07</c:v>
                </c:pt>
              </c:numCache>
            </c:numRef>
          </c:val>
        </c:ser>
        <c:dLbls>
          <c:showLegendKey val="0"/>
          <c:showVal val="0"/>
          <c:showCatName val="0"/>
          <c:showSerName val="0"/>
          <c:showPercent val="0"/>
          <c:showBubbleSize val="0"/>
        </c:dLbls>
        <c:gapWidth val="150"/>
        <c:axId val="277191552"/>
        <c:axId val="277191944"/>
      </c:barChart>
      <c:catAx>
        <c:axId val="277191552"/>
        <c:scaling>
          <c:orientation val="minMax"/>
        </c:scaling>
        <c:delete val="0"/>
        <c:axPos val="l"/>
        <c:numFmt formatCode="General" sourceLinked="0"/>
        <c:majorTickMark val="out"/>
        <c:minorTickMark val="none"/>
        <c:tickLblPos val="nextTo"/>
        <c:txPr>
          <a:bodyPr/>
          <a:lstStyle/>
          <a:p>
            <a:pPr>
              <a:defRPr sz="800">
                <a:latin typeface="Times New Roman" panose="02020603050405020304" pitchFamily="18" charset="0"/>
                <a:cs typeface="Times New Roman" panose="02020603050405020304" pitchFamily="18" charset="0"/>
              </a:defRPr>
            </a:pPr>
            <a:endParaRPr lang="fr-FR"/>
          </a:p>
        </c:txPr>
        <c:crossAx val="277191944"/>
        <c:crosses val="autoZero"/>
        <c:auto val="1"/>
        <c:lblAlgn val="ctr"/>
        <c:lblOffset val="100"/>
        <c:noMultiLvlLbl val="0"/>
      </c:catAx>
      <c:valAx>
        <c:axId val="277191944"/>
        <c:scaling>
          <c:orientation val="minMax"/>
        </c:scaling>
        <c:delete val="0"/>
        <c:axPos val="b"/>
        <c:majorGridlines>
          <c:spPr>
            <a:ln>
              <a:noFill/>
            </a:ln>
          </c:spPr>
        </c:majorGridlines>
        <c:numFmt formatCode="0.0" sourceLinked="1"/>
        <c:majorTickMark val="out"/>
        <c:minorTickMark val="none"/>
        <c:tickLblPos val="nextTo"/>
        <c:crossAx val="277191552"/>
        <c:crosses val="autoZero"/>
        <c:crossBetween val="between"/>
      </c:valAx>
    </c:plotArea>
    <c:legend>
      <c:legendPos val="r"/>
      <c:layout>
        <c:manualLayout>
          <c:xMode val="edge"/>
          <c:yMode val="edge"/>
          <c:x val="0.58137034218306305"/>
          <c:y val="0.23306367824353899"/>
          <c:w val="0.40375976934110003"/>
          <c:h val="0.53387264351292196"/>
        </c:manualLayout>
      </c:layout>
      <c:overlay val="0"/>
      <c:txPr>
        <a:bodyPr/>
        <a:lstStyle/>
        <a:p>
          <a:pPr>
            <a:defRPr sz="1200" b="1">
              <a:latin typeface="Times New Roman" panose="02020603050405020304" pitchFamily="18" charset="0"/>
              <a:cs typeface="Times New Roman" panose="02020603050405020304" pitchFamily="18" charset="0"/>
            </a:defRPr>
          </a:pPr>
          <a:endParaRPr lang="fr-FR"/>
        </a:p>
      </c:txPr>
    </c:legend>
    <c:plotVisOnly val="1"/>
    <c:dispBlanksAs val="gap"/>
    <c:showDLblsOverMax val="0"/>
  </c:chart>
  <c:spPr>
    <a:ln>
      <a:solidFill>
        <a:schemeClr val="accent1"/>
      </a:solid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6.2206582162710598E-2"/>
          <c:y val="4.5774647887323897E-2"/>
          <c:w val="0.879745344899038"/>
          <c:h val="0.65158027965814669"/>
        </c:manualLayout>
      </c:layout>
      <c:barChart>
        <c:barDir val="col"/>
        <c:grouping val="clustered"/>
        <c:varyColors val="0"/>
        <c:ser>
          <c:idx val="0"/>
          <c:order val="0"/>
          <c:tx>
            <c:strRef>
              <c:f>Graph_baselineSurvey!$C$1159</c:f>
              <c:strCache>
                <c:ptCount val="1"/>
                <c:pt idx="0">
                  <c:v>Avant la crise</c:v>
                </c:pt>
              </c:strCache>
            </c:strRef>
          </c:tx>
          <c:invertIfNegative val="0"/>
          <c:dLbls>
            <c:dLbl>
              <c:idx val="9"/>
              <c:delete val="1"/>
              <c:extLst>
                <c:ext xmlns:c15="http://schemas.microsoft.com/office/drawing/2012/chart" uri="{CE6537A1-D6FC-4f65-9D91-7224C49458BB}"/>
              </c:extLst>
            </c:dLbl>
            <c:dLbl>
              <c:idx val="12"/>
              <c:delete val="1"/>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b="1"/>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Graph_baselineSurvey!$A$1160:$B$1178</c:f>
              <c:multiLvlStrCache>
                <c:ptCount val="19"/>
                <c:lvl>
                  <c:pt idx="0">
                    <c:v>Gao</c:v>
                  </c:pt>
                  <c:pt idx="1">
                    <c:v>Kidal</c:v>
                  </c:pt>
                  <c:pt idx="2">
                    <c:v>Tombouctou</c:v>
                  </c:pt>
                  <c:pt idx="4">
                    <c:v>Gao</c:v>
                  </c:pt>
                  <c:pt idx="5">
                    <c:v>Kidal</c:v>
                  </c:pt>
                  <c:pt idx="6">
                    <c:v>Tombouctou</c:v>
                  </c:pt>
                  <c:pt idx="8">
                    <c:v>Gao</c:v>
                  </c:pt>
                  <c:pt idx="9">
                    <c:v>Kidal</c:v>
                  </c:pt>
                  <c:pt idx="10">
                    <c:v>Tombouctou</c:v>
                  </c:pt>
                  <c:pt idx="12">
                    <c:v>Gao</c:v>
                  </c:pt>
                  <c:pt idx="13">
                    <c:v>Kidal</c:v>
                  </c:pt>
                  <c:pt idx="14">
                    <c:v>Tombouctou</c:v>
                  </c:pt>
                  <c:pt idx="16">
                    <c:v>Gao</c:v>
                  </c:pt>
                  <c:pt idx="17">
                    <c:v>Kidal</c:v>
                  </c:pt>
                  <c:pt idx="18">
                    <c:v>Tombouctou</c:v>
                  </c:pt>
                </c:lvl>
                <c:lvl>
                  <c:pt idx="0">
                    <c:v>Pas de difficultés</c:v>
                  </c:pt>
                  <c:pt idx="4">
                    <c:v>Pas d'acheteurs</c:v>
                  </c:pt>
                  <c:pt idx="8">
                    <c:v>Coût de production</c:v>
                  </c:pt>
                  <c:pt idx="12">
                    <c:v>Insécurité</c:v>
                  </c:pt>
                  <c:pt idx="16">
                    <c:v>Problème de financement</c:v>
                  </c:pt>
                </c:lvl>
              </c:multiLvlStrCache>
            </c:multiLvlStrRef>
          </c:cat>
          <c:val>
            <c:numRef>
              <c:f>Graph_baselineSurvey!$C$1160:$C$1178</c:f>
              <c:numCache>
                <c:formatCode>0.0</c:formatCode>
                <c:ptCount val="19"/>
                <c:pt idx="0">
                  <c:v>44.24</c:v>
                </c:pt>
                <c:pt idx="1">
                  <c:v>48.04</c:v>
                </c:pt>
                <c:pt idx="2">
                  <c:v>33.1</c:v>
                </c:pt>
                <c:pt idx="4">
                  <c:v>8.2540000000000013</c:v>
                </c:pt>
                <c:pt idx="5">
                  <c:v>5.3780000000000001</c:v>
                </c:pt>
                <c:pt idx="6">
                  <c:v>22.32</c:v>
                </c:pt>
                <c:pt idx="8">
                  <c:v>7.9649999999999981</c:v>
                </c:pt>
                <c:pt idx="9">
                  <c:v>0</c:v>
                </c:pt>
                <c:pt idx="10">
                  <c:v>15.83</c:v>
                </c:pt>
                <c:pt idx="12">
                  <c:v>0</c:v>
                </c:pt>
                <c:pt idx="13">
                  <c:v>10.76</c:v>
                </c:pt>
                <c:pt idx="14">
                  <c:v>4.3109999999999982</c:v>
                </c:pt>
                <c:pt idx="16">
                  <c:v>12.09</c:v>
                </c:pt>
                <c:pt idx="17">
                  <c:v>5.3780000000000001</c:v>
                </c:pt>
                <c:pt idx="18">
                  <c:v>15.83</c:v>
                </c:pt>
              </c:numCache>
            </c:numRef>
          </c:val>
        </c:ser>
        <c:ser>
          <c:idx val="1"/>
          <c:order val="1"/>
          <c:tx>
            <c:strRef>
              <c:f>Graph_baselineSurvey!$D$1159</c:f>
              <c:strCache>
                <c:ptCount val="1"/>
                <c:pt idx="0">
                  <c:v>Au moment de l'enquête</c:v>
                </c:pt>
              </c:strCache>
            </c:strRef>
          </c:tx>
          <c:invertIfNegative val="0"/>
          <c:dLbls>
            <c:dLbl>
              <c:idx val="9"/>
              <c:delete val="1"/>
              <c:extLst>
                <c:ext xmlns:c15="http://schemas.microsoft.com/office/drawing/2012/chart" uri="{CE6537A1-D6FC-4f65-9D91-7224C49458BB}"/>
              </c:extLst>
            </c:dLbl>
            <c:dLbl>
              <c:idx val="10"/>
              <c:layout>
                <c:manualLayout>
                  <c:x val="2.7777777777777801E-2"/>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delete val="1"/>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b="1"/>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Graph_baselineSurvey!$A$1160:$B$1178</c:f>
              <c:multiLvlStrCache>
                <c:ptCount val="19"/>
                <c:lvl>
                  <c:pt idx="0">
                    <c:v>Gao</c:v>
                  </c:pt>
                  <c:pt idx="1">
                    <c:v>Kidal</c:v>
                  </c:pt>
                  <c:pt idx="2">
                    <c:v>Tombouctou</c:v>
                  </c:pt>
                  <c:pt idx="4">
                    <c:v>Gao</c:v>
                  </c:pt>
                  <c:pt idx="5">
                    <c:v>Kidal</c:v>
                  </c:pt>
                  <c:pt idx="6">
                    <c:v>Tombouctou</c:v>
                  </c:pt>
                  <c:pt idx="8">
                    <c:v>Gao</c:v>
                  </c:pt>
                  <c:pt idx="9">
                    <c:v>Kidal</c:v>
                  </c:pt>
                  <c:pt idx="10">
                    <c:v>Tombouctou</c:v>
                  </c:pt>
                  <c:pt idx="12">
                    <c:v>Gao</c:v>
                  </c:pt>
                  <c:pt idx="13">
                    <c:v>Kidal</c:v>
                  </c:pt>
                  <c:pt idx="14">
                    <c:v>Tombouctou</c:v>
                  </c:pt>
                  <c:pt idx="16">
                    <c:v>Gao</c:v>
                  </c:pt>
                  <c:pt idx="17">
                    <c:v>Kidal</c:v>
                  </c:pt>
                  <c:pt idx="18">
                    <c:v>Tombouctou</c:v>
                  </c:pt>
                </c:lvl>
                <c:lvl>
                  <c:pt idx="0">
                    <c:v>Pas de difficultés</c:v>
                  </c:pt>
                  <c:pt idx="4">
                    <c:v>Pas d'acheteurs</c:v>
                  </c:pt>
                  <c:pt idx="8">
                    <c:v>Coût de production</c:v>
                  </c:pt>
                  <c:pt idx="12">
                    <c:v>Insécurité</c:v>
                  </c:pt>
                  <c:pt idx="16">
                    <c:v>Problème de financement</c:v>
                  </c:pt>
                </c:lvl>
              </c:multiLvlStrCache>
            </c:multiLvlStrRef>
          </c:cat>
          <c:val>
            <c:numRef>
              <c:f>Graph_baselineSurvey!$D$1160:$D$1178</c:f>
              <c:numCache>
                <c:formatCode>0.0</c:formatCode>
                <c:ptCount val="19"/>
                <c:pt idx="0">
                  <c:v>12.09</c:v>
                </c:pt>
                <c:pt idx="1">
                  <c:v>10.76</c:v>
                </c:pt>
                <c:pt idx="2">
                  <c:v>8.6220000000000017</c:v>
                </c:pt>
                <c:pt idx="4">
                  <c:v>32.44</c:v>
                </c:pt>
                <c:pt idx="5">
                  <c:v>73.11</c:v>
                </c:pt>
                <c:pt idx="6">
                  <c:v>59.73</c:v>
                </c:pt>
                <c:pt idx="8">
                  <c:v>27.44</c:v>
                </c:pt>
                <c:pt idx="9">
                  <c:v>0</c:v>
                </c:pt>
                <c:pt idx="10">
                  <c:v>17.27</c:v>
                </c:pt>
                <c:pt idx="12">
                  <c:v>3.8380000000000001</c:v>
                </c:pt>
                <c:pt idx="13">
                  <c:v>16.13</c:v>
                </c:pt>
                <c:pt idx="14">
                  <c:v>7.9130000000000003</c:v>
                </c:pt>
                <c:pt idx="16">
                  <c:v>24.19</c:v>
                </c:pt>
                <c:pt idx="17">
                  <c:v>0</c:v>
                </c:pt>
                <c:pt idx="18">
                  <c:v>6.4669999999999996</c:v>
                </c:pt>
              </c:numCache>
            </c:numRef>
          </c:val>
        </c:ser>
        <c:dLbls>
          <c:showLegendKey val="0"/>
          <c:showVal val="0"/>
          <c:showCatName val="0"/>
          <c:showSerName val="0"/>
          <c:showPercent val="0"/>
          <c:showBubbleSize val="0"/>
        </c:dLbls>
        <c:gapWidth val="150"/>
        <c:axId val="277192728"/>
        <c:axId val="277193120"/>
      </c:barChart>
      <c:catAx>
        <c:axId val="277192728"/>
        <c:scaling>
          <c:orientation val="minMax"/>
        </c:scaling>
        <c:delete val="0"/>
        <c:axPos val="b"/>
        <c:numFmt formatCode="General" sourceLinked="0"/>
        <c:majorTickMark val="out"/>
        <c:minorTickMark val="none"/>
        <c:tickLblPos val="nextTo"/>
        <c:crossAx val="277193120"/>
        <c:crosses val="autoZero"/>
        <c:auto val="1"/>
        <c:lblAlgn val="ctr"/>
        <c:lblOffset val="100"/>
        <c:noMultiLvlLbl val="0"/>
      </c:catAx>
      <c:valAx>
        <c:axId val="277193120"/>
        <c:scaling>
          <c:orientation val="minMax"/>
        </c:scaling>
        <c:delete val="0"/>
        <c:axPos val="l"/>
        <c:majorGridlines>
          <c:spPr>
            <a:ln>
              <a:noFill/>
            </a:ln>
          </c:spPr>
        </c:majorGridlines>
        <c:numFmt formatCode="0.0" sourceLinked="1"/>
        <c:majorTickMark val="out"/>
        <c:minorTickMark val="none"/>
        <c:tickLblPos val="nextTo"/>
        <c:crossAx val="277192728"/>
        <c:crosses val="autoZero"/>
        <c:crossBetween val="between"/>
      </c:valAx>
    </c:plotArea>
    <c:legend>
      <c:legendPos val="r"/>
      <c:layout>
        <c:manualLayout>
          <c:xMode val="edge"/>
          <c:yMode val="edge"/>
          <c:x val="0.51182488531946202"/>
          <c:y val="2.43559387823001E-2"/>
          <c:w val="0.40700009633180501"/>
          <c:h val="0.13486821281290698"/>
        </c:manualLayout>
      </c:layout>
      <c:overlay val="0"/>
      <c:txPr>
        <a:bodyPr/>
        <a:lstStyle/>
        <a:p>
          <a:pPr>
            <a:defRPr sz="1100" b="1"/>
          </a:pPr>
          <a:endParaRPr lang="fr-FR"/>
        </a:p>
      </c:txPr>
    </c:legend>
    <c:plotVisOnly val="1"/>
    <c:dispBlanksAs val="gap"/>
    <c:showDLblsOverMax val="0"/>
  </c:chart>
  <c:spPr>
    <a:ln>
      <a:solidFill>
        <a:schemeClr val="accent1"/>
      </a:solidFill>
    </a:ln>
  </c:spPr>
  <c:txPr>
    <a:bodyPr/>
    <a:lstStyle/>
    <a:p>
      <a:pPr>
        <a:defRPr sz="800">
          <a:latin typeface="Times New Roman" panose="02020603050405020304" pitchFamily="18" charset="0"/>
          <a:cs typeface="Times New Roman" panose="02020603050405020304" pitchFamily="18" charset="0"/>
        </a:defRPr>
      </a:pPr>
      <a:endParaRPr lang="fr-F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8.4977178696397593E-2"/>
          <c:y val="0.12256036801164732"/>
          <c:w val="0.88879702537182903"/>
          <c:h val="0.63082446678934301"/>
        </c:manualLayout>
      </c:layout>
      <c:barChart>
        <c:barDir val="col"/>
        <c:grouping val="clustered"/>
        <c:varyColors val="0"/>
        <c:ser>
          <c:idx val="0"/>
          <c:order val="0"/>
          <c:tx>
            <c:strRef>
              <c:f>Graph_baselineSurvey!$C$1186</c:f>
              <c:strCache>
                <c:ptCount val="1"/>
                <c:pt idx="0">
                  <c:v>Avant la crise</c:v>
                </c:pt>
              </c:strCache>
            </c:strRef>
          </c:tx>
          <c:invertIfNegative val="0"/>
          <c:dLbls>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2"/>
              <c:delete val="1"/>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Graph_baselineSurvey!$A$1187:$B$1200</c:f>
              <c:multiLvlStrCache>
                <c:ptCount val="14"/>
                <c:lvl>
                  <c:pt idx="0">
                    <c:v>Gao</c:v>
                  </c:pt>
                  <c:pt idx="1">
                    <c:v>Tombouctou</c:v>
                  </c:pt>
                  <c:pt idx="3">
                    <c:v>Gao</c:v>
                  </c:pt>
                  <c:pt idx="4">
                    <c:v>Tombouctou</c:v>
                  </c:pt>
                  <c:pt idx="6">
                    <c:v>Gao</c:v>
                  </c:pt>
                  <c:pt idx="7">
                    <c:v>Tombouctou</c:v>
                  </c:pt>
                  <c:pt idx="9">
                    <c:v>Gao</c:v>
                  </c:pt>
                  <c:pt idx="10">
                    <c:v>Tombouctou</c:v>
                  </c:pt>
                  <c:pt idx="12">
                    <c:v>Gao</c:v>
                  </c:pt>
                  <c:pt idx="13">
                    <c:v>Tombouctou</c:v>
                  </c:pt>
                </c:lvl>
                <c:lvl>
                  <c:pt idx="0">
                    <c:v>Pas de difficultés</c:v>
                  </c:pt>
                  <c:pt idx="3">
                    <c:v>Pas d'acheteurs</c:v>
                  </c:pt>
                  <c:pt idx="6">
                    <c:v>Coût de production</c:v>
                  </c:pt>
                  <c:pt idx="9">
                    <c:v>Insécurité</c:v>
                  </c:pt>
                  <c:pt idx="12">
                    <c:v>Problème de financement</c:v>
                  </c:pt>
                </c:lvl>
              </c:multiLvlStrCache>
            </c:multiLvlStrRef>
          </c:cat>
          <c:val>
            <c:numRef>
              <c:f>Graph_baselineSurvey!$C$1187:$C$1200</c:f>
              <c:numCache>
                <c:formatCode>0.0</c:formatCode>
                <c:ptCount val="14"/>
                <c:pt idx="0">
                  <c:v>38.67</c:v>
                </c:pt>
                <c:pt idx="1">
                  <c:v>70.27</c:v>
                </c:pt>
                <c:pt idx="3">
                  <c:v>45.86</c:v>
                </c:pt>
                <c:pt idx="4">
                  <c:v>6.3659999999999979</c:v>
                </c:pt>
                <c:pt idx="6">
                  <c:v>0</c:v>
                </c:pt>
                <c:pt idx="7">
                  <c:v>10.64</c:v>
                </c:pt>
                <c:pt idx="9">
                  <c:v>7.73</c:v>
                </c:pt>
                <c:pt idx="10">
                  <c:v>0</c:v>
                </c:pt>
                <c:pt idx="12">
                  <c:v>0</c:v>
                </c:pt>
                <c:pt idx="13">
                  <c:v>10.64</c:v>
                </c:pt>
              </c:numCache>
            </c:numRef>
          </c:val>
        </c:ser>
        <c:ser>
          <c:idx val="1"/>
          <c:order val="1"/>
          <c:tx>
            <c:strRef>
              <c:f>Graph_baselineSurvey!$D$1186</c:f>
              <c:strCache>
                <c:ptCount val="1"/>
                <c:pt idx="0">
                  <c:v>Au moment de l'enquête</c:v>
                </c:pt>
              </c:strCache>
            </c:strRef>
          </c:tx>
          <c:invertIfNegative val="0"/>
          <c:dLbls>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9"/>
              <c:delete val="1"/>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Graph_baselineSurvey!$A$1187:$B$1200</c:f>
              <c:multiLvlStrCache>
                <c:ptCount val="14"/>
                <c:lvl>
                  <c:pt idx="0">
                    <c:v>Gao</c:v>
                  </c:pt>
                  <c:pt idx="1">
                    <c:v>Tombouctou</c:v>
                  </c:pt>
                  <c:pt idx="3">
                    <c:v>Gao</c:v>
                  </c:pt>
                  <c:pt idx="4">
                    <c:v>Tombouctou</c:v>
                  </c:pt>
                  <c:pt idx="6">
                    <c:v>Gao</c:v>
                  </c:pt>
                  <c:pt idx="7">
                    <c:v>Tombouctou</c:v>
                  </c:pt>
                  <c:pt idx="9">
                    <c:v>Gao</c:v>
                  </c:pt>
                  <c:pt idx="10">
                    <c:v>Tombouctou</c:v>
                  </c:pt>
                  <c:pt idx="12">
                    <c:v>Gao</c:v>
                  </c:pt>
                  <c:pt idx="13">
                    <c:v>Tombouctou</c:v>
                  </c:pt>
                </c:lvl>
                <c:lvl>
                  <c:pt idx="0">
                    <c:v>Pas de difficultés</c:v>
                  </c:pt>
                  <c:pt idx="3">
                    <c:v>Pas d'acheteurs</c:v>
                  </c:pt>
                  <c:pt idx="6">
                    <c:v>Coût de production</c:v>
                  </c:pt>
                  <c:pt idx="9">
                    <c:v>Insécurité</c:v>
                  </c:pt>
                  <c:pt idx="12">
                    <c:v>Problème de financement</c:v>
                  </c:pt>
                </c:lvl>
              </c:multiLvlStrCache>
            </c:multiLvlStrRef>
          </c:cat>
          <c:val>
            <c:numRef>
              <c:f>Graph_baselineSurvey!$D$1187:$D$1200</c:f>
              <c:numCache>
                <c:formatCode>0.0</c:formatCode>
                <c:ptCount val="14"/>
                <c:pt idx="0">
                  <c:v>30.94</c:v>
                </c:pt>
                <c:pt idx="1">
                  <c:v>0</c:v>
                </c:pt>
                <c:pt idx="3">
                  <c:v>53.6</c:v>
                </c:pt>
                <c:pt idx="4">
                  <c:v>70.27</c:v>
                </c:pt>
                <c:pt idx="6">
                  <c:v>15.47</c:v>
                </c:pt>
                <c:pt idx="7">
                  <c:v>17</c:v>
                </c:pt>
                <c:pt idx="9">
                  <c:v>0</c:v>
                </c:pt>
                <c:pt idx="10">
                  <c:v>6.3360000000000003</c:v>
                </c:pt>
                <c:pt idx="12">
                  <c:v>15.47</c:v>
                </c:pt>
                <c:pt idx="13">
                  <c:v>17</c:v>
                </c:pt>
              </c:numCache>
            </c:numRef>
          </c:val>
        </c:ser>
        <c:dLbls>
          <c:showLegendKey val="0"/>
          <c:showVal val="0"/>
          <c:showCatName val="0"/>
          <c:showSerName val="0"/>
          <c:showPercent val="0"/>
          <c:showBubbleSize val="0"/>
        </c:dLbls>
        <c:gapWidth val="150"/>
        <c:axId val="277193904"/>
        <c:axId val="277194296"/>
      </c:barChart>
      <c:catAx>
        <c:axId val="277193904"/>
        <c:scaling>
          <c:orientation val="minMax"/>
        </c:scaling>
        <c:delete val="0"/>
        <c:axPos val="b"/>
        <c:numFmt formatCode="General" sourceLinked="0"/>
        <c:majorTickMark val="out"/>
        <c:minorTickMark val="none"/>
        <c:tickLblPos val="nextTo"/>
        <c:crossAx val="277194296"/>
        <c:crosses val="autoZero"/>
        <c:auto val="1"/>
        <c:lblAlgn val="ctr"/>
        <c:lblOffset val="100"/>
        <c:noMultiLvlLbl val="0"/>
      </c:catAx>
      <c:valAx>
        <c:axId val="277194296"/>
        <c:scaling>
          <c:orientation val="minMax"/>
        </c:scaling>
        <c:delete val="0"/>
        <c:axPos val="l"/>
        <c:majorGridlines>
          <c:spPr>
            <a:ln>
              <a:noFill/>
            </a:ln>
          </c:spPr>
        </c:majorGridlines>
        <c:numFmt formatCode="0.0" sourceLinked="1"/>
        <c:majorTickMark val="out"/>
        <c:minorTickMark val="none"/>
        <c:tickLblPos val="nextTo"/>
        <c:crossAx val="277193904"/>
        <c:crosses val="autoZero"/>
        <c:crossBetween val="between"/>
      </c:valAx>
    </c:plotArea>
    <c:legend>
      <c:legendPos val="r"/>
      <c:layout>
        <c:manualLayout>
          <c:xMode val="edge"/>
          <c:yMode val="edge"/>
          <c:x val="0.48741950375808685"/>
          <c:y val="5.6038428472004298E-2"/>
          <c:w val="0.4164754943709657"/>
          <c:h val="0.12412364645028083"/>
        </c:manualLayout>
      </c:layout>
      <c:overlay val="0"/>
      <c:txPr>
        <a:bodyPr/>
        <a:lstStyle/>
        <a:p>
          <a:pPr>
            <a:defRPr sz="1100" b="1"/>
          </a:pPr>
          <a:endParaRPr lang="fr-FR"/>
        </a:p>
      </c:txPr>
    </c:legend>
    <c:plotVisOnly val="1"/>
    <c:dispBlanksAs val="gap"/>
    <c:showDLblsOverMax val="0"/>
  </c:chart>
  <c:spPr>
    <a:ln>
      <a:solidFill>
        <a:schemeClr val="accent1"/>
      </a:solidFill>
    </a:ln>
  </c:spPr>
  <c:txPr>
    <a:bodyPr/>
    <a:lstStyle/>
    <a:p>
      <a:pPr>
        <a:defRPr sz="800">
          <a:latin typeface="Times New Roman" panose="02020603050405020304" pitchFamily="18" charset="0"/>
          <a:cs typeface="Times New Roman" panose="02020603050405020304" pitchFamily="18" charset="0"/>
        </a:defRPr>
      </a:pPr>
      <a:endParaRPr lang="fr-F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C842E70-78A4-4515-926F-38291D7B541A}" type="datetimeFigureOut">
              <a:rPr lang="fr-FR" smtClean="0"/>
              <a:t>15/02/2016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86ED49-1213-4ED4-82A9-AA4BFA9AEF11}" type="slidenum">
              <a:rPr lang="fr-FR" smtClean="0"/>
              <a:t>‹#›</a:t>
            </a:fld>
            <a:endParaRPr lang="fr-FR"/>
          </a:p>
        </p:txBody>
      </p:sp>
    </p:spTree>
    <p:extLst>
      <p:ext uri="{BB962C8B-B14F-4D97-AF65-F5344CB8AC3E}">
        <p14:creationId xmlns:p14="http://schemas.microsoft.com/office/powerpoint/2010/main" val="388571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842E70-78A4-4515-926F-38291D7B541A}" type="datetimeFigureOut">
              <a:rPr lang="fr-FR" smtClean="0"/>
              <a:t>15/02/2016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86ED49-1213-4ED4-82A9-AA4BFA9AEF11}" type="slidenum">
              <a:rPr lang="fr-FR" smtClean="0"/>
              <a:t>‹#›</a:t>
            </a:fld>
            <a:endParaRPr lang="fr-FR"/>
          </a:p>
        </p:txBody>
      </p:sp>
    </p:spTree>
    <p:extLst>
      <p:ext uri="{BB962C8B-B14F-4D97-AF65-F5344CB8AC3E}">
        <p14:creationId xmlns:p14="http://schemas.microsoft.com/office/powerpoint/2010/main" val="486554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842E70-78A4-4515-926F-38291D7B541A}" type="datetimeFigureOut">
              <a:rPr lang="fr-FR" smtClean="0"/>
              <a:t>15/02/2016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86ED49-1213-4ED4-82A9-AA4BFA9AEF11}" type="slidenum">
              <a:rPr lang="fr-FR" smtClean="0"/>
              <a:t>‹#›</a:t>
            </a:fld>
            <a:endParaRPr lang="fr-FR"/>
          </a:p>
        </p:txBody>
      </p:sp>
    </p:spTree>
    <p:extLst>
      <p:ext uri="{BB962C8B-B14F-4D97-AF65-F5344CB8AC3E}">
        <p14:creationId xmlns:p14="http://schemas.microsoft.com/office/powerpoint/2010/main" val="2516822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842E70-78A4-4515-926F-38291D7B541A}" type="datetimeFigureOut">
              <a:rPr lang="fr-FR" smtClean="0"/>
              <a:t>15/02/2016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86ED49-1213-4ED4-82A9-AA4BFA9AEF11}" type="slidenum">
              <a:rPr lang="fr-FR" smtClean="0"/>
              <a:t>‹#›</a:t>
            </a:fld>
            <a:endParaRPr lang="fr-FR"/>
          </a:p>
        </p:txBody>
      </p:sp>
    </p:spTree>
    <p:extLst>
      <p:ext uri="{BB962C8B-B14F-4D97-AF65-F5344CB8AC3E}">
        <p14:creationId xmlns:p14="http://schemas.microsoft.com/office/powerpoint/2010/main" val="2604289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842E70-78A4-4515-926F-38291D7B541A}" type="datetimeFigureOut">
              <a:rPr lang="fr-FR" smtClean="0"/>
              <a:t>15/02/2016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86ED49-1213-4ED4-82A9-AA4BFA9AEF11}" type="slidenum">
              <a:rPr lang="fr-FR" smtClean="0"/>
              <a:t>‹#›</a:t>
            </a:fld>
            <a:endParaRPr lang="fr-FR"/>
          </a:p>
        </p:txBody>
      </p:sp>
    </p:spTree>
    <p:extLst>
      <p:ext uri="{BB962C8B-B14F-4D97-AF65-F5344CB8AC3E}">
        <p14:creationId xmlns:p14="http://schemas.microsoft.com/office/powerpoint/2010/main" val="1527563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C842E70-78A4-4515-926F-38291D7B541A}" type="datetimeFigureOut">
              <a:rPr lang="fr-FR" smtClean="0"/>
              <a:t>15/02/2016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286ED49-1213-4ED4-82A9-AA4BFA9AEF11}" type="slidenum">
              <a:rPr lang="fr-FR" smtClean="0"/>
              <a:t>‹#›</a:t>
            </a:fld>
            <a:endParaRPr lang="fr-FR"/>
          </a:p>
        </p:txBody>
      </p:sp>
    </p:spTree>
    <p:extLst>
      <p:ext uri="{BB962C8B-B14F-4D97-AF65-F5344CB8AC3E}">
        <p14:creationId xmlns:p14="http://schemas.microsoft.com/office/powerpoint/2010/main" val="4052727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C842E70-78A4-4515-926F-38291D7B541A}" type="datetimeFigureOut">
              <a:rPr lang="fr-FR" smtClean="0"/>
              <a:t>15/02/2016</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286ED49-1213-4ED4-82A9-AA4BFA9AEF11}" type="slidenum">
              <a:rPr lang="fr-FR" smtClean="0"/>
              <a:t>‹#›</a:t>
            </a:fld>
            <a:endParaRPr lang="fr-FR"/>
          </a:p>
        </p:txBody>
      </p:sp>
    </p:spTree>
    <p:extLst>
      <p:ext uri="{BB962C8B-B14F-4D97-AF65-F5344CB8AC3E}">
        <p14:creationId xmlns:p14="http://schemas.microsoft.com/office/powerpoint/2010/main" val="1230683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C842E70-78A4-4515-926F-38291D7B541A}" type="datetimeFigureOut">
              <a:rPr lang="fr-FR" smtClean="0"/>
              <a:t>15/02/2016</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286ED49-1213-4ED4-82A9-AA4BFA9AEF11}" type="slidenum">
              <a:rPr lang="fr-FR" smtClean="0"/>
              <a:t>‹#›</a:t>
            </a:fld>
            <a:endParaRPr lang="fr-FR"/>
          </a:p>
        </p:txBody>
      </p:sp>
    </p:spTree>
    <p:extLst>
      <p:ext uri="{BB962C8B-B14F-4D97-AF65-F5344CB8AC3E}">
        <p14:creationId xmlns:p14="http://schemas.microsoft.com/office/powerpoint/2010/main" val="158020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842E70-78A4-4515-926F-38291D7B541A}" type="datetimeFigureOut">
              <a:rPr lang="fr-FR" smtClean="0"/>
              <a:t>15/02/2016</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286ED49-1213-4ED4-82A9-AA4BFA9AEF11}" type="slidenum">
              <a:rPr lang="fr-FR" smtClean="0"/>
              <a:t>‹#›</a:t>
            </a:fld>
            <a:endParaRPr lang="fr-FR"/>
          </a:p>
        </p:txBody>
      </p:sp>
    </p:spTree>
    <p:extLst>
      <p:ext uri="{BB962C8B-B14F-4D97-AF65-F5344CB8AC3E}">
        <p14:creationId xmlns:p14="http://schemas.microsoft.com/office/powerpoint/2010/main" val="3381207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842E70-78A4-4515-926F-38291D7B541A}" type="datetimeFigureOut">
              <a:rPr lang="fr-FR" smtClean="0"/>
              <a:t>15/02/2016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286ED49-1213-4ED4-82A9-AA4BFA9AEF11}" type="slidenum">
              <a:rPr lang="fr-FR" smtClean="0"/>
              <a:t>‹#›</a:t>
            </a:fld>
            <a:endParaRPr lang="fr-FR"/>
          </a:p>
        </p:txBody>
      </p:sp>
    </p:spTree>
    <p:extLst>
      <p:ext uri="{BB962C8B-B14F-4D97-AF65-F5344CB8AC3E}">
        <p14:creationId xmlns:p14="http://schemas.microsoft.com/office/powerpoint/2010/main" val="3366592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842E70-78A4-4515-926F-38291D7B541A}" type="datetimeFigureOut">
              <a:rPr lang="fr-FR" smtClean="0"/>
              <a:t>15/02/2016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286ED49-1213-4ED4-82A9-AA4BFA9AEF11}" type="slidenum">
              <a:rPr lang="fr-FR" smtClean="0"/>
              <a:t>‹#›</a:t>
            </a:fld>
            <a:endParaRPr lang="fr-FR"/>
          </a:p>
        </p:txBody>
      </p:sp>
    </p:spTree>
    <p:extLst>
      <p:ext uri="{BB962C8B-B14F-4D97-AF65-F5344CB8AC3E}">
        <p14:creationId xmlns:p14="http://schemas.microsoft.com/office/powerpoint/2010/main" val="1356959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842E70-78A4-4515-926F-38291D7B541A}" type="datetimeFigureOut">
              <a:rPr lang="fr-FR" smtClean="0"/>
              <a:t>15/02/2016</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86ED49-1213-4ED4-82A9-AA4BFA9AEF11}" type="slidenum">
              <a:rPr lang="fr-FR" smtClean="0"/>
              <a:t>‹#›</a:t>
            </a:fld>
            <a:endParaRPr lang="fr-FR"/>
          </a:p>
        </p:txBody>
      </p:sp>
    </p:spTree>
    <p:extLst>
      <p:ext uri="{BB962C8B-B14F-4D97-AF65-F5344CB8AC3E}">
        <p14:creationId xmlns:p14="http://schemas.microsoft.com/office/powerpoint/2010/main" val="145105786"/>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0420" y="187182"/>
            <a:ext cx="8655627" cy="1329892"/>
          </a:xfrm>
        </p:spPr>
        <p:txBody>
          <a:bodyPr>
            <a:normAutofit/>
          </a:bodyPr>
          <a:lstStyle/>
          <a:p>
            <a:r>
              <a:rPr lang="fr-FR" sz="2400" b="1" dirty="0">
                <a:solidFill>
                  <a:schemeClr val="accent1">
                    <a:lumMod val="75000"/>
                  </a:schemeClr>
                </a:solidFill>
                <a:latin typeface="Times New Roman" panose="02020603050405020304" pitchFamily="18" charset="0"/>
                <a:cs typeface="Times New Roman" panose="02020603050405020304" pitchFamily="18" charset="0"/>
              </a:rPr>
              <a:t>ÉVALUATION DE LA SITUATION SOCIO-ECONOMIQUE DES POPULATIONS DU NORD MALI ET LEURS PRIORITÉS </a:t>
            </a:r>
            <a:endParaRPr lang="fr-FR" sz="24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820883" y="2394237"/>
            <a:ext cx="7398326" cy="1094653"/>
          </a:xfrm>
        </p:spPr>
        <p:txBody>
          <a:bodyPr>
            <a:normAutofit fontScale="92500" lnSpcReduction="20000"/>
          </a:bodyPr>
          <a:lstStyle/>
          <a:p>
            <a:r>
              <a:rPr lang="fr-FR" dirty="0"/>
              <a:t>Alvin </a:t>
            </a:r>
            <a:r>
              <a:rPr lang="fr-FR" dirty="0" smtClean="0"/>
              <a:t>Etang-</a:t>
            </a:r>
            <a:r>
              <a:rPr lang="fr-FR" dirty="0" err="1" smtClean="0"/>
              <a:t>Ndip</a:t>
            </a:r>
            <a:r>
              <a:rPr lang="fr-FR" dirty="0" smtClean="0"/>
              <a:t>, Johannes </a:t>
            </a:r>
            <a:r>
              <a:rPr lang="fr-FR" dirty="0" err="1" smtClean="0"/>
              <a:t>Hoogeveeen</a:t>
            </a:r>
            <a:endParaRPr lang="fr-FR" dirty="0" smtClean="0"/>
          </a:p>
          <a:p>
            <a:r>
              <a:rPr lang="fr-FR" dirty="0"/>
              <a:t>Aly </a:t>
            </a:r>
            <a:r>
              <a:rPr lang="fr-FR" dirty="0" err="1"/>
              <a:t>Sanoh</a:t>
            </a:r>
            <a:r>
              <a:rPr lang="fr-FR" dirty="0"/>
              <a:t>, </a:t>
            </a:r>
            <a:r>
              <a:rPr lang="fr-FR" dirty="0" err="1"/>
              <a:t>Sidiki</a:t>
            </a:r>
            <a:r>
              <a:rPr lang="fr-FR" dirty="0"/>
              <a:t> </a:t>
            </a:r>
            <a:r>
              <a:rPr lang="fr-FR" dirty="0" err="1" smtClean="0"/>
              <a:t>Guindo</a:t>
            </a:r>
            <a:endParaRPr lang="fr-FR" dirty="0" smtClean="0"/>
          </a:p>
          <a:p>
            <a:r>
              <a:rPr lang="fr-FR" dirty="0"/>
              <a:t>André-Marie </a:t>
            </a:r>
            <a:r>
              <a:rPr lang="fr-FR" dirty="0" err="1" smtClean="0"/>
              <a:t>Taptue</a:t>
            </a:r>
            <a:endParaRPr lang="fr-FR" dirty="0">
              <a:latin typeface="Calibri" panose="020F0502020204030204" pitchFamily="34" charset="0"/>
              <a:ea typeface="Times New Roman" panose="02020603050405020304" pitchFamily="18" charset="0"/>
              <a:cs typeface="Times New Roman" panose="02020603050405020304" pitchFamily="18" charset="0"/>
            </a:endParaRPr>
          </a:p>
          <a:p>
            <a:endParaRPr lang="en-US" dirty="0" smtClean="0"/>
          </a:p>
          <a:p>
            <a:endParaRPr lang="fr-FR"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Text Box 2"/>
          <p:cNvSpPr txBox="1">
            <a:spLocks noChangeArrowheads="1"/>
          </p:cNvSpPr>
          <p:nvPr/>
        </p:nvSpPr>
        <p:spPr bwMode="auto">
          <a:xfrm>
            <a:off x="250420" y="4679059"/>
            <a:ext cx="3413933" cy="1477328"/>
          </a:xfrm>
          <a:prstGeom prst="rect">
            <a:avLst/>
          </a:prstGeom>
          <a:noFill/>
          <a:ln w="9525">
            <a:noFill/>
            <a:miter lim="800000"/>
            <a:headEnd/>
            <a:tailEnd/>
          </a:ln>
        </p:spPr>
        <p:txBody>
          <a:bodyPr rot="0" vert="horz" wrap="square" lIns="91440" tIns="45720" rIns="91440" bIns="45720" anchor="t" anchorCtr="0">
            <a:spAutoFit/>
          </a:bodyPr>
          <a:lstStyle/>
          <a:p>
            <a:pPr marL="0" marR="0">
              <a:lnSpc>
                <a:spcPct val="150000"/>
              </a:lnSpc>
              <a:spcBef>
                <a:spcPts val="0"/>
              </a:spcBef>
              <a:spcAft>
                <a:spcPts val="0"/>
              </a:spcAft>
            </a:pPr>
            <a:r>
              <a:rPr lang="fr-FR" sz="1600" b="1" dirty="0"/>
              <a:t>Département </a:t>
            </a:r>
            <a:r>
              <a:rPr lang="fr-FR" sz="1600" b="1" dirty="0" smtClean="0"/>
              <a:t>Pauvreté </a:t>
            </a:r>
            <a:r>
              <a:rPr lang="fr-FR" sz="1600" b="1" dirty="0"/>
              <a:t>et Equité</a:t>
            </a:r>
          </a:p>
          <a:p>
            <a:pPr marL="0" marR="0">
              <a:lnSpc>
                <a:spcPct val="150000"/>
              </a:lnSpc>
              <a:spcBef>
                <a:spcPts val="0"/>
              </a:spcBef>
              <a:spcAft>
                <a:spcPts val="0"/>
              </a:spcAft>
            </a:pPr>
            <a:r>
              <a:rPr lang="fr-FR" sz="1600" b="1" dirty="0"/>
              <a:t>Région Afrique</a:t>
            </a:r>
          </a:p>
          <a:p>
            <a:pPr marL="0" marR="0">
              <a:lnSpc>
                <a:spcPct val="150000"/>
              </a:lnSpc>
              <a:spcBef>
                <a:spcPts val="0"/>
              </a:spcBef>
              <a:spcAft>
                <a:spcPts val="0"/>
              </a:spcAft>
            </a:pPr>
            <a:r>
              <a:rPr lang="fr-FR" sz="1600" b="1" dirty="0"/>
              <a:t> </a:t>
            </a:r>
          </a:p>
          <a:p>
            <a:pPr marL="0" marR="0">
              <a:lnSpc>
                <a:spcPct val="150000"/>
              </a:lnSpc>
              <a:spcBef>
                <a:spcPts val="0"/>
              </a:spcBef>
              <a:spcAft>
                <a:spcPts val="0"/>
              </a:spcAft>
            </a:pPr>
            <a:r>
              <a:rPr lang="fr-FR" sz="1200" b="1" dirty="0">
                <a:solidFill>
                  <a:srgbClr val="000000"/>
                </a:solidFill>
                <a:effectLst/>
                <a:latin typeface="Times New Roman" panose="02020603050405020304" pitchFamily="18" charset="0"/>
                <a:ea typeface="Times New Roman" panose="02020603050405020304" pitchFamily="18" charset="0"/>
              </a:rPr>
              <a:t> </a:t>
            </a:r>
            <a:endParaRPr lang="fr-FR" sz="1200" dirty="0">
              <a:solidFill>
                <a:srgbClr val="000000"/>
              </a:solidFill>
              <a:effectLst/>
              <a:latin typeface="Times New Roman" panose="02020603050405020304" pitchFamily="18" charset="0"/>
              <a:ea typeface="Times New Roman" panose="02020603050405020304" pitchFamily="18" charset="0"/>
            </a:endParaRPr>
          </a:p>
        </p:txBody>
      </p:sp>
      <p:sp>
        <p:nvSpPr>
          <p:cNvPr id="10" name="Text Box 2"/>
          <p:cNvSpPr txBox="1">
            <a:spLocks noChangeArrowheads="1"/>
          </p:cNvSpPr>
          <p:nvPr/>
        </p:nvSpPr>
        <p:spPr bwMode="auto">
          <a:xfrm>
            <a:off x="5029200" y="4679059"/>
            <a:ext cx="3546589" cy="830997"/>
          </a:xfrm>
          <a:prstGeom prst="rect">
            <a:avLst/>
          </a:prstGeom>
          <a:noFill/>
          <a:ln w="9525">
            <a:noFill/>
            <a:miter lim="800000"/>
            <a:headEnd/>
            <a:tailEnd/>
          </a:ln>
        </p:spPr>
        <p:txBody>
          <a:bodyPr rot="0" vert="horz" wrap="square" lIns="91440" tIns="45720" rIns="91440" bIns="45720" anchor="t" anchorCtr="0">
            <a:spAutoFit/>
          </a:bodyPr>
          <a:lstStyle/>
          <a:p>
            <a:pPr marL="0" marR="0">
              <a:lnSpc>
                <a:spcPct val="150000"/>
              </a:lnSpc>
              <a:spcBef>
                <a:spcPts val="0"/>
              </a:spcBef>
              <a:spcAft>
                <a:spcPts val="0"/>
              </a:spcAft>
            </a:pPr>
            <a:r>
              <a:rPr lang="fr-FR" sz="1600" b="1" dirty="0" smtClean="0"/>
              <a:t>Bureau de la Banque Mondiale au Mali</a:t>
            </a:r>
          </a:p>
          <a:p>
            <a:pPr marL="0" marR="0">
              <a:lnSpc>
                <a:spcPct val="150000"/>
              </a:lnSpc>
              <a:spcBef>
                <a:spcPts val="0"/>
              </a:spcBef>
              <a:spcAft>
                <a:spcPts val="0"/>
              </a:spcAft>
            </a:pPr>
            <a:r>
              <a:rPr lang="en-US" sz="1600" b="1" dirty="0" smtClean="0"/>
              <a:t>29 </a:t>
            </a:r>
            <a:r>
              <a:rPr lang="en-US" sz="1600" b="1" dirty="0" err="1" smtClean="0"/>
              <a:t>février</a:t>
            </a:r>
            <a:r>
              <a:rPr lang="en-US" sz="1600" b="1" dirty="0" smtClean="0"/>
              <a:t> 2016</a:t>
            </a:r>
            <a:endParaRPr lang="fr-FR" sz="1600" b="1" dirty="0"/>
          </a:p>
        </p:txBody>
      </p:sp>
      <p:pic>
        <p:nvPicPr>
          <p:cNvPr id="1025" name="Picture 1" descr="cid:image001.jpg@01D15785.C1B5D0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767" y="5584681"/>
            <a:ext cx="183832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70998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5082"/>
            <a:ext cx="7886700"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ACTIVITÉS ÉCONOMIQUES</a:t>
            </a:r>
            <a:endParaRPr lang="fr-FR" sz="3000" b="1" dirty="0">
              <a:solidFill>
                <a:schemeClr val="accent1">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45131848"/>
              </p:ext>
            </p:extLst>
          </p:nvPr>
        </p:nvGraphicFramePr>
        <p:xfrm>
          <a:off x="628650" y="1819332"/>
          <a:ext cx="7112576" cy="2576399"/>
        </p:xfrm>
        <a:graphic>
          <a:graphicData uri="http://schemas.openxmlformats.org/drawingml/2006/table">
            <a:tbl>
              <a:tblPr firstRow="1" firstCol="1" bandRow="1">
                <a:tableStyleId>{5C22544A-7EE6-4342-B048-85BDC9FD1C3A}</a:tableStyleId>
              </a:tblPr>
              <a:tblGrid>
                <a:gridCol w="2704052"/>
                <a:gridCol w="1049931"/>
                <a:gridCol w="1049931"/>
                <a:gridCol w="1049190"/>
                <a:gridCol w="1259472"/>
              </a:tblGrid>
              <a:tr h="415464">
                <a:tc>
                  <a:txBody>
                    <a:bodyPr/>
                    <a:lstStyle/>
                    <a:p>
                      <a:pPr marL="0" marR="0">
                        <a:lnSpc>
                          <a:spcPct val="150000"/>
                        </a:lnSpc>
                        <a:spcBef>
                          <a:spcPts val="400"/>
                        </a:spcBef>
                        <a:spcAft>
                          <a:spcPts val="0"/>
                        </a:spcAft>
                      </a:pPr>
                      <a:r>
                        <a:rPr lang="fr-FR" sz="1200" dirty="0">
                          <a:effectLst/>
                        </a:rPr>
                        <a:t>Activité</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200">
                          <a:effectLst/>
                        </a:rPr>
                        <a:t>Gao</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200">
                          <a:effectLst/>
                        </a:rPr>
                        <a:t>Kidal</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200">
                          <a:effectLst/>
                        </a:rPr>
                        <a:t>Tombouctou</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200">
                          <a:effectLst/>
                        </a:rPr>
                        <a:t>Ensemble</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415464">
                <a:tc>
                  <a:txBody>
                    <a:bodyPr/>
                    <a:lstStyle/>
                    <a:p>
                      <a:pPr marL="0" marR="0">
                        <a:lnSpc>
                          <a:spcPct val="150000"/>
                        </a:lnSpc>
                        <a:spcBef>
                          <a:spcPts val="0"/>
                        </a:spcBef>
                        <a:spcAft>
                          <a:spcPts val="0"/>
                        </a:spcAft>
                      </a:pPr>
                      <a:r>
                        <a:rPr lang="fr-FR" sz="1200" dirty="0">
                          <a:effectLst/>
                        </a:rPr>
                        <a:t>Agriculture</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58.0</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0.0</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71.9</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62.3</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415464">
                <a:tc>
                  <a:txBody>
                    <a:bodyPr/>
                    <a:lstStyle/>
                    <a:p>
                      <a:pPr marL="0" marR="0">
                        <a:lnSpc>
                          <a:spcPct val="150000"/>
                        </a:lnSpc>
                        <a:spcBef>
                          <a:spcPts val="0"/>
                        </a:spcBef>
                        <a:spcAft>
                          <a:spcPts val="0"/>
                        </a:spcAft>
                      </a:pPr>
                      <a:r>
                        <a:rPr lang="fr-FR" sz="1200">
                          <a:effectLst/>
                        </a:rPr>
                        <a:t>Élevage*</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82.5</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56.0</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81.0</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80.3</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512464">
                <a:tc>
                  <a:txBody>
                    <a:bodyPr/>
                    <a:lstStyle/>
                    <a:p>
                      <a:pPr marL="0" marR="0">
                        <a:lnSpc>
                          <a:spcPct val="150000"/>
                        </a:lnSpc>
                        <a:spcBef>
                          <a:spcPts val="0"/>
                        </a:spcBef>
                        <a:spcAft>
                          <a:spcPts val="0"/>
                        </a:spcAft>
                      </a:pPr>
                      <a:r>
                        <a:rPr lang="fr-FR" sz="1200" dirty="0">
                          <a:effectLst/>
                        </a:rPr>
                        <a:t>Pêche</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6.2</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0.0</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7.7</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6.7</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817543">
                <a:tc>
                  <a:txBody>
                    <a:bodyPr/>
                    <a:lstStyle/>
                    <a:p>
                      <a:pPr marL="0" marR="0">
                        <a:lnSpc>
                          <a:spcPct val="150000"/>
                        </a:lnSpc>
                        <a:spcBef>
                          <a:spcPts val="0"/>
                        </a:spcBef>
                        <a:spcAft>
                          <a:spcPts val="0"/>
                        </a:spcAft>
                      </a:pPr>
                      <a:r>
                        <a:rPr lang="fr-FR" sz="1200" dirty="0">
                          <a:effectLst/>
                        </a:rPr>
                        <a:t>Petit commerce, artisanat et services</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60.6</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50.3</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45.6</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43.3</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628650" y="1284816"/>
            <a:ext cx="680070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Tableau 2. 6: Pourcentage de m</a:t>
            </a:r>
            <a:r>
              <a:rPr kumimoji="0" lang="fr-FR" altLang="fr-FR" sz="12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2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nages dont un membre a pratiqu</a:t>
            </a:r>
            <a:r>
              <a:rPr kumimoji="0" lang="fr-FR" altLang="fr-FR" sz="12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2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une activit</a:t>
            </a:r>
            <a:r>
              <a:rPr kumimoji="0" lang="fr-FR" altLang="fr-FR" sz="12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2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au cours des 12 mois pr</a:t>
            </a:r>
            <a:r>
              <a:rPr kumimoji="0" lang="fr-FR" altLang="fr-FR" sz="12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2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kumimoji="0" lang="fr-FR" altLang="fr-FR" sz="12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2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dent l'enquête</a:t>
            </a:r>
            <a:endParaRPr kumimoji="0" lang="fr-FR" altLang="fr-FR" sz="1200" b="0" i="0" u="none" strike="noStrike" cap="none" normalizeH="0" baseline="0" dirty="0" smtClean="0">
              <a:ln>
                <a:noFill/>
              </a:ln>
              <a:solidFill>
                <a:schemeClr val="tx1"/>
              </a:solidFill>
              <a:effectLst/>
            </a:endParaRPr>
          </a:p>
        </p:txBody>
      </p:sp>
      <p:sp>
        <p:nvSpPr>
          <p:cNvPr id="13" name="TextBox 12"/>
          <p:cNvSpPr txBox="1"/>
          <p:nvPr/>
        </p:nvSpPr>
        <p:spPr>
          <a:xfrm>
            <a:off x="415637" y="4925291"/>
            <a:ext cx="8021782" cy="1477328"/>
          </a:xfrm>
          <a:prstGeom prst="rect">
            <a:avLst/>
          </a:prstGeom>
          <a:noFill/>
          <a:ln>
            <a:solidFill>
              <a:srgbClr val="EAEFF7"/>
            </a:solidFill>
          </a:ln>
        </p:spPr>
        <p:txBody>
          <a:bodyPr wrap="square" rtlCol="0">
            <a:spAutoFit/>
          </a:bodyPr>
          <a:lstStyle/>
          <a:p>
            <a:pPr marL="285750" indent="-285750" algn="just">
              <a:buFont typeface="Wingdings" panose="05000000000000000000" pitchFamily="2" charset="2"/>
              <a:buChar char="Ø"/>
            </a:pPr>
            <a:r>
              <a:rPr lang="en-US" dirty="0" smtClean="0"/>
              <a:t>Plus de 62% des ménages </a:t>
            </a:r>
            <a:r>
              <a:rPr lang="en-US" dirty="0" err="1" smtClean="0"/>
              <a:t>pratiquent</a:t>
            </a:r>
            <a:r>
              <a:rPr lang="en-US" dirty="0" smtClean="0"/>
              <a:t> </a:t>
            </a:r>
            <a:r>
              <a:rPr lang="en-US" dirty="0" err="1" smtClean="0"/>
              <a:t>l’agriculture</a:t>
            </a:r>
            <a:r>
              <a:rPr lang="en-US" dirty="0" smtClean="0"/>
              <a:t>, plus de 80% </a:t>
            </a:r>
            <a:r>
              <a:rPr lang="en-US" dirty="0" err="1" smtClean="0"/>
              <a:t>l’élevage</a:t>
            </a:r>
            <a:r>
              <a:rPr lang="en-US" dirty="0" smtClean="0"/>
              <a:t> et plus de 40% le petit commerce, </a:t>
            </a:r>
            <a:r>
              <a:rPr lang="en-US" dirty="0" err="1" smtClean="0"/>
              <a:t>l’artisanat</a:t>
            </a:r>
            <a:r>
              <a:rPr lang="en-US" dirty="0" smtClean="0"/>
              <a:t> et les services;</a:t>
            </a:r>
          </a:p>
          <a:p>
            <a:pPr marL="285750" indent="-285750" algn="just">
              <a:buFont typeface="Wingdings" panose="05000000000000000000" pitchFamily="2" charset="2"/>
              <a:buChar char="Ø"/>
            </a:pPr>
            <a:r>
              <a:rPr lang="en-US" dirty="0" err="1" smtClean="0"/>
              <a:t>Moins</a:t>
            </a:r>
            <a:r>
              <a:rPr lang="en-US" dirty="0" smtClean="0"/>
              <a:t> de 10% des ménages </a:t>
            </a:r>
            <a:r>
              <a:rPr lang="en-US" dirty="0" err="1" smtClean="0"/>
              <a:t>pratiquent</a:t>
            </a:r>
            <a:r>
              <a:rPr lang="en-US" dirty="0" smtClean="0"/>
              <a:t> la </a:t>
            </a:r>
            <a:r>
              <a:rPr lang="en-US" dirty="0" err="1" smtClean="0"/>
              <a:t>pêche</a:t>
            </a:r>
            <a:r>
              <a:rPr lang="en-US" dirty="0" smtClean="0"/>
              <a:t>;</a:t>
            </a:r>
          </a:p>
          <a:p>
            <a:pPr marL="285750" indent="-285750" algn="just">
              <a:buFont typeface="Wingdings" panose="05000000000000000000" pitchFamily="2" charset="2"/>
              <a:buChar char="Ø"/>
            </a:pPr>
            <a:r>
              <a:rPr lang="en-US" dirty="0" smtClean="0"/>
              <a:t>Il </a:t>
            </a:r>
            <a:r>
              <a:rPr lang="en-US" dirty="0" err="1" smtClean="0"/>
              <a:t>n’y</a:t>
            </a:r>
            <a:r>
              <a:rPr lang="en-US" dirty="0" smtClean="0"/>
              <a:t> a pas </a:t>
            </a:r>
            <a:r>
              <a:rPr lang="en-US" dirty="0" err="1" smtClean="0"/>
              <a:t>d’activités</a:t>
            </a:r>
            <a:r>
              <a:rPr lang="en-US" dirty="0" smtClean="0"/>
              <a:t> </a:t>
            </a:r>
            <a:r>
              <a:rPr lang="en-US" dirty="0" err="1" smtClean="0"/>
              <a:t>d’agriculture</a:t>
            </a:r>
            <a:r>
              <a:rPr lang="en-US" dirty="0" smtClean="0"/>
              <a:t> et de </a:t>
            </a:r>
            <a:r>
              <a:rPr lang="en-US" dirty="0" err="1" smtClean="0"/>
              <a:t>pêche</a:t>
            </a:r>
            <a:r>
              <a:rPr lang="en-US" dirty="0" smtClean="0"/>
              <a:t> à Kidal </a:t>
            </a:r>
            <a:r>
              <a:rPr lang="en-US" dirty="0" err="1" smtClean="0"/>
              <a:t>où</a:t>
            </a:r>
            <a:r>
              <a:rPr lang="en-US" dirty="0" smtClean="0"/>
              <a:t> 56% </a:t>
            </a:r>
            <a:r>
              <a:rPr lang="en-US" dirty="0" err="1" smtClean="0"/>
              <a:t>pratiquent</a:t>
            </a:r>
            <a:r>
              <a:rPr lang="en-US" dirty="0" smtClean="0"/>
              <a:t> </a:t>
            </a:r>
            <a:r>
              <a:rPr lang="en-US" dirty="0" err="1" smtClean="0"/>
              <a:t>l’élevage</a:t>
            </a:r>
            <a:r>
              <a:rPr lang="en-US" dirty="0" smtClean="0"/>
              <a:t> et la </a:t>
            </a:r>
            <a:r>
              <a:rPr lang="en-US" dirty="0" err="1" smtClean="0"/>
              <a:t>moitié</a:t>
            </a:r>
            <a:r>
              <a:rPr lang="en-US" dirty="0" smtClean="0"/>
              <a:t> le petit commerce, </a:t>
            </a:r>
            <a:r>
              <a:rPr lang="en-US" dirty="0" err="1" smtClean="0"/>
              <a:t>l’artisanat</a:t>
            </a:r>
            <a:r>
              <a:rPr lang="en-US" dirty="0" smtClean="0"/>
              <a:t> et les services.</a:t>
            </a:r>
            <a:endParaRPr lang="fr-FR" dirty="0"/>
          </a:p>
        </p:txBody>
      </p:sp>
    </p:spTree>
    <p:extLst>
      <p:ext uri="{BB962C8B-B14F-4D97-AF65-F5344CB8AC3E}">
        <p14:creationId xmlns:p14="http://schemas.microsoft.com/office/powerpoint/2010/main" val="27582369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5082"/>
            <a:ext cx="7886700"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ACTIVITÉS ÉCONOMIQUES: AGRICULTURE</a:t>
            </a:r>
            <a:endParaRPr lang="fr-FR" sz="3000" b="1" dirty="0">
              <a:solidFill>
                <a:schemeClr val="accent1">
                  <a:lumMod val="75000"/>
                </a:schemeClr>
              </a:solidFill>
            </a:endParaRPr>
          </a:p>
        </p:txBody>
      </p:sp>
      <p:sp>
        <p:nvSpPr>
          <p:cNvPr id="5" name="Rectangle 1"/>
          <p:cNvSpPr>
            <a:spLocks noChangeArrowheads="1"/>
          </p:cNvSpPr>
          <p:nvPr/>
        </p:nvSpPr>
        <p:spPr bwMode="auto">
          <a:xfrm>
            <a:off x="628650" y="1377149"/>
            <a:ext cx="680070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Tableau 2. 7: Types de culture</a:t>
            </a:r>
            <a:endParaRPr kumimoji="0" lang="fr-FR" altLang="fr-FR" sz="1200" b="0" i="0" u="none" strike="noStrike" cap="none" normalizeH="0" baseline="0" dirty="0" smtClean="0">
              <a:ln>
                <a:noFill/>
              </a:ln>
              <a:solidFill>
                <a:schemeClr val="tx1"/>
              </a:solidFill>
              <a:effectLst/>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71396352"/>
              </p:ext>
            </p:extLst>
          </p:nvPr>
        </p:nvGraphicFramePr>
        <p:xfrm>
          <a:off x="628650" y="1654147"/>
          <a:ext cx="7402645" cy="2829720"/>
        </p:xfrm>
        <a:graphic>
          <a:graphicData uri="http://schemas.openxmlformats.org/drawingml/2006/table">
            <a:tbl>
              <a:tblPr firstRow="1" firstCol="1" lastRow="1" bandRow="1">
                <a:tableStyleId>{5C22544A-7EE6-4342-B048-85BDC9FD1C3A}</a:tableStyleId>
              </a:tblPr>
              <a:tblGrid>
                <a:gridCol w="3054436"/>
                <a:gridCol w="1054826"/>
                <a:gridCol w="1690708"/>
                <a:gridCol w="1602675"/>
              </a:tblGrid>
              <a:tr h="565944">
                <a:tc gridSpan="4">
                  <a:txBody>
                    <a:bodyPr/>
                    <a:lstStyle/>
                    <a:p>
                      <a:pPr marL="0" marR="0" algn="ctr">
                        <a:lnSpc>
                          <a:spcPct val="150000"/>
                        </a:lnSpc>
                        <a:spcBef>
                          <a:spcPts val="0"/>
                        </a:spcBef>
                        <a:spcAft>
                          <a:spcPts val="0"/>
                        </a:spcAft>
                      </a:pPr>
                      <a:r>
                        <a:rPr lang="fr-FR" sz="1200" dirty="0" smtClean="0">
                          <a:effectLst/>
                        </a:rPr>
                        <a:t>Type de cultures</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r>
              <a:tr h="565944">
                <a:tc>
                  <a:txBody>
                    <a:bodyPr/>
                    <a:lstStyle/>
                    <a:p>
                      <a:pPr marL="0" marR="0">
                        <a:lnSpc>
                          <a:spcPct val="150000"/>
                        </a:lnSpc>
                        <a:spcBef>
                          <a:spcPts val="0"/>
                        </a:spcBef>
                        <a:spcAft>
                          <a:spcPts val="0"/>
                        </a:spcAft>
                      </a:pPr>
                      <a:r>
                        <a:rPr lang="fr-FR" sz="1200">
                          <a:effectLst/>
                        </a:rPr>
                        <a:t>Cultures vivrières</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rPr>
                        <a:t>94.2</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99.3</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97.2</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565944">
                <a:tc>
                  <a:txBody>
                    <a:bodyPr/>
                    <a:lstStyle/>
                    <a:p>
                      <a:pPr marL="0" marR="0">
                        <a:lnSpc>
                          <a:spcPct val="150000"/>
                        </a:lnSpc>
                        <a:spcBef>
                          <a:spcPts val="0"/>
                        </a:spcBef>
                        <a:spcAft>
                          <a:spcPts val="0"/>
                        </a:spcAft>
                      </a:pPr>
                      <a:r>
                        <a:rPr lang="fr-FR" sz="1200">
                          <a:effectLst/>
                        </a:rPr>
                        <a:t>Culture de rente</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rPr>
                        <a:t>29.0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30.9</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30.1</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565944">
                <a:tc>
                  <a:txBody>
                    <a:bodyPr/>
                    <a:lstStyle/>
                    <a:p>
                      <a:pPr marL="0" marR="0">
                        <a:lnSpc>
                          <a:spcPct val="150000"/>
                        </a:lnSpc>
                        <a:spcBef>
                          <a:spcPts val="0"/>
                        </a:spcBef>
                        <a:spcAft>
                          <a:spcPts val="0"/>
                        </a:spcAft>
                      </a:pPr>
                      <a:r>
                        <a:rPr lang="fr-FR" sz="1200">
                          <a:effectLst/>
                        </a:rPr>
                        <a:t>Cultures maraichères</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59.0</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rPr>
                        <a:t>52.5</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55.1</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565944">
                <a:tc>
                  <a:txBody>
                    <a:bodyPr/>
                    <a:lstStyle/>
                    <a:p>
                      <a:pPr marL="0" marR="0">
                        <a:lnSpc>
                          <a:spcPct val="150000"/>
                        </a:lnSpc>
                        <a:spcBef>
                          <a:spcPts val="0"/>
                        </a:spcBef>
                        <a:spcAft>
                          <a:spcPts val="0"/>
                        </a:spcAft>
                      </a:pPr>
                      <a:r>
                        <a:rPr lang="fr-FR" sz="1200" dirty="0">
                          <a:effectLst/>
                        </a:rPr>
                        <a:t>Arboriculture</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3.9</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2.7</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rPr>
                        <a:t>3.2</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7" name="TextBox 6"/>
          <p:cNvSpPr txBox="1"/>
          <p:nvPr/>
        </p:nvSpPr>
        <p:spPr>
          <a:xfrm>
            <a:off x="502081" y="4725860"/>
            <a:ext cx="7529215" cy="1015663"/>
          </a:xfrm>
          <a:prstGeom prst="rect">
            <a:avLst/>
          </a:prstGeom>
          <a:noFill/>
        </p:spPr>
        <p:txBody>
          <a:bodyPr wrap="square" rtlCol="0">
            <a:spAutoFit/>
          </a:bodyPr>
          <a:lstStyle/>
          <a:p>
            <a:pPr marL="285750" indent="-285750" algn="just">
              <a:buFont typeface="Wingdings" panose="05000000000000000000" pitchFamily="2" charset="2"/>
              <a:buChar char="Ø"/>
            </a:pPr>
            <a:r>
              <a:rPr lang="en-US" sz="2000" dirty="0" smtClean="0"/>
              <a:t>Presque </a:t>
            </a:r>
            <a:r>
              <a:rPr lang="en-US" sz="2000" dirty="0" err="1" smtClean="0"/>
              <a:t>tous</a:t>
            </a:r>
            <a:r>
              <a:rPr lang="en-US" sz="2000" dirty="0" smtClean="0"/>
              <a:t> les ménages </a:t>
            </a:r>
            <a:r>
              <a:rPr lang="en-US" sz="2000" dirty="0" err="1" smtClean="0"/>
              <a:t>cultivent</a:t>
            </a:r>
            <a:r>
              <a:rPr lang="en-US" sz="2000" dirty="0" smtClean="0"/>
              <a:t> des </a:t>
            </a:r>
            <a:r>
              <a:rPr lang="en-US" sz="2000" dirty="0" err="1" smtClean="0"/>
              <a:t>vivres</a:t>
            </a:r>
            <a:r>
              <a:rPr lang="en-US" sz="2000" dirty="0" smtClean="0"/>
              <a:t>;</a:t>
            </a:r>
          </a:p>
          <a:p>
            <a:pPr marL="285750" indent="-285750" algn="just">
              <a:buFont typeface="Wingdings" panose="05000000000000000000" pitchFamily="2" charset="2"/>
              <a:buChar char="Ø"/>
            </a:pPr>
            <a:r>
              <a:rPr lang="en-US" sz="2000" dirty="0" smtClean="0"/>
              <a:t>On </a:t>
            </a:r>
            <a:r>
              <a:rPr lang="en-US" sz="2000" dirty="0" err="1" smtClean="0"/>
              <a:t>compte</a:t>
            </a:r>
            <a:r>
              <a:rPr lang="en-US" sz="2000" dirty="0" smtClean="0"/>
              <a:t> 30% des ménages qui </a:t>
            </a:r>
            <a:r>
              <a:rPr lang="en-US" sz="2000" dirty="0" err="1" smtClean="0"/>
              <a:t>pratiquent</a:t>
            </a:r>
            <a:r>
              <a:rPr lang="en-US" sz="2000" dirty="0" smtClean="0"/>
              <a:t> des cultures de </a:t>
            </a:r>
            <a:r>
              <a:rPr lang="en-US" sz="2000" dirty="0" err="1" smtClean="0"/>
              <a:t>rente</a:t>
            </a:r>
            <a:r>
              <a:rPr lang="en-US" sz="2000" dirty="0" smtClean="0"/>
              <a:t>;</a:t>
            </a:r>
          </a:p>
          <a:p>
            <a:pPr marL="285750" indent="-285750" algn="just">
              <a:buFont typeface="Wingdings" panose="05000000000000000000" pitchFamily="2" charset="2"/>
              <a:buChar char="Ø"/>
            </a:pPr>
            <a:r>
              <a:rPr lang="en-US" sz="2000" dirty="0" smtClean="0"/>
              <a:t>Plus de la </a:t>
            </a:r>
            <a:r>
              <a:rPr lang="en-US" sz="2000" dirty="0" err="1" smtClean="0"/>
              <a:t>moitié</a:t>
            </a:r>
            <a:r>
              <a:rPr lang="en-US" sz="2000" dirty="0" smtClean="0"/>
              <a:t> des ménages </a:t>
            </a:r>
            <a:r>
              <a:rPr lang="en-US" sz="2000" dirty="0" err="1" smtClean="0"/>
              <a:t>pratiquent</a:t>
            </a:r>
            <a:r>
              <a:rPr lang="en-US" sz="2000" dirty="0" smtClean="0"/>
              <a:t> des cultures </a:t>
            </a:r>
            <a:r>
              <a:rPr lang="en-US" sz="2000" dirty="0" err="1" smtClean="0"/>
              <a:t>maraichères</a:t>
            </a:r>
            <a:r>
              <a:rPr lang="en-US" sz="2000" dirty="0" smtClean="0"/>
              <a:t>.</a:t>
            </a:r>
            <a:endParaRPr lang="fr-FR" sz="2000" dirty="0"/>
          </a:p>
        </p:txBody>
      </p:sp>
    </p:spTree>
    <p:extLst>
      <p:ext uri="{BB962C8B-B14F-4D97-AF65-F5344CB8AC3E}">
        <p14:creationId xmlns:p14="http://schemas.microsoft.com/office/powerpoint/2010/main" val="13938999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5082"/>
            <a:ext cx="7886700"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ACTIVITÉS ÉCONOMIQUES: AGRICULTURE</a:t>
            </a:r>
            <a:endParaRPr lang="fr-FR" sz="3000" b="1" dirty="0">
              <a:solidFill>
                <a:schemeClr val="accent1">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40079946"/>
              </p:ext>
            </p:extLst>
          </p:nvPr>
        </p:nvGraphicFramePr>
        <p:xfrm>
          <a:off x="628649" y="1717128"/>
          <a:ext cx="7886701" cy="3017520"/>
        </p:xfrm>
        <a:graphic>
          <a:graphicData uri="http://schemas.openxmlformats.org/drawingml/2006/table">
            <a:tbl>
              <a:tblPr firstRow="1" firstCol="1" bandRow="1">
                <a:tableStyleId>{5C22544A-7EE6-4342-B048-85BDC9FD1C3A}</a:tableStyleId>
              </a:tblPr>
              <a:tblGrid>
                <a:gridCol w="1999646"/>
                <a:gridCol w="928407"/>
                <a:gridCol w="943484"/>
                <a:gridCol w="943484"/>
                <a:gridCol w="1047434"/>
                <a:gridCol w="1047434"/>
                <a:gridCol w="976812"/>
              </a:tblGrid>
              <a:tr h="230798">
                <a:tc rowSpan="2">
                  <a:txBody>
                    <a:bodyPr/>
                    <a:lstStyle/>
                    <a:p>
                      <a:pPr marL="0" marR="0">
                        <a:lnSpc>
                          <a:spcPct val="150000"/>
                        </a:lnSpc>
                        <a:spcBef>
                          <a:spcPts val="400"/>
                        </a:spcBef>
                        <a:spcAft>
                          <a:spcPts val="0"/>
                        </a:spcAft>
                      </a:pPr>
                      <a:r>
                        <a:rPr lang="fr-FR" sz="1200" dirty="0">
                          <a:effectLst/>
                          <a:latin typeface="Times New Roman" panose="02020603050405020304" pitchFamily="18" charset="0"/>
                          <a:cs typeface="Times New Roman" panose="02020603050405020304" pitchFamily="18" charset="0"/>
                        </a:rPr>
                        <a:t>Type d’intrant </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gridSpan="2">
                  <a:txBody>
                    <a:bodyPr/>
                    <a:lstStyle/>
                    <a:p>
                      <a:pPr marL="0" marR="0" algn="ctr">
                        <a:lnSpc>
                          <a:spcPct val="150000"/>
                        </a:lnSpc>
                        <a:spcBef>
                          <a:spcPts val="400"/>
                        </a:spcBef>
                        <a:spcAft>
                          <a:spcPts val="0"/>
                        </a:spcAft>
                      </a:pPr>
                      <a:r>
                        <a:rPr lang="fr-FR" sz="1200" dirty="0">
                          <a:effectLst/>
                          <a:latin typeface="Times New Roman" panose="02020603050405020304" pitchFamily="18" charset="0"/>
                          <a:cs typeface="Times New Roman" panose="02020603050405020304" pitchFamily="18" charset="0"/>
                        </a:rPr>
                        <a:t>Gao</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tc>
                <a:tc hMerge="1">
                  <a:txBody>
                    <a:bodyPr/>
                    <a:lstStyle/>
                    <a:p>
                      <a:endParaRPr lang="fr-FR"/>
                    </a:p>
                  </a:txBody>
                  <a:tcPr/>
                </a:tc>
                <a:tc gridSpan="2">
                  <a:txBody>
                    <a:bodyPr/>
                    <a:lstStyle/>
                    <a:p>
                      <a:pPr marL="0" marR="0" algn="ctr">
                        <a:lnSpc>
                          <a:spcPct val="150000"/>
                        </a:lnSpc>
                        <a:spcBef>
                          <a:spcPts val="400"/>
                        </a:spcBef>
                        <a:spcAft>
                          <a:spcPts val="0"/>
                        </a:spcAft>
                      </a:pPr>
                      <a:r>
                        <a:rPr lang="fr-FR" sz="1200" dirty="0">
                          <a:effectLst/>
                          <a:latin typeface="Times New Roman" panose="02020603050405020304" pitchFamily="18" charset="0"/>
                          <a:cs typeface="Times New Roman" panose="02020603050405020304" pitchFamily="18" charset="0"/>
                        </a:rPr>
                        <a:t>Tombouctou</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tc>
                <a:tc hMerge="1">
                  <a:txBody>
                    <a:bodyPr/>
                    <a:lstStyle/>
                    <a:p>
                      <a:endParaRPr lang="fr-FR"/>
                    </a:p>
                  </a:txBody>
                  <a:tcPr/>
                </a:tc>
                <a:tc gridSpan="2">
                  <a:txBody>
                    <a:bodyPr/>
                    <a:lstStyle/>
                    <a:p>
                      <a:pPr marL="0" marR="0" algn="ctr">
                        <a:lnSpc>
                          <a:spcPct val="150000"/>
                        </a:lnSpc>
                        <a:spcBef>
                          <a:spcPts val="400"/>
                        </a:spcBef>
                        <a:spcAft>
                          <a:spcPts val="0"/>
                        </a:spcAft>
                      </a:pPr>
                      <a:r>
                        <a:rPr lang="fr-FR" sz="1200">
                          <a:effectLst/>
                          <a:latin typeface="Times New Roman" panose="02020603050405020304" pitchFamily="18" charset="0"/>
                          <a:cs typeface="Times New Roman" panose="02020603050405020304" pitchFamily="18" charset="0"/>
                        </a:rPr>
                        <a:t>Ensemble</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tc>
                <a:tc hMerge="1">
                  <a:txBody>
                    <a:bodyPr/>
                    <a:lstStyle/>
                    <a:p>
                      <a:endParaRPr lang="fr-FR"/>
                    </a:p>
                  </a:txBody>
                  <a:tcPr/>
                </a:tc>
              </a:tr>
              <a:tr h="461596">
                <a:tc vMerge="1">
                  <a:txBody>
                    <a:bodyPr/>
                    <a:lstStyle/>
                    <a:p>
                      <a:endParaRPr lang="fr-FR"/>
                    </a:p>
                  </a:txBody>
                  <a:tcP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Utilisation</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Dépenses moyennes</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Utilisation</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Dépenses moyennes</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Utilisation</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Dépenses moyennes</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tc>
              </a:tr>
              <a:tr h="230798">
                <a:tc>
                  <a:txBody>
                    <a:bodyPr/>
                    <a:lstStyle/>
                    <a:p>
                      <a:pPr marL="0" marR="0">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Semence améliorée</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51.2</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26 811.3</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74.5</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18 496.2</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65.3</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20 979.9</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r>
              <a:tr h="692394">
                <a:tc>
                  <a:txBody>
                    <a:bodyPr/>
                    <a:lstStyle/>
                    <a:p>
                      <a:pPr marL="0" marR="0">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Produits Phytosanitaires (produits de soins comme insecticides, etc.)</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33.8</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13 571.4</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48.7</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10 405.1</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42.9</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11 291.3</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r>
              <a:tr h="230798">
                <a:tc>
                  <a:txBody>
                    <a:bodyPr/>
                    <a:lstStyle/>
                    <a:p>
                      <a:pPr marL="0" marR="0">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Engrais organique (fumier, etc.)</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34.8</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11 777.8</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44.7</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6 922.3</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40.8</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8 443.7</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r>
              <a:tr h="461596">
                <a:tc>
                  <a:txBody>
                    <a:bodyPr/>
                    <a:lstStyle/>
                    <a:p>
                      <a:pPr marL="0" marR="0">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Engrais chimique (Engrais industriels)</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24.2</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17 090.0</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58.6</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43 224.2</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45.1</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37 471.5</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42" marR="65942" marT="0" marB="0" anchor="ctr"/>
                </a:tc>
              </a:tr>
            </a:tbl>
          </a:graphicData>
        </a:graphic>
      </p:graphicFrame>
      <p:sp>
        <p:nvSpPr>
          <p:cNvPr id="8" name="Rectangle 1"/>
          <p:cNvSpPr>
            <a:spLocks noChangeArrowheads="1"/>
          </p:cNvSpPr>
          <p:nvPr/>
        </p:nvSpPr>
        <p:spPr bwMode="auto">
          <a:xfrm>
            <a:off x="563707" y="1317018"/>
            <a:ext cx="795164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2. </a:t>
            </a:r>
            <a:r>
              <a:rPr kumimoji="0" lang="fr-FR" altLang="fr-FR" sz="1000" b="1" i="0" u="none" strike="noStrike" cap="none" normalizeH="0" baseline="0" dirty="0" smtClean="0" bmk="_Toc44030860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8: Pourcentage des m</a:t>
            </a:r>
            <a:r>
              <a:rPr kumimoji="0" lang="fr-FR" altLang="fr-FR" sz="1000" b="1" i="0" u="none" strike="noStrike" cap="none" normalizeH="0" baseline="0" dirty="0" smtClean="0" bmk="_Toc44030860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030860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nages ayant utilis</a:t>
            </a:r>
            <a:r>
              <a:rPr kumimoji="0" lang="fr-FR" altLang="fr-FR" sz="1000" b="1" i="0" u="none" strike="noStrike" cap="none" normalizeH="0" baseline="0" dirty="0" smtClean="0" bmk="_Toc44030860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030860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un type d'intrant et d</a:t>
            </a:r>
            <a:r>
              <a:rPr kumimoji="0" lang="fr-FR" altLang="fr-FR" sz="1000" b="1" i="0" u="none" strike="noStrike" cap="none" normalizeH="0" baseline="0" dirty="0" smtClean="0" bmk="_Toc44030860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030860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penses moyennes consacr</a:t>
            </a:r>
            <a:r>
              <a:rPr kumimoji="0" lang="fr-FR" altLang="fr-FR" sz="1000" b="1" i="0" u="none" strike="noStrike" cap="none" normalizeH="0" baseline="0" dirty="0" smtClean="0" bmk="_Toc44030860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030860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 au cours des 12 moins pr</a:t>
            </a:r>
            <a:r>
              <a:rPr kumimoji="0" lang="fr-FR" altLang="fr-FR" sz="1000" b="1" i="0" u="none" strike="noStrike" cap="none" normalizeH="0" baseline="0" dirty="0" smtClean="0" bmk="_Toc44030860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030860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kumimoji="0" lang="fr-FR" altLang="fr-FR" sz="1000" b="1" i="0" u="none" strike="noStrike" cap="none" normalizeH="0" baseline="0" dirty="0" smtClean="0" bmk="_Toc44030860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030860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dant l'enquête</a:t>
            </a:r>
            <a:endParaRPr kumimoji="0" lang="fr-FR" altLang="fr-FR" sz="700" b="0" i="0" u="none" strike="noStrike" cap="none" normalizeH="0" baseline="0" dirty="0" smtClean="0">
              <a:ln>
                <a:noFill/>
              </a:ln>
              <a:solidFill>
                <a:schemeClr val="tx1"/>
              </a:solidFill>
              <a:effectLst/>
            </a:endParaRPr>
          </a:p>
        </p:txBody>
      </p:sp>
      <p:sp>
        <p:nvSpPr>
          <p:cNvPr id="9" name="TextBox 8"/>
          <p:cNvSpPr txBox="1"/>
          <p:nvPr/>
        </p:nvSpPr>
        <p:spPr>
          <a:xfrm>
            <a:off x="563707" y="4966855"/>
            <a:ext cx="7951643" cy="1754326"/>
          </a:xfrm>
          <a:prstGeom prst="rect">
            <a:avLst/>
          </a:prstGeom>
          <a:noFill/>
        </p:spPr>
        <p:txBody>
          <a:bodyPr wrap="square" rtlCol="0">
            <a:spAutoFit/>
          </a:bodyPr>
          <a:lstStyle/>
          <a:p>
            <a:pPr marL="285750" indent="-285750" algn="just">
              <a:buFont typeface="Wingdings" panose="05000000000000000000" pitchFamily="2" charset="2"/>
              <a:buChar char="Ø"/>
            </a:pPr>
            <a:r>
              <a:rPr lang="en-US" dirty="0" err="1" smtClean="0"/>
              <a:t>Près</a:t>
            </a:r>
            <a:r>
              <a:rPr lang="en-US" dirty="0" smtClean="0"/>
              <a:t> de </a:t>
            </a:r>
            <a:r>
              <a:rPr lang="en-US" dirty="0" err="1" smtClean="0"/>
              <a:t>deux</a:t>
            </a:r>
            <a:r>
              <a:rPr lang="en-US" dirty="0" smtClean="0"/>
              <a:t> tiers de ménages qui </a:t>
            </a:r>
            <a:r>
              <a:rPr lang="en-US" dirty="0" err="1" smtClean="0"/>
              <a:t>pratiquent</a:t>
            </a:r>
            <a:r>
              <a:rPr lang="en-US" dirty="0" smtClean="0"/>
              <a:t> </a:t>
            </a:r>
            <a:r>
              <a:rPr lang="en-US" dirty="0" err="1" smtClean="0"/>
              <a:t>l’agriculture</a:t>
            </a:r>
            <a:r>
              <a:rPr lang="en-US" dirty="0" smtClean="0"/>
              <a:t> </a:t>
            </a:r>
            <a:r>
              <a:rPr lang="en-US" dirty="0" err="1" smtClean="0"/>
              <a:t>utilisent</a:t>
            </a:r>
            <a:r>
              <a:rPr lang="en-US" dirty="0" smtClean="0"/>
              <a:t> les </a:t>
            </a:r>
            <a:r>
              <a:rPr lang="en-US" dirty="0" err="1" smtClean="0"/>
              <a:t>semences</a:t>
            </a:r>
            <a:r>
              <a:rPr lang="en-US" dirty="0" smtClean="0"/>
              <a:t> </a:t>
            </a:r>
            <a:r>
              <a:rPr lang="en-US" dirty="0" err="1" smtClean="0"/>
              <a:t>améliorées</a:t>
            </a:r>
            <a:r>
              <a:rPr lang="en-US" dirty="0" smtClean="0"/>
              <a:t>;</a:t>
            </a:r>
          </a:p>
          <a:p>
            <a:pPr marL="285750" indent="-285750" algn="just">
              <a:buFont typeface="Wingdings" panose="05000000000000000000" pitchFamily="2" charset="2"/>
              <a:buChar char="Ø"/>
            </a:pPr>
            <a:r>
              <a:rPr lang="en-US" dirty="0" smtClean="0"/>
              <a:t>Plus de 40% </a:t>
            </a:r>
            <a:r>
              <a:rPr lang="en-US" dirty="0" err="1" smtClean="0"/>
              <a:t>utilisent</a:t>
            </a:r>
            <a:r>
              <a:rPr lang="en-US" dirty="0" smtClean="0"/>
              <a:t> les </a:t>
            </a:r>
            <a:r>
              <a:rPr lang="en-US" dirty="0" err="1" smtClean="0"/>
              <a:t>produits</a:t>
            </a:r>
            <a:r>
              <a:rPr lang="en-US" dirty="0" smtClean="0"/>
              <a:t> </a:t>
            </a:r>
            <a:r>
              <a:rPr lang="en-US" dirty="0" err="1" smtClean="0"/>
              <a:t>phytosanitaires</a:t>
            </a:r>
            <a:r>
              <a:rPr lang="en-US" dirty="0" smtClean="0"/>
              <a:t>, les </a:t>
            </a:r>
            <a:r>
              <a:rPr lang="en-US" dirty="0" err="1" smtClean="0"/>
              <a:t>engrais</a:t>
            </a:r>
            <a:r>
              <a:rPr lang="en-US" dirty="0" smtClean="0"/>
              <a:t> </a:t>
            </a:r>
            <a:r>
              <a:rPr lang="en-US" dirty="0" err="1" smtClean="0"/>
              <a:t>organiques</a:t>
            </a:r>
            <a:r>
              <a:rPr lang="en-US" dirty="0" smtClean="0"/>
              <a:t> et les </a:t>
            </a:r>
            <a:r>
              <a:rPr lang="en-US" dirty="0" err="1" smtClean="0"/>
              <a:t>engrais</a:t>
            </a:r>
            <a:r>
              <a:rPr lang="en-US" dirty="0" smtClean="0"/>
              <a:t> </a:t>
            </a:r>
            <a:r>
              <a:rPr lang="en-US" dirty="0" err="1" smtClean="0"/>
              <a:t>chimiques</a:t>
            </a:r>
            <a:r>
              <a:rPr lang="en-US" dirty="0" smtClean="0"/>
              <a:t>;</a:t>
            </a:r>
          </a:p>
          <a:p>
            <a:pPr marL="285750" indent="-285750" algn="just">
              <a:buFont typeface="Wingdings" panose="05000000000000000000" pitchFamily="2" charset="2"/>
              <a:buChar char="Ø"/>
            </a:pPr>
            <a:r>
              <a:rPr lang="en-US" dirty="0" smtClean="0"/>
              <a:t>Les </a:t>
            </a:r>
            <a:r>
              <a:rPr lang="en-US" dirty="0" err="1" smtClean="0"/>
              <a:t>semences</a:t>
            </a:r>
            <a:r>
              <a:rPr lang="en-US" dirty="0" smtClean="0"/>
              <a:t> </a:t>
            </a:r>
            <a:r>
              <a:rPr lang="en-US" dirty="0" err="1" smtClean="0"/>
              <a:t>améliorées</a:t>
            </a:r>
            <a:r>
              <a:rPr lang="en-US" dirty="0" smtClean="0"/>
              <a:t>, les </a:t>
            </a:r>
            <a:r>
              <a:rPr lang="en-US" dirty="0" err="1" smtClean="0"/>
              <a:t>produits</a:t>
            </a:r>
            <a:r>
              <a:rPr lang="en-US" dirty="0" smtClean="0"/>
              <a:t> </a:t>
            </a:r>
            <a:r>
              <a:rPr lang="en-US" dirty="0" err="1" smtClean="0"/>
              <a:t>phytosanitaires</a:t>
            </a:r>
            <a:r>
              <a:rPr lang="en-US" dirty="0" smtClean="0"/>
              <a:t> et les </a:t>
            </a:r>
            <a:r>
              <a:rPr lang="en-US" dirty="0" err="1" smtClean="0"/>
              <a:t>engrais</a:t>
            </a:r>
            <a:r>
              <a:rPr lang="en-US" dirty="0" smtClean="0"/>
              <a:t> </a:t>
            </a:r>
            <a:r>
              <a:rPr lang="en-US" dirty="0" err="1" smtClean="0"/>
              <a:t>organiques</a:t>
            </a:r>
            <a:r>
              <a:rPr lang="en-US" dirty="0" smtClean="0"/>
              <a:t> </a:t>
            </a:r>
            <a:r>
              <a:rPr lang="en-US" dirty="0" err="1" smtClean="0"/>
              <a:t>coûtent</a:t>
            </a:r>
            <a:r>
              <a:rPr lang="en-US" dirty="0" smtClean="0"/>
              <a:t> plus </a:t>
            </a:r>
            <a:r>
              <a:rPr lang="en-US" dirty="0" err="1" smtClean="0"/>
              <a:t>chers</a:t>
            </a:r>
            <a:r>
              <a:rPr lang="en-US" dirty="0" smtClean="0"/>
              <a:t> à Gao </a:t>
            </a:r>
            <a:r>
              <a:rPr lang="en-US" dirty="0" err="1" smtClean="0"/>
              <a:t>qu’à</a:t>
            </a:r>
            <a:r>
              <a:rPr lang="en-US" dirty="0" smtClean="0"/>
              <a:t> Tombouctou.</a:t>
            </a:r>
            <a:endParaRPr lang="fr-FR" dirty="0"/>
          </a:p>
        </p:txBody>
      </p:sp>
    </p:spTree>
    <p:extLst>
      <p:ext uri="{BB962C8B-B14F-4D97-AF65-F5344CB8AC3E}">
        <p14:creationId xmlns:p14="http://schemas.microsoft.com/office/powerpoint/2010/main" val="40788101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5082"/>
            <a:ext cx="7886700"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ACTIVITÉS ÉCONOMIQUES: AGRICULTURE</a:t>
            </a:r>
            <a:endParaRPr lang="fr-FR" sz="3000" b="1" dirty="0">
              <a:solidFill>
                <a:schemeClr val="accent1">
                  <a:lumMod val="75000"/>
                </a:schemeClr>
              </a:solidFill>
            </a:endParaRPr>
          </a:p>
        </p:txBody>
      </p:sp>
      <p:sp>
        <p:nvSpPr>
          <p:cNvPr id="7" name="Rectangle 5"/>
          <p:cNvSpPr>
            <a:spLocks noChangeArrowheads="1"/>
          </p:cNvSpPr>
          <p:nvPr/>
        </p:nvSpPr>
        <p:spPr bwMode="auto">
          <a:xfrm>
            <a:off x="628650" y="1212712"/>
            <a:ext cx="75905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F</a:t>
            </a:r>
            <a:r>
              <a:rPr kumimoji="0" lang="fr-FR" altLang="fr-FR" sz="1600" b="1" i="0" u="none" strike="noStrike" cap="none" normalizeH="0" baseline="0" dirty="0" smtClean="0" bmk="">
                <a:ln>
                  <a:noFill/>
                </a:ln>
                <a:solidFill>
                  <a:schemeClr val="tx1"/>
                </a:solidFill>
                <a:effectLst/>
                <a:latin typeface="Times New Roman" panose="02020603050405020304" pitchFamily="18" charset="0"/>
                <a:cs typeface="Times New Roman" panose="02020603050405020304" pitchFamily="18" charset="0"/>
              </a:rPr>
              <a:t>igure 2. </a:t>
            </a:r>
            <a:r>
              <a:rPr kumimoji="0" lang="fr-FR" altLang="fr-FR" sz="1600" b="1" i="0" u="none" strike="noStrike" cap="none" normalizeH="0" baseline="0" dirty="0" smtClean="0" bmk="_Toc440308734">
                <a:ln>
                  <a:noFill/>
                </a:ln>
                <a:solidFill>
                  <a:schemeClr val="tx1"/>
                </a:solidFill>
                <a:effectLst/>
                <a:latin typeface="Times New Roman" panose="02020603050405020304" pitchFamily="18" charset="0"/>
                <a:cs typeface="Times New Roman" panose="02020603050405020304" pitchFamily="18" charset="0"/>
              </a:rPr>
              <a:t>3: Difficultés dans l'agriculture avant la crise et au moment de l'enquête</a:t>
            </a:r>
            <a:endParaRPr kumimoji="0" lang="fr-FR" altLang="fr-FR" sz="1600" b="1" i="0" u="none" strike="noStrike" cap="none" normalizeH="0" baseline="0" dirty="0" smtClean="0">
              <a:ln>
                <a:noFill/>
              </a:ln>
              <a:solidFill>
                <a:schemeClr val="tx1"/>
              </a:solidFill>
              <a:effectLst/>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3" name="TextBox 12"/>
          <p:cNvSpPr txBox="1"/>
          <p:nvPr/>
        </p:nvSpPr>
        <p:spPr>
          <a:xfrm>
            <a:off x="987136" y="5663045"/>
            <a:ext cx="7429500" cy="923330"/>
          </a:xfrm>
          <a:prstGeom prst="rect">
            <a:avLst/>
          </a:prstGeom>
          <a:noFill/>
        </p:spPr>
        <p:txBody>
          <a:bodyPr wrap="square" rtlCol="0">
            <a:spAutoFit/>
          </a:bodyPr>
          <a:lstStyle/>
          <a:p>
            <a:pPr marL="285750" indent="-285750">
              <a:buFont typeface="Wingdings" panose="05000000000000000000" pitchFamily="2" charset="2"/>
              <a:buChar char="Ø"/>
            </a:pPr>
            <a:r>
              <a:rPr lang="en-US" dirty="0" smtClean="0"/>
              <a:t>Les </a:t>
            </a:r>
            <a:r>
              <a:rPr lang="en-US" dirty="0" err="1" smtClean="0"/>
              <a:t>agriculteurs</a:t>
            </a:r>
            <a:r>
              <a:rPr lang="en-US" dirty="0" smtClean="0"/>
              <a:t> </a:t>
            </a:r>
            <a:r>
              <a:rPr lang="en-US" dirty="0" err="1" smtClean="0"/>
              <a:t>éprouvent</a:t>
            </a:r>
            <a:r>
              <a:rPr lang="en-US" dirty="0" smtClean="0"/>
              <a:t> les </a:t>
            </a:r>
            <a:r>
              <a:rPr lang="en-US" dirty="0" err="1" smtClean="0"/>
              <a:t>difficultés</a:t>
            </a:r>
            <a:r>
              <a:rPr lang="en-US" dirty="0" smtClean="0"/>
              <a:t> </a:t>
            </a:r>
            <a:r>
              <a:rPr lang="en-US" dirty="0" err="1" smtClean="0"/>
              <a:t>d’accès</a:t>
            </a:r>
            <a:r>
              <a:rPr lang="en-US" dirty="0" smtClean="0"/>
              <a:t> aux </a:t>
            </a:r>
            <a:r>
              <a:rPr lang="en-US" dirty="0" err="1" smtClean="0"/>
              <a:t>intrants</a:t>
            </a:r>
            <a:r>
              <a:rPr lang="en-US" dirty="0" smtClean="0"/>
              <a:t>, </a:t>
            </a:r>
            <a:r>
              <a:rPr lang="en-US" dirty="0" err="1" smtClean="0"/>
              <a:t>d’accès</a:t>
            </a:r>
            <a:r>
              <a:rPr lang="en-US" dirty="0" smtClean="0"/>
              <a:t> à la main d’oeuvre, font face aux </a:t>
            </a:r>
            <a:r>
              <a:rPr lang="en-US" dirty="0" err="1" smtClean="0"/>
              <a:t>coûts</a:t>
            </a:r>
            <a:r>
              <a:rPr lang="en-US" dirty="0" smtClean="0"/>
              <a:t> </a:t>
            </a:r>
            <a:r>
              <a:rPr lang="en-US" dirty="0" err="1" smtClean="0"/>
              <a:t>élevés</a:t>
            </a:r>
            <a:r>
              <a:rPr lang="en-US" dirty="0" smtClean="0"/>
              <a:t> des </a:t>
            </a:r>
            <a:r>
              <a:rPr lang="en-US" dirty="0" err="1" smtClean="0"/>
              <a:t>intrants</a:t>
            </a:r>
            <a:r>
              <a:rPr lang="en-US" dirty="0" smtClean="0"/>
              <a:t> et du transport;</a:t>
            </a:r>
          </a:p>
          <a:p>
            <a:pPr marL="285750" indent="-285750">
              <a:buFont typeface="Wingdings" panose="05000000000000000000" pitchFamily="2" charset="2"/>
              <a:buChar char="Ø"/>
            </a:pPr>
            <a:r>
              <a:rPr lang="en-US" dirty="0" err="1" smtClean="0"/>
              <a:t>Toutes</a:t>
            </a:r>
            <a:r>
              <a:rPr lang="en-US" dirty="0" smtClean="0"/>
              <a:t> </a:t>
            </a:r>
            <a:r>
              <a:rPr lang="en-US" dirty="0" err="1" smtClean="0"/>
              <a:t>ces</a:t>
            </a:r>
            <a:r>
              <a:rPr lang="en-US" dirty="0" smtClean="0"/>
              <a:t> </a:t>
            </a:r>
            <a:r>
              <a:rPr lang="en-US" dirty="0" err="1" smtClean="0"/>
              <a:t>difficultés</a:t>
            </a:r>
            <a:r>
              <a:rPr lang="en-US" dirty="0" smtClean="0"/>
              <a:t> se </a:t>
            </a:r>
            <a:r>
              <a:rPr lang="en-US" dirty="0" err="1" smtClean="0"/>
              <a:t>sont</a:t>
            </a:r>
            <a:r>
              <a:rPr lang="en-US" dirty="0" smtClean="0"/>
              <a:t> </a:t>
            </a:r>
            <a:r>
              <a:rPr lang="en-US" dirty="0" err="1" smtClean="0"/>
              <a:t>amplifiées</a:t>
            </a:r>
            <a:r>
              <a:rPr lang="en-US" dirty="0" smtClean="0"/>
              <a:t> avec la </a:t>
            </a:r>
            <a:r>
              <a:rPr lang="en-US" dirty="0" err="1" smtClean="0"/>
              <a:t>crise</a:t>
            </a:r>
            <a:endParaRPr lang="fr-FR" dirty="0"/>
          </a:p>
        </p:txBody>
      </p:sp>
      <p:graphicFrame>
        <p:nvGraphicFramePr>
          <p:cNvPr id="14" name="Chart 13"/>
          <p:cNvGraphicFramePr/>
          <p:nvPr>
            <p:extLst>
              <p:ext uri="{D42A27DB-BD31-4B8C-83A1-F6EECF244321}">
                <p14:modId xmlns:p14="http://schemas.microsoft.com/office/powerpoint/2010/main" val="1270198174"/>
              </p:ext>
            </p:extLst>
          </p:nvPr>
        </p:nvGraphicFramePr>
        <p:xfrm>
          <a:off x="628650" y="1631373"/>
          <a:ext cx="7787986" cy="37926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614514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270" y="135082"/>
            <a:ext cx="8714342"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ACTIVITÉS ÉCONOMIQUES: ÉLEVAGE</a:t>
            </a:r>
            <a:endParaRPr lang="fr-FR" sz="3000" b="1" dirty="0">
              <a:solidFill>
                <a:schemeClr val="accent1">
                  <a:lumMod val="75000"/>
                </a:schemeClr>
              </a:solidFill>
            </a:endParaRPr>
          </a:p>
        </p:txBody>
      </p:sp>
      <p:sp>
        <p:nvSpPr>
          <p:cNvPr id="7" name="Rectangle 5"/>
          <p:cNvSpPr>
            <a:spLocks noChangeArrowheads="1"/>
          </p:cNvSpPr>
          <p:nvPr/>
        </p:nvSpPr>
        <p:spPr bwMode="auto">
          <a:xfrm>
            <a:off x="628650" y="1212712"/>
            <a:ext cx="75905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fr-FR" altLang="fr-FR"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F</a:t>
            </a:r>
            <a:r>
              <a:rPr kumimoji="0" lang="fr-FR" altLang="fr-FR" sz="1600" b="1" i="0" u="none" strike="noStrike" cap="none" normalizeH="0" baseline="0" dirty="0" smtClean="0" bmk="">
                <a:ln>
                  <a:noFill/>
                </a:ln>
                <a:solidFill>
                  <a:schemeClr val="tx1"/>
                </a:solidFill>
                <a:effectLst/>
                <a:latin typeface="Times New Roman" panose="02020603050405020304" pitchFamily="18" charset="0"/>
                <a:cs typeface="Times New Roman" panose="02020603050405020304" pitchFamily="18" charset="0"/>
              </a:rPr>
              <a:t>igure 2. </a:t>
            </a:r>
            <a:r>
              <a:rPr kumimoji="0" lang="fr-FR" altLang="fr-FR" sz="1600" b="1" i="0" u="none" strike="noStrike" cap="none" normalizeH="0" baseline="0" dirty="0" smtClean="0" bmk="_Toc440308734">
                <a:ln>
                  <a:noFill/>
                </a:ln>
                <a:solidFill>
                  <a:schemeClr val="tx1"/>
                </a:solidFill>
                <a:effectLst/>
                <a:latin typeface="Times New Roman" panose="02020603050405020304" pitchFamily="18" charset="0"/>
                <a:cs typeface="Times New Roman" panose="02020603050405020304" pitchFamily="18" charset="0"/>
              </a:rPr>
              <a:t>3: </a:t>
            </a:r>
            <a:r>
              <a:rPr lang="fr-FR" sz="1600" b="1" dirty="0">
                <a:latin typeface="Times New Roman" panose="02020603050405020304" pitchFamily="18" charset="0"/>
                <a:cs typeface="Times New Roman" panose="02020603050405020304" pitchFamily="18" charset="0"/>
              </a:rPr>
              <a:t>Nombre moyen d'animaux avant la crise et au moment de l'enquête</a:t>
            </a:r>
            <a:endParaRPr kumimoji="0" lang="fr-FR" altLang="fr-FR"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21" name="Chart 20"/>
          <p:cNvGraphicFramePr>
            <a:graphicFrameLocks/>
          </p:cNvGraphicFramePr>
          <p:nvPr>
            <p:extLst>
              <p:ext uri="{D42A27DB-BD31-4B8C-83A1-F6EECF244321}">
                <p14:modId xmlns:p14="http://schemas.microsoft.com/office/powerpoint/2010/main" val="4212895851"/>
              </p:ext>
            </p:extLst>
          </p:nvPr>
        </p:nvGraphicFramePr>
        <p:xfrm>
          <a:off x="966355" y="1551266"/>
          <a:ext cx="6941127" cy="3301290"/>
        </p:xfrm>
        <a:graphic>
          <a:graphicData uri="http://schemas.openxmlformats.org/drawingml/2006/chart">
            <c:chart xmlns:c="http://schemas.openxmlformats.org/drawingml/2006/chart" xmlns:r="http://schemas.openxmlformats.org/officeDocument/2006/relationships" r:id="rId2"/>
          </a:graphicData>
        </a:graphic>
      </p:graphicFrame>
      <p:sp>
        <p:nvSpPr>
          <p:cNvPr id="22" name="TextBox 21"/>
          <p:cNvSpPr txBox="1"/>
          <p:nvPr/>
        </p:nvSpPr>
        <p:spPr>
          <a:xfrm>
            <a:off x="706582" y="5133109"/>
            <a:ext cx="7512627" cy="923330"/>
          </a:xfrm>
          <a:prstGeom prst="rect">
            <a:avLst/>
          </a:prstGeom>
          <a:noFill/>
        </p:spPr>
        <p:txBody>
          <a:bodyPr wrap="square" rtlCol="0">
            <a:spAutoFit/>
          </a:bodyPr>
          <a:lstStyle/>
          <a:p>
            <a:pPr marL="285750" indent="-285750">
              <a:buFont typeface="Wingdings" panose="05000000000000000000" pitchFamily="2" charset="2"/>
              <a:buChar char="Ø"/>
            </a:pPr>
            <a:r>
              <a:rPr lang="en-US" dirty="0" smtClean="0"/>
              <a:t>Les ménages </a:t>
            </a:r>
            <a:r>
              <a:rPr lang="en-US" dirty="0" err="1" smtClean="0"/>
              <a:t>éleveurs</a:t>
            </a:r>
            <a:r>
              <a:rPr lang="en-US" dirty="0" smtClean="0"/>
              <a:t> </a:t>
            </a:r>
            <a:r>
              <a:rPr lang="en-US" dirty="0" err="1" smtClean="0"/>
              <a:t>ont</a:t>
            </a:r>
            <a:r>
              <a:rPr lang="en-US" dirty="0" smtClean="0"/>
              <a:t> perdu un </a:t>
            </a:r>
            <a:r>
              <a:rPr lang="en-US" dirty="0" err="1" smtClean="0"/>
              <a:t>nombre</a:t>
            </a:r>
            <a:r>
              <a:rPr lang="en-US" dirty="0" smtClean="0"/>
              <a:t> important de </a:t>
            </a:r>
            <a:r>
              <a:rPr lang="en-US" dirty="0" err="1" smtClean="0"/>
              <a:t>leurs</a:t>
            </a:r>
            <a:r>
              <a:rPr lang="en-US" dirty="0" smtClean="0"/>
              <a:t> </a:t>
            </a:r>
            <a:r>
              <a:rPr lang="en-US" dirty="0" err="1" smtClean="0"/>
              <a:t>bétails</a:t>
            </a:r>
            <a:r>
              <a:rPr lang="en-US" dirty="0" smtClean="0"/>
              <a:t> pendant la </a:t>
            </a:r>
            <a:r>
              <a:rPr lang="en-US" dirty="0" err="1" smtClean="0"/>
              <a:t>crise</a:t>
            </a:r>
            <a:endParaRPr lang="en-US" dirty="0" smtClean="0"/>
          </a:p>
          <a:p>
            <a:pPr marL="285750" indent="-285750">
              <a:buFont typeface="Wingdings" panose="05000000000000000000" pitchFamily="2" charset="2"/>
              <a:buChar char="Ø"/>
            </a:pPr>
            <a:r>
              <a:rPr lang="en-US" dirty="0" err="1" smtClean="0"/>
              <a:t>L’ampleur</a:t>
            </a:r>
            <a:r>
              <a:rPr lang="en-US" dirty="0" smtClean="0"/>
              <a:t> des </a:t>
            </a:r>
            <a:r>
              <a:rPr lang="en-US" dirty="0" err="1" smtClean="0"/>
              <a:t>pertes</a:t>
            </a:r>
            <a:r>
              <a:rPr lang="en-US" dirty="0" smtClean="0"/>
              <a:t> </a:t>
            </a:r>
            <a:r>
              <a:rPr lang="en-US" dirty="0" err="1" smtClean="0"/>
              <a:t>est</a:t>
            </a:r>
            <a:r>
              <a:rPr lang="en-US" dirty="0" smtClean="0"/>
              <a:t> plus </a:t>
            </a:r>
            <a:r>
              <a:rPr lang="en-US" dirty="0" err="1" smtClean="0"/>
              <a:t>importante</a:t>
            </a:r>
            <a:r>
              <a:rPr lang="en-US" dirty="0" smtClean="0"/>
              <a:t> à Gao et Tombouctou </a:t>
            </a:r>
            <a:r>
              <a:rPr lang="en-US" dirty="0" err="1" smtClean="0"/>
              <a:t>qu’à</a:t>
            </a:r>
            <a:r>
              <a:rPr lang="en-US" dirty="0" smtClean="0"/>
              <a:t> Kidal</a:t>
            </a:r>
            <a:endParaRPr lang="fr-FR" dirty="0"/>
          </a:p>
        </p:txBody>
      </p:sp>
    </p:spTree>
    <p:extLst>
      <p:ext uri="{BB962C8B-B14F-4D97-AF65-F5344CB8AC3E}">
        <p14:creationId xmlns:p14="http://schemas.microsoft.com/office/powerpoint/2010/main" val="13598264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5082"/>
            <a:ext cx="7886700"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ACTIVITÉS ÉCONOMIQUES: ÉLEVAGE</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2" name="TextBox 21"/>
          <p:cNvSpPr txBox="1"/>
          <p:nvPr/>
        </p:nvSpPr>
        <p:spPr>
          <a:xfrm>
            <a:off x="110169" y="1797627"/>
            <a:ext cx="8725359" cy="3108543"/>
          </a:xfrm>
          <a:prstGeom prst="rect">
            <a:avLst/>
          </a:prstGeom>
          <a:noFill/>
        </p:spPr>
        <p:txBody>
          <a:bodyPr wrap="square" rtlCol="0">
            <a:spAutoFit/>
          </a:bodyPr>
          <a:lstStyle/>
          <a:p>
            <a:pPr marL="285750" indent="-285750" algn="just">
              <a:buFont typeface="Wingdings" panose="05000000000000000000" pitchFamily="2" charset="2"/>
              <a:buChar char="Ø"/>
            </a:pPr>
            <a:r>
              <a:rPr lang="en-US" sz="2800" dirty="0" smtClean="0"/>
              <a:t>Les </a:t>
            </a:r>
            <a:r>
              <a:rPr lang="en-US" sz="2800" dirty="0" err="1" smtClean="0"/>
              <a:t>marres</a:t>
            </a:r>
            <a:r>
              <a:rPr lang="en-US" sz="2800" dirty="0" smtClean="0"/>
              <a:t> </a:t>
            </a:r>
            <a:r>
              <a:rPr lang="en-US" sz="2800" dirty="0" err="1" smtClean="0"/>
              <a:t>d’eau</a:t>
            </a:r>
            <a:r>
              <a:rPr lang="en-US" sz="2800" dirty="0" smtClean="0"/>
              <a:t>/</a:t>
            </a:r>
            <a:r>
              <a:rPr lang="en-US" sz="2800" dirty="0" err="1" smtClean="0"/>
              <a:t>marigots</a:t>
            </a:r>
            <a:r>
              <a:rPr lang="en-US" sz="2800" dirty="0" smtClean="0"/>
              <a:t>/</a:t>
            </a:r>
            <a:r>
              <a:rPr lang="en-US" sz="2800" dirty="0" err="1" smtClean="0"/>
              <a:t>rivières</a:t>
            </a:r>
            <a:r>
              <a:rPr lang="en-US" sz="2800" dirty="0" smtClean="0"/>
              <a:t> et les </a:t>
            </a:r>
            <a:r>
              <a:rPr lang="en-US" sz="2800" dirty="0" err="1" smtClean="0"/>
              <a:t>puits</a:t>
            </a:r>
            <a:r>
              <a:rPr lang="en-US" sz="2800" dirty="0" smtClean="0"/>
              <a:t>/</a:t>
            </a:r>
            <a:r>
              <a:rPr lang="en-US" sz="2800" dirty="0" err="1" smtClean="0"/>
              <a:t>citernes</a:t>
            </a:r>
            <a:r>
              <a:rPr lang="en-US" sz="2800" dirty="0" smtClean="0"/>
              <a:t> </a:t>
            </a:r>
            <a:r>
              <a:rPr lang="en-US" sz="2800" dirty="0" err="1" smtClean="0"/>
              <a:t>sont</a:t>
            </a:r>
            <a:r>
              <a:rPr lang="en-US" sz="2800" dirty="0" smtClean="0"/>
              <a:t> les </a:t>
            </a:r>
            <a:r>
              <a:rPr lang="en-US" sz="2800" dirty="0" err="1" smtClean="0"/>
              <a:t>principaux</a:t>
            </a:r>
            <a:r>
              <a:rPr lang="en-US" sz="2800" dirty="0" smtClean="0"/>
              <a:t> points </a:t>
            </a:r>
            <a:r>
              <a:rPr lang="en-US" sz="2800" dirty="0" err="1" smtClean="0"/>
              <a:t>d’abreuvement</a:t>
            </a:r>
            <a:r>
              <a:rPr lang="en-US" sz="2800" dirty="0" smtClean="0"/>
              <a:t> des </a:t>
            </a:r>
            <a:r>
              <a:rPr lang="en-US" sz="2800" dirty="0" err="1" smtClean="0"/>
              <a:t>animaux</a:t>
            </a:r>
            <a:r>
              <a:rPr lang="en-US" sz="2800" dirty="0" smtClean="0"/>
              <a:t>;</a:t>
            </a:r>
          </a:p>
          <a:p>
            <a:pPr marL="285750" indent="-285750" algn="just">
              <a:buFont typeface="Wingdings" panose="05000000000000000000" pitchFamily="2" charset="2"/>
              <a:buChar char="Ø"/>
            </a:pPr>
            <a:r>
              <a:rPr lang="en-US" sz="2800" dirty="0" smtClean="0"/>
              <a:t>Plus de 30% des ménages </a:t>
            </a:r>
            <a:r>
              <a:rPr lang="en-US" sz="2800" dirty="0" err="1" smtClean="0"/>
              <a:t>voir</a:t>
            </a:r>
            <a:r>
              <a:rPr lang="en-US" sz="2800" dirty="0" smtClean="0"/>
              <a:t> plus à Gao et Kidal </a:t>
            </a:r>
            <a:r>
              <a:rPr lang="en-US" sz="2800" dirty="0" err="1" smtClean="0"/>
              <a:t>n’ont</a:t>
            </a:r>
            <a:r>
              <a:rPr lang="en-US" sz="2800" dirty="0" smtClean="0"/>
              <a:t> pas de hangar </a:t>
            </a:r>
            <a:r>
              <a:rPr lang="en-US" sz="2800" dirty="0" err="1" smtClean="0"/>
              <a:t>ou</a:t>
            </a:r>
            <a:r>
              <a:rPr lang="en-US" sz="2800" dirty="0" smtClean="0"/>
              <a:t> </a:t>
            </a:r>
            <a:r>
              <a:rPr lang="en-US" sz="2800" dirty="0" err="1" smtClean="0"/>
              <a:t>d’enclos</a:t>
            </a:r>
            <a:r>
              <a:rPr lang="en-US" sz="2800" dirty="0" smtClean="0"/>
              <a:t> pour </a:t>
            </a:r>
            <a:r>
              <a:rPr lang="en-US" sz="2800" dirty="0" err="1" smtClean="0"/>
              <a:t>leurs</a:t>
            </a:r>
            <a:r>
              <a:rPr lang="en-US" sz="2800" dirty="0" smtClean="0"/>
              <a:t> </a:t>
            </a:r>
            <a:r>
              <a:rPr lang="en-US" sz="2800" dirty="0" err="1" smtClean="0"/>
              <a:t>animaux</a:t>
            </a:r>
            <a:r>
              <a:rPr lang="en-US" sz="2800" dirty="0" smtClean="0"/>
              <a:t>;</a:t>
            </a:r>
          </a:p>
          <a:p>
            <a:pPr marL="285750" indent="-285750" algn="just">
              <a:buFont typeface="Wingdings" panose="05000000000000000000" pitchFamily="2" charset="2"/>
              <a:buChar char="Ø"/>
            </a:pPr>
            <a:r>
              <a:rPr lang="en-US" sz="2800" dirty="0" smtClean="0"/>
              <a:t>Plus du quart des ménages </a:t>
            </a:r>
            <a:r>
              <a:rPr lang="en-US" sz="2800" dirty="0" err="1" smtClean="0"/>
              <a:t>dans</a:t>
            </a:r>
            <a:r>
              <a:rPr lang="en-US" sz="2800" dirty="0" smtClean="0"/>
              <a:t> </a:t>
            </a:r>
            <a:r>
              <a:rPr lang="en-US" sz="2800" dirty="0" err="1" smtClean="0"/>
              <a:t>l’ensemble</a:t>
            </a:r>
            <a:r>
              <a:rPr lang="en-US" sz="2800" dirty="0" smtClean="0"/>
              <a:t> et </a:t>
            </a:r>
            <a:r>
              <a:rPr lang="en-US" sz="2800" dirty="0" err="1" smtClean="0"/>
              <a:t>près</a:t>
            </a:r>
            <a:r>
              <a:rPr lang="en-US" sz="2800" dirty="0" smtClean="0"/>
              <a:t> d’un tiers à Gao et Kidal </a:t>
            </a:r>
            <a:r>
              <a:rPr lang="en-US" sz="2800" dirty="0" err="1" smtClean="0"/>
              <a:t>n’administrent</a:t>
            </a:r>
            <a:r>
              <a:rPr lang="en-US" sz="2800" dirty="0" smtClean="0"/>
              <a:t> </a:t>
            </a:r>
            <a:r>
              <a:rPr lang="en-US" sz="2800" dirty="0" err="1" smtClean="0"/>
              <a:t>aucun</a:t>
            </a:r>
            <a:r>
              <a:rPr lang="en-US" sz="2800" dirty="0" smtClean="0"/>
              <a:t> </a:t>
            </a:r>
            <a:r>
              <a:rPr lang="en-US" sz="2800" dirty="0" err="1" smtClean="0"/>
              <a:t>soins</a:t>
            </a:r>
            <a:r>
              <a:rPr lang="en-US" sz="2800" dirty="0" smtClean="0"/>
              <a:t> à </a:t>
            </a:r>
            <a:r>
              <a:rPr lang="en-US" sz="2800" dirty="0" err="1" smtClean="0"/>
              <a:t>leurs</a:t>
            </a:r>
            <a:r>
              <a:rPr lang="en-US" sz="2800" dirty="0" smtClean="0"/>
              <a:t> </a:t>
            </a:r>
            <a:r>
              <a:rPr lang="en-US" sz="2800" dirty="0" err="1" smtClean="0"/>
              <a:t>animaux</a:t>
            </a:r>
            <a:r>
              <a:rPr lang="en-US" sz="2800" dirty="0" smtClean="0"/>
              <a:t> : </a:t>
            </a:r>
            <a:r>
              <a:rPr lang="en-US" sz="2800" dirty="0" err="1" smtClean="0"/>
              <a:t>voir</a:t>
            </a:r>
            <a:r>
              <a:rPr lang="en-US" sz="2800" dirty="0" smtClean="0"/>
              <a:t> tableaux 2.11, 2.12 et 2.13 </a:t>
            </a:r>
            <a:endParaRPr lang="fr-FR" sz="2800" dirty="0"/>
          </a:p>
        </p:txBody>
      </p:sp>
      <p:sp>
        <p:nvSpPr>
          <p:cNvPr id="3" name="TextBox 2"/>
          <p:cNvSpPr txBox="1"/>
          <p:nvPr/>
        </p:nvSpPr>
        <p:spPr>
          <a:xfrm>
            <a:off x="966355" y="1257300"/>
            <a:ext cx="6192982" cy="369332"/>
          </a:xfrm>
          <a:prstGeom prst="rect">
            <a:avLst/>
          </a:prstGeom>
          <a:noFill/>
        </p:spPr>
        <p:txBody>
          <a:bodyPr wrap="square" rtlCol="0">
            <a:spAutoFit/>
          </a:bodyPr>
          <a:lstStyle/>
          <a:p>
            <a:r>
              <a:rPr lang="en-US" b="1" dirty="0" err="1" smtClean="0"/>
              <a:t>Encadrement</a:t>
            </a:r>
            <a:r>
              <a:rPr lang="en-US" b="1" dirty="0" smtClean="0"/>
              <a:t> des </a:t>
            </a:r>
            <a:r>
              <a:rPr lang="en-US" b="1" dirty="0" err="1" smtClean="0"/>
              <a:t>animaux</a:t>
            </a:r>
            <a:endParaRPr lang="fr-FR" b="1" dirty="0"/>
          </a:p>
        </p:txBody>
      </p:sp>
    </p:spTree>
    <p:extLst>
      <p:ext uri="{BB962C8B-B14F-4D97-AF65-F5344CB8AC3E}">
        <p14:creationId xmlns:p14="http://schemas.microsoft.com/office/powerpoint/2010/main" val="12933638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956" y="135082"/>
            <a:ext cx="8634690"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ACTIVITÉS ÉCONOMIQUES: ÉLEVAGE</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4" name="Rectangle 2"/>
          <p:cNvSpPr>
            <a:spLocks noChangeArrowheads="1"/>
          </p:cNvSpPr>
          <p:nvPr/>
        </p:nvSpPr>
        <p:spPr bwMode="auto">
          <a:xfrm>
            <a:off x="277957" y="1195777"/>
            <a:ext cx="408622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a:t>
            </a:r>
            <a:r>
              <a:rPr kumimoji="0" lang="fr-FR" altLang="fr-FR" sz="12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igure 2. </a:t>
            </a:r>
            <a:r>
              <a:rPr kumimoji="0" lang="fr-FR" altLang="fr-FR" sz="1200" b="1" i="0" u="none" strike="noStrike" cap="none" normalizeH="0" baseline="0" dirty="0" smtClean="0" bmk="_Toc441345578">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 Difficult</a:t>
            </a:r>
            <a:r>
              <a:rPr kumimoji="0" lang="fr-FR" altLang="fr-FR" sz="1200" b="1" i="0" u="none" strike="noStrike" cap="none" normalizeH="0" baseline="0" dirty="0" smtClean="0" bmk="_Toc441345578">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200" b="1" i="0" u="none" strike="noStrike" cap="none" normalizeH="0" baseline="0" dirty="0" smtClean="0" bmk="_Toc441345578">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 li</a:t>
            </a:r>
            <a:r>
              <a:rPr kumimoji="0" lang="fr-FR" altLang="fr-FR" sz="1200" b="1" i="0" u="none" strike="noStrike" cap="none" normalizeH="0" baseline="0" dirty="0" smtClean="0" bmk="_Toc441345578">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200" b="1" i="0" u="none" strike="noStrike" cap="none" normalizeH="0" baseline="0" dirty="0" smtClean="0" bmk="_Toc441345578">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 </a:t>
            </a:r>
            <a:r>
              <a:rPr kumimoji="0" lang="fr-FR" altLang="fr-FR" sz="1200" b="1" i="0" u="none" strike="noStrike" cap="none" normalizeH="0" baseline="0" dirty="0" smtClean="0" bmk="_Toc441345578">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à</a:t>
            </a:r>
            <a:r>
              <a:rPr kumimoji="0" lang="fr-FR" altLang="fr-FR" sz="1200" b="1" i="0" u="none" strike="noStrike" cap="none" normalizeH="0" baseline="0" dirty="0" smtClean="0" bmk="_Toc441345578">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l'alimentation des animaux</a:t>
            </a:r>
            <a:endParaRPr kumimoji="0" lang="fr-FR" altLang="fr-FR" sz="1200" b="0" i="0" u="none" strike="noStrike" cap="none" normalizeH="0" baseline="0" dirty="0" smtClean="0">
              <a:ln>
                <a:noFill/>
              </a:ln>
              <a:solidFill>
                <a:schemeClr val="tx1"/>
              </a:solidFill>
              <a:effectLst/>
            </a:endParaRPr>
          </a:p>
        </p:txBody>
      </p:sp>
      <p:graphicFrame>
        <p:nvGraphicFramePr>
          <p:cNvPr id="8" name="Chart 7"/>
          <p:cNvGraphicFramePr/>
          <p:nvPr>
            <p:extLst>
              <p:ext uri="{D42A27DB-BD31-4B8C-83A1-F6EECF244321}">
                <p14:modId xmlns:p14="http://schemas.microsoft.com/office/powerpoint/2010/main" val="3220916164"/>
              </p:ext>
            </p:extLst>
          </p:nvPr>
        </p:nvGraphicFramePr>
        <p:xfrm>
          <a:off x="145472" y="1589810"/>
          <a:ext cx="4353792" cy="3127664"/>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3"/>
          <p:cNvSpPr>
            <a:spLocks noChangeArrowheads="1"/>
          </p:cNvSpPr>
          <p:nvPr/>
        </p:nvSpPr>
        <p:spPr bwMode="auto">
          <a:xfrm>
            <a:off x="0" y="3257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 name="TextBox 6"/>
          <p:cNvSpPr txBox="1"/>
          <p:nvPr/>
        </p:nvSpPr>
        <p:spPr>
          <a:xfrm>
            <a:off x="277956" y="5038781"/>
            <a:ext cx="8203623" cy="1477328"/>
          </a:xfrm>
          <a:prstGeom prst="rect">
            <a:avLst/>
          </a:prstGeom>
          <a:noFill/>
        </p:spPr>
        <p:txBody>
          <a:bodyPr wrap="square" rtlCol="0">
            <a:spAutoFit/>
          </a:bodyPr>
          <a:lstStyle/>
          <a:p>
            <a:pPr marL="285750" indent="-285750" algn="just">
              <a:buFont typeface="Wingdings" panose="05000000000000000000" pitchFamily="2" charset="2"/>
              <a:buChar char="Ø"/>
            </a:pPr>
            <a:r>
              <a:rPr lang="en-US" dirty="0" smtClean="0"/>
              <a:t>La </a:t>
            </a:r>
            <a:r>
              <a:rPr lang="en-US" dirty="0" err="1" smtClean="0"/>
              <a:t>principale</a:t>
            </a:r>
            <a:r>
              <a:rPr lang="en-US" dirty="0" smtClean="0"/>
              <a:t> </a:t>
            </a:r>
            <a:r>
              <a:rPr lang="en-US" dirty="0" err="1" smtClean="0"/>
              <a:t>difficulté</a:t>
            </a:r>
            <a:r>
              <a:rPr lang="en-US" dirty="0" smtClean="0"/>
              <a:t> </a:t>
            </a:r>
            <a:r>
              <a:rPr lang="en-US" dirty="0" err="1" smtClean="0"/>
              <a:t>liée</a:t>
            </a:r>
            <a:r>
              <a:rPr lang="en-US" dirty="0" smtClean="0"/>
              <a:t> à </a:t>
            </a:r>
            <a:r>
              <a:rPr lang="en-US" dirty="0" err="1" smtClean="0"/>
              <a:t>l’alimentation</a:t>
            </a:r>
            <a:r>
              <a:rPr lang="en-US" dirty="0" smtClean="0"/>
              <a:t> </a:t>
            </a:r>
            <a:r>
              <a:rPr lang="en-US" dirty="0" err="1" smtClean="0"/>
              <a:t>est</a:t>
            </a:r>
            <a:r>
              <a:rPr lang="en-US" dirty="0" smtClean="0"/>
              <a:t> </a:t>
            </a:r>
            <a:r>
              <a:rPr lang="en-US" dirty="0" err="1" smtClean="0"/>
              <a:t>l’insuffisance</a:t>
            </a:r>
            <a:r>
              <a:rPr lang="en-US" dirty="0" smtClean="0"/>
              <a:t> </a:t>
            </a:r>
            <a:r>
              <a:rPr lang="en-US" dirty="0" err="1" smtClean="0"/>
              <a:t>ou</a:t>
            </a:r>
            <a:r>
              <a:rPr lang="en-US" dirty="0" smtClean="0"/>
              <a:t> la </a:t>
            </a:r>
            <a:r>
              <a:rPr lang="en-US" dirty="0" err="1" smtClean="0"/>
              <a:t>rareté</a:t>
            </a:r>
            <a:r>
              <a:rPr lang="en-US" dirty="0" smtClean="0"/>
              <a:t> des </a:t>
            </a:r>
            <a:r>
              <a:rPr lang="en-US" dirty="0" err="1" smtClean="0"/>
              <a:t>produits</a:t>
            </a:r>
            <a:r>
              <a:rPr lang="en-US" dirty="0" smtClean="0"/>
              <a:t>;</a:t>
            </a:r>
          </a:p>
          <a:p>
            <a:pPr marL="285750" indent="-285750" algn="just">
              <a:buFont typeface="Wingdings" panose="05000000000000000000" pitchFamily="2" charset="2"/>
              <a:buChar char="Ø"/>
            </a:pPr>
            <a:r>
              <a:rPr lang="en-US" dirty="0" smtClean="0"/>
              <a:t>La </a:t>
            </a:r>
            <a:r>
              <a:rPr lang="en-US" dirty="0" err="1" smtClean="0"/>
              <a:t>principale</a:t>
            </a:r>
            <a:r>
              <a:rPr lang="en-US" dirty="0" smtClean="0"/>
              <a:t> </a:t>
            </a:r>
            <a:r>
              <a:rPr lang="en-US" dirty="0" err="1" smtClean="0"/>
              <a:t>difficulté</a:t>
            </a:r>
            <a:r>
              <a:rPr lang="en-US" dirty="0" smtClean="0"/>
              <a:t> </a:t>
            </a:r>
            <a:r>
              <a:rPr lang="en-US" dirty="0" err="1" smtClean="0"/>
              <a:t>liée</a:t>
            </a:r>
            <a:r>
              <a:rPr lang="en-US" dirty="0" smtClean="0"/>
              <a:t> aux </a:t>
            </a:r>
            <a:r>
              <a:rPr lang="en-US" dirty="0" err="1" smtClean="0"/>
              <a:t>soins</a:t>
            </a:r>
            <a:r>
              <a:rPr lang="en-US" dirty="0" smtClean="0"/>
              <a:t> </a:t>
            </a:r>
            <a:r>
              <a:rPr lang="en-US" dirty="0" err="1" smtClean="0"/>
              <a:t>vétérinaires</a:t>
            </a:r>
            <a:r>
              <a:rPr lang="en-US" dirty="0" smtClean="0"/>
              <a:t> </a:t>
            </a:r>
            <a:r>
              <a:rPr lang="en-US" dirty="0" err="1" smtClean="0"/>
              <a:t>est</a:t>
            </a:r>
            <a:r>
              <a:rPr lang="en-US" dirty="0" smtClean="0"/>
              <a:t> </a:t>
            </a:r>
            <a:r>
              <a:rPr lang="en-US" dirty="0" err="1" smtClean="0"/>
              <a:t>l’indisponibilité</a:t>
            </a:r>
            <a:r>
              <a:rPr lang="en-US" dirty="0" smtClean="0"/>
              <a:t> des </a:t>
            </a:r>
            <a:r>
              <a:rPr lang="en-US" dirty="0" err="1" smtClean="0"/>
              <a:t>produits</a:t>
            </a:r>
            <a:r>
              <a:rPr lang="en-US" dirty="0" smtClean="0"/>
              <a:t>;</a:t>
            </a:r>
          </a:p>
          <a:p>
            <a:pPr marL="285750" indent="-285750" algn="just">
              <a:buFont typeface="Wingdings" panose="05000000000000000000" pitchFamily="2" charset="2"/>
              <a:buChar char="Ø"/>
            </a:pPr>
            <a:r>
              <a:rPr lang="en-US" dirty="0" err="1" smtClean="0"/>
              <a:t>Certains</a:t>
            </a:r>
            <a:r>
              <a:rPr lang="en-US" dirty="0" smtClean="0"/>
              <a:t> ménages </a:t>
            </a:r>
            <a:r>
              <a:rPr lang="en-US" dirty="0" err="1" smtClean="0"/>
              <a:t>ont</a:t>
            </a:r>
            <a:r>
              <a:rPr lang="en-US" dirty="0" smtClean="0"/>
              <a:t> </a:t>
            </a:r>
            <a:r>
              <a:rPr lang="en-US" dirty="0" err="1" smtClean="0"/>
              <a:t>connu</a:t>
            </a:r>
            <a:r>
              <a:rPr lang="en-US" dirty="0" smtClean="0"/>
              <a:t> </a:t>
            </a:r>
            <a:r>
              <a:rPr lang="en-US" dirty="0" err="1" smtClean="0"/>
              <a:t>leurs</a:t>
            </a:r>
            <a:r>
              <a:rPr lang="en-US" dirty="0" smtClean="0"/>
              <a:t> premières </a:t>
            </a:r>
            <a:r>
              <a:rPr lang="en-US" dirty="0" err="1" smtClean="0"/>
              <a:t>difficultés</a:t>
            </a:r>
            <a:r>
              <a:rPr lang="en-US" dirty="0" smtClean="0"/>
              <a:t> </a:t>
            </a:r>
            <a:r>
              <a:rPr lang="en-US" dirty="0" err="1" smtClean="0"/>
              <a:t>dans</a:t>
            </a:r>
            <a:r>
              <a:rPr lang="en-US" dirty="0" smtClean="0"/>
              <a:t> </a:t>
            </a:r>
            <a:r>
              <a:rPr lang="en-US" dirty="0" err="1" smtClean="0"/>
              <a:t>l’alimentation</a:t>
            </a:r>
            <a:r>
              <a:rPr lang="en-US" dirty="0" smtClean="0"/>
              <a:t> et les </a:t>
            </a:r>
            <a:r>
              <a:rPr lang="en-US" dirty="0" err="1" smtClean="0"/>
              <a:t>soins</a:t>
            </a:r>
            <a:r>
              <a:rPr lang="en-US" dirty="0" smtClean="0"/>
              <a:t> </a:t>
            </a:r>
            <a:r>
              <a:rPr lang="en-US" dirty="0" err="1" smtClean="0"/>
              <a:t>vétérinaires</a:t>
            </a:r>
            <a:r>
              <a:rPr lang="en-US" dirty="0" smtClean="0"/>
              <a:t> des </a:t>
            </a:r>
            <a:r>
              <a:rPr lang="en-US" dirty="0" err="1" smtClean="0"/>
              <a:t>animaux</a:t>
            </a:r>
            <a:r>
              <a:rPr lang="en-US" dirty="0" smtClean="0"/>
              <a:t> avec la </a:t>
            </a:r>
            <a:r>
              <a:rPr lang="en-US" dirty="0" err="1" smtClean="0"/>
              <a:t>crise</a:t>
            </a:r>
            <a:r>
              <a:rPr lang="en-US" dirty="0" smtClean="0"/>
              <a:t>.</a:t>
            </a:r>
            <a:endParaRPr lang="fr-FR" dirty="0"/>
          </a:p>
        </p:txBody>
      </p:sp>
      <p:sp>
        <p:nvSpPr>
          <p:cNvPr id="13" name="Rectangle 12"/>
          <p:cNvSpPr>
            <a:spLocks noChangeArrowheads="1"/>
          </p:cNvSpPr>
          <p:nvPr/>
        </p:nvSpPr>
        <p:spPr bwMode="auto">
          <a:xfrm>
            <a:off x="4852555" y="1234936"/>
            <a:ext cx="366279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a:t>
            </a:r>
            <a:r>
              <a:rPr kumimoji="0" lang="fr-FR" altLang="fr-FR" sz="12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igure 2. </a:t>
            </a:r>
            <a:r>
              <a:rPr kumimoji="0" lang="fr-FR" altLang="fr-FR" sz="1200" b="1" i="0" u="none" strike="noStrike" cap="none" normalizeH="0" baseline="0" dirty="0" smtClean="0" bmk="_Toc440308738">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7: Difficult</a:t>
            </a:r>
            <a:r>
              <a:rPr kumimoji="0" lang="fr-FR" altLang="fr-FR" sz="1200" b="1" i="0" u="none" strike="noStrike" cap="none" normalizeH="0" baseline="0" dirty="0" smtClean="0" bmk="_Toc440308738">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200" b="1" i="0" u="none" strike="noStrike" cap="none" normalizeH="0" baseline="0" dirty="0" smtClean="0" bmk="_Toc440308738">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 li</a:t>
            </a:r>
            <a:r>
              <a:rPr kumimoji="0" lang="fr-FR" altLang="fr-FR" sz="1200" b="1" i="0" u="none" strike="noStrike" cap="none" normalizeH="0" baseline="0" dirty="0" smtClean="0" bmk="_Toc440308738">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200" b="1" i="0" u="none" strike="noStrike" cap="none" normalizeH="0" baseline="0" dirty="0" smtClean="0" bmk="_Toc440308738">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 aux soins v</a:t>
            </a:r>
            <a:r>
              <a:rPr kumimoji="0" lang="fr-FR" altLang="fr-FR" sz="1200" b="1" i="0" u="none" strike="noStrike" cap="none" normalizeH="0" baseline="0" dirty="0" smtClean="0" bmk="_Toc440308738">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200" b="1" i="0" u="none" strike="noStrike" cap="none" normalizeH="0" baseline="0" dirty="0" smtClean="0" bmk="_Toc440308738">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200" b="1" i="0" u="none" strike="noStrike" cap="none" normalizeH="0" baseline="0" dirty="0" smtClean="0" bmk="_Toc440308738">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200" b="1" i="0" u="none" strike="noStrike" cap="none" normalizeH="0" baseline="0" dirty="0" smtClean="0" bmk="_Toc440308738">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rinaires</a:t>
            </a:r>
            <a:endParaRPr kumimoji="0" lang="fr-FR" altLang="fr-FR" sz="1200" b="0" i="0" u="none" strike="noStrike" cap="none" normalizeH="0" baseline="0" dirty="0" smtClean="0">
              <a:ln>
                <a:noFill/>
              </a:ln>
              <a:solidFill>
                <a:schemeClr val="tx1"/>
              </a:solidFill>
              <a:effectLst/>
            </a:endParaRPr>
          </a:p>
        </p:txBody>
      </p:sp>
      <p:graphicFrame>
        <p:nvGraphicFramePr>
          <p:cNvPr id="10" name="Chart 9"/>
          <p:cNvGraphicFramePr/>
          <p:nvPr>
            <p:extLst>
              <p:ext uri="{D42A27DB-BD31-4B8C-83A1-F6EECF244321}">
                <p14:modId xmlns:p14="http://schemas.microsoft.com/office/powerpoint/2010/main" val="2429798593"/>
              </p:ext>
            </p:extLst>
          </p:nvPr>
        </p:nvGraphicFramePr>
        <p:xfrm>
          <a:off x="4596979" y="1589297"/>
          <a:ext cx="4315667" cy="314795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959324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5082"/>
            <a:ext cx="7886700"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ACTIVITÉS ÉCONOMIQUES: ÉLEVAGE</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Rectangle 3"/>
          <p:cNvSpPr>
            <a:spLocks noChangeArrowheads="1"/>
          </p:cNvSpPr>
          <p:nvPr/>
        </p:nvSpPr>
        <p:spPr bwMode="auto">
          <a:xfrm>
            <a:off x="0" y="3257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 name="TextBox 6"/>
          <p:cNvSpPr txBox="1"/>
          <p:nvPr/>
        </p:nvSpPr>
        <p:spPr>
          <a:xfrm>
            <a:off x="241588" y="4686982"/>
            <a:ext cx="8559512" cy="1200329"/>
          </a:xfrm>
          <a:prstGeom prst="rect">
            <a:avLst/>
          </a:prstGeom>
          <a:noFill/>
        </p:spPr>
        <p:txBody>
          <a:bodyPr wrap="square" rtlCol="0">
            <a:spAutoFit/>
          </a:bodyPr>
          <a:lstStyle/>
          <a:p>
            <a:pPr marL="285750" indent="-285750" algn="just">
              <a:buFont typeface="Wingdings" panose="05000000000000000000" pitchFamily="2" charset="2"/>
              <a:buChar char="Ø"/>
            </a:pPr>
            <a:r>
              <a:rPr lang="en-US" dirty="0" smtClean="0"/>
              <a:t>La </a:t>
            </a:r>
            <a:r>
              <a:rPr lang="en-US" dirty="0" err="1" smtClean="0"/>
              <a:t>principale</a:t>
            </a:r>
            <a:r>
              <a:rPr lang="en-US" dirty="0" smtClean="0"/>
              <a:t> </a:t>
            </a:r>
            <a:r>
              <a:rPr lang="en-US" dirty="0" err="1" smtClean="0"/>
              <a:t>difficulté</a:t>
            </a:r>
            <a:r>
              <a:rPr lang="en-US" dirty="0" smtClean="0"/>
              <a:t> </a:t>
            </a:r>
            <a:r>
              <a:rPr lang="en-US" dirty="0" err="1" smtClean="0"/>
              <a:t>liée</a:t>
            </a:r>
            <a:r>
              <a:rPr lang="en-US" dirty="0" smtClean="0"/>
              <a:t> à la protection du </a:t>
            </a:r>
            <a:r>
              <a:rPr lang="en-US" dirty="0" err="1" smtClean="0"/>
              <a:t>cheptel</a:t>
            </a:r>
            <a:r>
              <a:rPr lang="en-US" dirty="0" smtClean="0"/>
              <a:t> </a:t>
            </a:r>
            <a:r>
              <a:rPr lang="en-US" dirty="0" err="1" smtClean="0"/>
              <a:t>est</a:t>
            </a:r>
            <a:r>
              <a:rPr lang="en-US" dirty="0" smtClean="0"/>
              <a:t> le </a:t>
            </a:r>
            <a:r>
              <a:rPr lang="en-US" dirty="0" err="1" smtClean="0"/>
              <a:t>vol</a:t>
            </a:r>
            <a:r>
              <a:rPr lang="en-US" dirty="0" smtClean="0"/>
              <a:t>;</a:t>
            </a:r>
          </a:p>
          <a:p>
            <a:pPr marL="285750" indent="-285750" algn="just">
              <a:buFont typeface="Wingdings" panose="05000000000000000000" pitchFamily="2" charset="2"/>
              <a:buChar char="Ø"/>
            </a:pPr>
            <a:r>
              <a:rPr lang="en-US" dirty="0" smtClean="0"/>
              <a:t>La </a:t>
            </a:r>
            <a:r>
              <a:rPr lang="en-US" dirty="0" err="1" smtClean="0"/>
              <a:t>principale</a:t>
            </a:r>
            <a:r>
              <a:rPr lang="en-US" dirty="0" smtClean="0"/>
              <a:t> </a:t>
            </a:r>
            <a:r>
              <a:rPr lang="en-US" dirty="0" err="1" smtClean="0"/>
              <a:t>difficulté</a:t>
            </a:r>
            <a:r>
              <a:rPr lang="en-US" dirty="0" smtClean="0"/>
              <a:t> </a:t>
            </a:r>
            <a:r>
              <a:rPr lang="en-US" dirty="0" err="1" smtClean="0"/>
              <a:t>liée</a:t>
            </a:r>
            <a:r>
              <a:rPr lang="en-US" dirty="0" smtClean="0"/>
              <a:t> à la </a:t>
            </a:r>
            <a:r>
              <a:rPr lang="en-US" dirty="0" err="1" smtClean="0"/>
              <a:t>commcercialisation</a:t>
            </a:r>
            <a:r>
              <a:rPr lang="en-US" dirty="0" smtClean="0"/>
              <a:t> </a:t>
            </a:r>
            <a:r>
              <a:rPr lang="en-US" dirty="0" err="1" smtClean="0"/>
              <a:t>est</a:t>
            </a:r>
            <a:r>
              <a:rPr lang="en-US" dirty="0" smtClean="0"/>
              <a:t> le </a:t>
            </a:r>
            <a:r>
              <a:rPr lang="en-US" dirty="0" err="1" smtClean="0"/>
              <a:t>manque</a:t>
            </a:r>
            <a:r>
              <a:rPr lang="en-US" dirty="0" smtClean="0"/>
              <a:t> </a:t>
            </a:r>
            <a:r>
              <a:rPr lang="en-US" dirty="0" err="1" smtClean="0"/>
              <a:t>d’acheteurs</a:t>
            </a:r>
            <a:r>
              <a:rPr lang="en-US" dirty="0" smtClean="0"/>
              <a:t> et de </a:t>
            </a:r>
            <a:r>
              <a:rPr lang="en-US" dirty="0" err="1" smtClean="0"/>
              <a:t>débouchés</a:t>
            </a:r>
            <a:endParaRPr lang="en-US" dirty="0" smtClean="0"/>
          </a:p>
          <a:p>
            <a:pPr marL="285750" indent="-285750" algn="just">
              <a:buFont typeface="Wingdings" panose="05000000000000000000" pitchFamily="2" charset="2"/>
              <a:buChar char="Ø"/>
            </a:pPr>
            <a:r>
              <a:rPr lang="en-US" dirty="0" err="1" smtClean="0"/>
              <a:t>Certains</a:t>
            </a:r>
            <a:r>
              <a:rPr lang="en-US" dirty="0" smtClean="0"/>
              <a:t> </a:t>
            </a:r>
            <a:r>
              <a:rPr lang="en-US" dirty="0" err="1" smtClean="0"/>
              <a:t>éleveurs</a:t>
            </a:r>
            <a:r>
              <a:rPr lang="en-US" dirty="0" smtClean="0"/>
              <a:t> </a:t>
            </a:r>
            <a:r>
              <a:rPr lang="en-US" dirty="0" err="1" smtClean="0"/>
              <a:t>ont</a:t>
            </a:r>
            <a:r>
              <a:rPr lang="en-US" dirty="0" smtClean="0"/>
              <a:t> </a:t>
            </a:r>
            <a:r>
              <a:rPr lang="en-US" dirty="0" err="1" smtClean="0"/>
              <a:t>connu</a:t>
            </a:r>
            <a:r>
              <a:rPr lang="en-US" dirty="0" smtClean="0"/>
              <a:t> la situation de </a:t>
            </a:r>
            <a:r>
              <a:rPr lang="en-US" dirty="0" err="1" smtClean="0"/>
              <a:t>vol</a:t>
            </a:r>
            <a:r>
              <a:rPr lang="en-US" dirty="0" smtClean="0"/>
              <a:t> et le </a:t>
            </a:r>
            <a:r>
              <a:rPr lang="en-US" dirty="0" err="1" smtClean="0"/>
              <a:t>maque</a:t>
            </a:r>
            <a:r>
              <a:rPr lang="en-US" dirty="0" smtClean="0"/>
              <a:t> de client avec la </a:t>
            </a:r>
            <a:r>
              <a:rPr lang="en-US" dirty="0" err="1" smtClean="0"/>
              <a:t>crise</a:t>
            </a:r>
            <a:r>
              <a:rPr lang="en-US" dirty="0" smtClean="0"/>
              <a:t>.</a:t>
            </a:r>
          </a:p>
        </p:txBody>
      </p:sp>
      <p:sp>
        <p:nvSpPr>
          <p:cNvPr id="6" name="Rectangle 3"/>
          <p:cNvSpPr>
            <a:spLocks noChangeArrowheads="1"/>
          </p:cNvSpPr>
          <p:nvPr/>
        </p:nvSpPr>
        <p:spPr bwMode="auto">
          <a:xfrm>
            <a:off x="0" y="37814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0" name="Rectangle 5"/>
          <p:cNvSpPr>
            <a:spLocks noChangeArrowheads="1"/>
          </p:cNvSpPr>
          <p:nvPr/>
        </p:nvSpPr>
        <p:spPr bwMode="auto">
          <a:xfrm>
            <a:off x="527338" y="1138368"/>
            <a:ext cx="3460173"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a:t>
            </a:r>
            <a:r>
              <a:rPr kumimoji="0" lang="fr-FR" altLang="fr-FR" sz="1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igure 2. </a:t>
            </a:r>
            <a:r>
              <a:rPr kumimoji="0" lang="fr-FR" altLang="fr-FR" sz="1000" b="1" i="0" u="none" strike="noStrike" cap="none" normalizeH="0" baseline="0" dirty="0" smtClean="0" bmk="_Toc44134557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 Difficult</a:t>
            </a:r>
            <a:r>
              <a:rPr kumimoji="0" lang="fr-FR" altLang="fr-FR" sz="1000" b="1" i="0" u="none" strike="noStrike" cap="none" normalizeH="0" baseline="0" dirty="0" smtClean="0" bmk="_Toc441345579">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és</a:t>
            </a:r>
            <a:r>
              <a:rPr kumimoji="0" lang="fr-FR" altLang="fr-FR" sz="1000" b="1" i="0" u="none" strike="noStrike" cap="none" normalizeH="0" baseline="0" dirty="0" smtClean="0" bmk="_Toc44134557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li</a:t>
            </a:r>
            <a:r>
              <a:rPr kumimoji="0" lang="fr-FR" altLang="fr-FR" sz="1000" b="1" i="0" u="none" strike="noStrike" cap="none" normalizeH="0" baseline="0" dirty="0" smtClean="0" bmk="_Toc441345579">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57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 </a:t>
            </a:r>
            <a:r>
              <a:rPr kumimoji="0" lang="fr-FR" altLang="fr-FR" sz="1000" b="1" i="0" u="none" strike="noStrike" cap="none" normalizeH="0" baseline="0" dirty="0" smtClean="0" bmk="_Toc441345579">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à</a:t>
            </a:r>
            <a:r>
              <a:rPr kumimoji="0" lang="fr-FR" altLang="fr-FR" sz="1000" b="1" i="0" u="none" strike="noStrike" cap="none" normalizeH="0" baseline="0" dirty="0" smtClean="0" bmk="_Toc44134557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la protection du cheptel</a:t>
            </a:r>
            <a:endParaRPr kumimoji="0" lang="fr-FR" altLang="fr-FR" sz="700" b="0" i="0" u="none" strike="noStrike" cap="none" normalizeH="0" baseline="0" dirty="0" smtClean="0">
              <a:ln>
                <a:noFill/>
              </a:ln>
              <a:solidFill>
                <a:schemeClr val="tx1"/>
              </a:solidFill>
              <a:effectLst/>
            </a:endParaRPr>
          </a:p>
        </p:txBody>
      </p:sp>
      <p:graphicFrame>
        <p:nvGraphicFramePr>
          <p:cNvPr id="13" name="Chart 12"/>
          <p:cNvGraphicFramePr/>
          <p:nvPr>
            <p:extLst>
              <p:ext uri="{D42A27DB-BD31-4B8C-83A1-F6EECF244321}">
                <p14:modId xmlns:p14="http://schemas.microsoft.com/office/powerpoint/2010/main" val="2331293907"/>
              </p:ext>
            </p:extLst>
          </p:nvPr>
        </p:nvGraphicFramePr>
        <p:xfrm>
          <a:off x="0" y="1384590"/>
          <a:ext cx="4521344" cy="2965294"/>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6"/>
          <p:cNvSpPr>
            <a:spLocks noChangeArrowheads="1"/>
          </p:cNvSpPr>
          <p:nvPr/>
        </p:nvSpPr>
        <p:spPr bwMode="auto">
          <a:xfrm>
            <a:off x="0" y="28860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5" name="Rectangle 8"/>
          <p:cNvSpPr>
            <a:spLocks noChangeArrowheads="1"/>
          </p:cNvSpPr>
          <p:nvPr/>
        </p:nvSpPr>
        <p:spPr bwMode="auto">
          <a:xfrm>
            <a:off x="4671152" y="1136229"/>
            <a:ext cx="36576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a:t>
            </a:r>
            <a:r>
              <a:rPr kumimoji="0" lang="fr-FR" altLang="fr-FR" sz="1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igure 2. </a:t>
            </a:r>
            <a:r>
              <a:rPr kumimoji="0" lang="fr-FR" altLang="fr-FR" sz="1000" b="1" i="0" u="none" strike="noStrike" cap="none" normalizeH="0" baseline="0" dirty="0" smtClean="0" bmk="_Toc441345582">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8: Difficult</a:t>
            </a:r>
            <a:r>
              <a:rPr kumimoji="0" lang="fr-FR" altLang="fr-FR" sz="1000" b="1" i="0" u="none" strike="noStrike" cap="none" normalizeH="0" baseline="0" dirty="0" smtClean="0" bmk="_Toc441345582">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582">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 li</a:t>
            </a:r>
            <a:r>
              <a:rPr kumimoji="0" lang="fr-FR" altLang="fr-FR" sz="1000" b="1" i="0" u="none" strike="noStrike" cap="none" normalizeH="0" baseline="0" dirty="0" smtClean="0" bmk="_Toc441345582">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582">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 </a:t>
            </a:r>
            <a:r>
              <a:rPr kumimoji="0" lang="fr-FR" altLang="fr-FR" sz="1000" b="1" i="0" u="none" strike="noStrike" cap="none" normalizeH="0" baseline="0" dirty="0" smtClean="0" bmk="_Toc441345582">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à</a:t>
            </a:r>
            <a:r>
              <a:rPr kumimoji="0" lang="fr-FR" altLang="fr-FR" sz="1000" b="1" i="0" u="none" strike="noStrike" cap="none" normalizeH="0" baseline="0" dirty="0" smtClean="0" bmk="_Toc441345582">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la commercialisation des animaux</a:t>
            </a:r>
            <a:endParaRPr kumimoji="0" lang="fr-FR" altLang="fr-FR" sz="700" b="0" i="0" u="none" strike="noStrike" cap="none" normalizeH="0" baseline="0" dirty="0" smtClean="0">
              <a:ln>
                <a:noFill/>
              </a:ln>
              <a:solidFill>
                <a:schemeClr val="tx1"/>
              </a:solidFill>
              <a:effectLst/>
            </a:endParaRPr>
          </a:p>
        </p:txBody>
      </p:sp>
      <p:graphicFrame>
        <p:nvGraphicFramePr>
          <p:cNvPr id="16" name="Chart 15"/>
          <p:cNvGraphicFramePr/>
          <p:nvPr>
            <p:extLst>
              <p:ext uri="{D42A27DB-BD31-4B8C-83A1-F6EECF244321}">
                <p14:modId xmlns:p14="http://schemas.microsoft.com/office/powerpoint/2010/main" val="370012405"/>
              </p:ext>
            </p:extLst>
          </p:nvPr>
        </p:nvGraphicFramePr>
        <p:xfrm>
          <a:off x="4655127" y="1400609"/>
          <a:ext cx="4395355" cy="2970931"/>
        </p:xfrm>
        <a:graphic>
          <a:graphicData uri="http://schemas.openxmlformats.org/drawingml/2006/chart">
            <c:chart xmlns:c="http://schemas.openxmlformats.org/drawingml/2006/chart" xmlns:r="http://schemas.openxmlformats.org/officeDocument/2006/relationships" r:id="rId3"/>
          </a:graphicData>
        </a:graphic>
      </p:graphicFrame>
      <p:sp>
        <p:nvSpPr>
          <p:cNvPr id="17" name="Rectangle 9"/>
          <p:cNvSpPr>
            <a:spLocks noChangeArrowheads="1"/>
          </p:cNvSpPr>
          <p:nvPr/>
        </p:nvSpPr>
        <p:spPr bwMode="auto">
          <a:xfrm>
            <a:off x="0" y="31813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9596767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5082"/>
            <a:ext cx="7886700"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ACTIVITÉS ÉCONOMIQUES: ENTREPRENEURIAT</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Rectangle 3"/>
          <p:cNvSpPr>
            <a:spLocks noChangeArrowheads="1"/>
          </p:cNvSpPr>
          <p:nvPr/>
        </p:nvSpPr>
        <p:spPr bwMode="auto">
          <a:xfrm>
            <a:off x="0" y="3257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6" name="Rectangle 3"/>
          <p:cNvSpPr>
            <a:spLocks noChangeArrowheads="1"/>
          </p:cNvSpPr>
          <p:nvPr/>
        </p:nvSpPr>
        <p:spPr bwMode="auto">
          <a:xfrm>
            <a:off x="0" y="37814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1" name="Rectangle 6"/>
          <p:cNvSpPr>
            <a:spLocks noChangeArrowheads="1"/>
          </p:cNvSpPr>
          <p:nvPr/>
        </p:nvSpPr>
        <p:spPr bwMode="auto">
          <a:xfrm>
            <a:off x="0" y="28860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7" name="Rectangle 9"/>
          <p:cNvSpPr>
            <a:spLocks noChangeArrowheads="1"/>
          </p:cNvSpPr>
          <p:nvPr/>
        </p:nvSpPr>
        <p:spPr bwMode="auto">
          <a:xfrm>
            <a:off x="0" y="31813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 name="TextBox 2"/>
          <p:cNvSpPr txBox="1"/>
          <p:nvPr/>
        </p:nvSpPr>
        <p:spPr>
          <a:xfrm>
            <a:off x="738130" y="1417838"/>
            <a:ext cx="7612656" cy="369332"/>
          </a:xfrm>
          <a:prstGeom prst="rect">
            <a:avLst/>
          </a:prstGeom>
          <a:noFill/>
        </p:spPr>
        <p:txBody>
          <a:bodyPr wrap="square" rtlCol="0">
            <a:spAutoFit/>
          </a:bodyPr>
          <a:lstStyle/>
          <a:p>
            <a:r>
              <a:rPr lang="en-US" b="1" dirty="0" err="1" smtClean="0"/>
              <a:t>Principales</a:t>
            </a:r>
            <a:r>
              <a:rPr lang="en-US" b="1" dirty="0" smtClean="0"/>
              <a:t> </a:t>
            </a:r>
            <a:r>
              <a:rPr lang="en-US" b="1" dirty="0" err="1" smtClean="0"/>
              <a:t>activités</a:t>
            </a:r>
            <a:r>
              <a:rPr lang="en-US" b="1" dirty="0" smtClean="0"/>
              <a:t> </a:t>
            </a:r>
            <a:r>
              <a:rPr lang="en-US" b="1" dirty="0" err="1" smtClean="0"/>
              <a:t>entrepreneuriales</a:t>
            </a:r>
            <a:r>
              <a:rPr lang="en-US" b="1" dirty="0" smtClean="0"/>
              <a:t> au Nord</a:t>
            </a:r>
            <a:endParaRPr lang="fr-FR" b="1" dirty="0"/>
          </a:p>
        </p:txBody>
      </p:sp>
      <p:graphicFrame>
        <p:nvGraphicFramePr>
          <p:cNvPr id="14" name="Chart 13"/>
          <p:cNvGraphicFramePr/>
          <p:nvPr>
            <p:extLst>
              <p:ext uri="{D42A27DB-BD31-4B8C-83A1-F6EECF244321}">
                <p14:modId xmlns:p14="http://schemas.microsoft.com/office/powerpoint/2010/main" val="2801833602"/>
              </p:ext>
            </p:extLst>
          </p:nvPr>
        </p:nvGraphicFramePr>
        <p:xfrm>
          <a:off x="341523" y="1998295"/>
          <a:ext cx="8527055" cy="44025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695080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371" y="135082"/>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ACTIVITÉS ÉCONOMIQUES: ENTREPRENEURIAT</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Rectangle 3"/>
          <p:cNvSpPr>
            <a:spLocks noChangeArrowheads="1"/>
          </p:cNvSpPr>
          <p:nvPr/>
        </p:nvSpPr>
        <p:spPr bwMode="auto">
          <a:xfrm>
            <a:off x="0" y="3257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1" name="Rectangle 6"/>
          <p:cNvSpPr>
            <a:spLocks noChangeArrowheads="1"/>
          </p:cNvSpPr>
          <p:nvPr/>
        </p:nvSpPr>
        <p:spPr bwMode="auto">
          <a:xfrm>
            <a:off x="0" y="28860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4" name="Rectangle 2"/>
          <p:cNvSpPr>
            <a:spLocks noChangeArrowheads="1"/>
          </p:cNvSpPr>
          <p:nvPr/>
        </p:nvSpPr>
        <p:spPr bwMode="auto">
          <a:xfrm>
            <a:off x="242372" y="1338988"/>
            <a:ext cx="441776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a:t>
            </a:r>
            <a:r>
              <a:rPr kumimoji="0" lang="fr-FR" altLang="fr-FR" sz="1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igure 2. </a:t>
            </a:r>
            <a:r>
              <a:rPr kumimoji="0" lang="fr-FR" altLang="fr-FR" sz="1000" b="1" i="0" u="none" strike="noStrike" cap="none" normalizeH="0" baseline="0" dirty="0" smtClean="0" bmk="_Toc441345588">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14: Difficult</a:t>
            </a:r>
            <a:r>
              <a:rPr kumimoji="0" lang="fr-FR" altLang="fr-FR" sz="1000" b="1" i="0" u="none" strike="noStrike" cap="none" normalizeH="0" baseline="0" dirty="0" smtClean="0" bmk="_Toc441345588">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588">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 li</a:t>
            </a:r>
            <a:r>
              <a:rPr kumimoji="0" lang="fr-FR" altLang="fr-FR" sz="1000" b="1" i="0" u="none" strike="noStrike" cap="none" normalizeH="0" baseline="0" dirty="0" smtClean="0" bmk="_Toc441345588">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588">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 </a:t>
            </a:r>
            <a:r>
              <a:rPr kumimoji="0" lang="fr-FR" altLang="fr-FR" sz="1000" b="1" i="0" u="none" strike="noStrike" cap="none" normalizeH="0" baseline="0" dirty="0" smtClean="0" bmk="_Toc441345588">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à</a:t>
            </a:r>
            <a:r>
              <a:rPr kumimoji="0" lang="fr-FR" altLang="fr-FR" sz="1000" b="1" i="0" u="none" strike="noStrike" cap="none" normalizeH="0" baseline="0" dirty="0" smtClean="0" bmk="_Toc441345588">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la transformation des produits agricoles ou de la viande</a:t>
            </a:r>
            <a:endParaRPr kumimoji="0" lang="fr-FR" altLang="fr-FR" sz="700" b="0" i="0" u="none" strike="noStrike" cap="none" normalizeH="0" baseline="0" dirty="0" smtClean="0">
              <a:ln>
                <a:noFill/>
              </a:ln>
              <a:solidFill>
                <a:schemeClr val="tx1"/>
              </a:solidFill>
              <a:effectLst/>
            </a:endParaRPr>
          </a:p>
        </p:txBody>
      </p:sp>
      <p:graphicFrame>
        <p:nvGraphicFramePr>
          <p:cNvPr id="13" name="Chart 12"/>
          <p:cNvGraphicFramePr/>
          <p:nvPr>
            <p:extLst>
              <p:ext uri="{D42A27DB-BD31-4B8C-83A1-F6EECF244321}">
                <p14:modId xmlns:p14="http://schemas.microsoft.com/office/powerpoint/2010/main" val="3887420568"/>
              </p:ext>
            </p:extLst>
          </p:nvPr>
        </p:nvGraphicFramePr>
        <p:xfrm>
          <a:off x="77118" y="1683564"/>
          <a:ext cx="4583017" cy="3538432"/>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3"/>
          <p:cNvSpPr>
            <a:spLocks noChangeArrowheads="1"/>
          </p:cNvSpPr>
          <p:nvPr/>
        </p:nvSpPr>
        <p:spPr bwMode="auto">
          <a:xfrm>
            <a:off x="0" y="2743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8" name="Rectangle 5"/>
          <p:cNvSpPr>
            <a:spLocks noChangeArrowheads="1"/>
          </p:cNvSpPr>
          <p:nvPr/>
        </p:nvSpPr>
        <p:spPr bwMode="auto">
          <a:xfrm>
            <a:off x="4748270" y="1096516"/>
            <a:ext cx="424149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a:t>
            </a:r>
            <a:r>
              <a:rPr kumimoji="0" lang="fr-FR" altLang="fr-FR" sz="1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igure 2. </a:t>
            </a:r>
            <a:r>
              <a:rPr kumimoji="0" lang="fr-FR" altLang="fr-FR" sz="1000" b="1" i="0" u="none" strike="noStrike" cap="none" normalizeH="0" baseline="0" dirty="0" smtClean="0" bmk="_Toc44134558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15: Difficult</a:t>
            </a:r>
            <a:r>
              <a:rPr kumimoji="0" lang="fr-FR" altLang="fr-FR" sz="1000" b="1" i="0" u="none" strike="noStrike" cap="none" normalizeH="0" baseline="0" dirty="0" smtClean="0" bmk="_Toc441345589">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58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 li</a:t>
            </a:r>
            <a:r>
              <a:rPr kumimoji="0" lang="fr-FR" altLang="fr-FR" sz="1000" b="1" i="0" u="none" strike="noStrike" cap="none" normalizeH="0" baseline="0" dirty="0" smtClean="0" bmk="_Toc441345589">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58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 </a:t>
            </a:r>
            <a:r>
              <a:rPr kumimoji="0" lang="fr-FR" altLang="fr-FR" sz="1000" b="1" i="0" u="none" strike="noStrike" cap="none" normalizeH="0" baseline="0" dirty="0" smtClean="0" bmk="_Toc441345589">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à</a:t>
            </a:r>
            <a:r>
              <a:rPr kumimoji="0" lang="fr-FR" altLang="fr-FR" sz="1000" b="1" i="0" u="none" strike="noStrike" cap="none" normalizeH="0" baseline="0" dirty="0" smtClean="0" bmk="_Toc44134558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la gestion des petites entreprises de confection de vêtements (tailleur), de fabrication de sandales et autres chaussures</a:t>
            </a:r>
            <a:endParaRPr kumimoji="0" lang="fr-FR" altLang="fr-FR" sz="700" b="0" i="0" u="none" strike="noStrike" cap="none" normalizeH="0" baseline="0" dirty="0" smtClean="0">
              <a:ln>
                <a:noFill/>
              </a:ln>
              <a:solidFill>
                <a:schemeClr val="tx1"/>
              </a:solidFill>
              <a:effectLst/>
            </a:endParaRPr>
          </a:p>
        </p:txBody>
      </p:sp>
      <p:graphicFrame>
        <p:nvGraphicFramePr>
          <p:cNvPr id="15" name="Chart 14"/>
          <p:cNvGraphicFramePr/>
          <p:nvPr>
            <p:extLst>
              <p:ext uri="{D42A27DB-BD31-4B8C-83A1-F6EECF244321}">
                <p14:modId xmlns:p14="http://schemas.microsoft.com/office/powerpoint/2010/main" val="800443116"/>
              </p:ext>
            </p:extLst>
          </p:nvPr>
        </p:nvGraphicFramePr>
        <p:xfrm>
          <a:off x="4737253" y="1685684"/>
          <a:ext cx="4230477" cy="3514278"/>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6"/>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0" name="TextBox 9"/>
          <p:cNvSpPr txBox="1"/>
          <p:nvPr/>
        </p:nvSpPr>
        <p:spPr>
          <a:xfrm>
            <a:off x="165253" y="5548835"/>
            <a:ext cx="8691619" cy="1015663"/>
          </a:xfrm>
          <a:prstGeom prst="rect">
            <a:avLst/>
          </a:prstGeom>
          <a:noFill/>
        </p:spPr>
        <p:txBody>
          <a:bodyPr wrap="square" rtlCol="0">
            <a:spAutoFit/>
          </a:bodyPr>
          <a:lstStyle/>
          <a:p>
            <a:pPr marL="285750" indent="-285750">
              <a:buFont typeface="Wingdings" panose="05000000000000000000" pitchFamily="2" charset="2"/>
              <a:buChar char="Ø"/>
            </a:pPr>
            <a:r>
              <a:rPr lang="en-US" sz="2000" dirty="0" smtClean="0"/>
              <a:t>La </a:t>
            </a:r>
            <a:r>
              <a:rPr lang="en-US" sz="2000" dirty="0" err="1" smtClean="0"/>
              <a:t>principale</a:t>
            </a:r>
            <a:r>
              <a:rPr lang="en-US" sz="2000" dirty="0" smtClean="0"/>
              <a:t> </a:t>
            </a:r>
            <a:r>
              <a:rPr lang="en-US" sz="2000" dirty="0" err="1" smtClean="0"/>
              <a:t>difficulté</a:t>
            </a:r>
            <a:r>
              <a:rPr lang="en-US" sz="2000" dirty="0" smtClean="0"/>
              <a:t> </a:t>
            </a:r>
            <a:r>
              <a:rPr lang="en-US" sz="2000" dirty="0" err="1" smtClean="0"/>
              <a:t>dans</a:t>
            </a:r>
            <a:r>
              <a:rPr lang="en-US" sz="2000" dirty="0" smtClean="0"/>
              <a:t> </a:t>
            </a:r>
            <a:r>
              <a:rPr lang="en-US" sz="2000" dirty="0" err="1" smtClean="0"/>
              <a:t>ces</a:t>
            </a:r>
            <a:r>
              <a:rPr lang="en-US" sz="2000" dirty="0" smtClean="0"/>
              <a:t> </a:t>
            </a:r>
            <a:r>
              <a:rPr lang="en-US" sz="2000" dirty="0" err="1" smtClean="0"/>
              <a:t>deux</a:t>
            </a:r>
            <a:r>
              <a:rPr lang="en-US" sz="2000" dirty="0" smtClean="0"/>
              <a:t> </a:t>
            </a:r>
            <a:r>
              <a:rPr lang="en-US" sz="2000" dirty="0" err="1" smtClean="0"/>
              <a:t>activités</a:t>
            </a:r>
            <a:r>
              <a:rPr lang="en-US" sz="2000" dirty="0" smtClean="0"/>
              <a:t> </a:t>
            </a:r>
            <a:r>
              <a:rPr lang="en-US" sz="2000" dirty="0" err="1" smtClean="0"/>
              <a:t>est</a:t>
            </a:r>
            <a:r>
              <a:rPr lang="en-US" sz="2000" dirty="0" smtClean="0"/>
              <a:t> le </a:t>
            </a:r>
            <a:r>
              <a:rPr lang="en-US" sz="2000" dirty="0" err="1" smtClean="0"/>
              <a:t>manque</a:t>
            </a:r>
            <a:r>
              <a:rPr lang="en-US" sz="2000" dirty="0" smtClean="0"/>
              <a:t> </a:t>
            </a:r>
            <a:r>
              <a:rPr lang="en-US" sz="2000" dirty="0" err="1" smtClean="0"/>
              <a:t>d’acheteurs</a:t>
            </a:r>
            <a:r>
              <a:rPr lang="en-US" sz="2000" dirty="0" smtClean="0"/>
              <a:t>, </a:t>
            </a:r>
            <a:r>
              <a:rPr lang="en-US" sz="2000" dirty="0" err="1" smtClean="0"/>
              <a:t>suivi</a:t>
            </a:r>
            <a:r>
              <a:rPr lang="en-US" sz="2000" dirty="0" smtClean="0"/>
              <a:t> du </a:t>
            </a:r>
            <a:r>
              <a:rPr lang="en-US" sz="2000" dirty="0" err="1" smtClean="0"/>
              <a:t>coût</a:t>
            </a:r>
            <a:r>
              <a:rPr lang="en-US" sz="2000" dirty="0" smtClean="0"/>
              <a:t> de production </a:t>
            </a:r>
            <a:r>
              <a:rPr lang="en-US" sz="2000" dirty="0" err="1" smtClean="0"/>
              <a:t>jugé</a:t>
            </a:r>
            <a:r>
              <a:rPr lang="en-US" sz="2000" dirty="0" smtClean="0"/>
              <a:t> </a:t>
            </a:r>
            <a:r>
              <a:rPr lang="en-US" sz="2000" dirty="0" err="1" smtClean="0"/>
              <a:t>élevé</a:t>
            </a:r>
            <a:r>
              <a:rPr lang="en-US" sz="2000" dirty="0" smtClean="0"/>
              <a:t> and </a:t>
            </a:r>
            <a:r>
              <a:rPr lang="en-US" sz="2000" dirty="0" err="1" smtClean="0"/>
              <a:t>dans</a:t>
            </a:r>
            <a:r>
              <a:rPr lang="en-US" sz="2000" dirty="0" smtClean="0"/>
              <a:t> </a:t>
            </a:r>
            <a:r>
              <a:rPr lang="en-US" sz="2000" dirty="0" err="1" smtClean="0"/>
              <a:t>une</a:t>
            </a:r>
            <a:r>
              <a:rPr lang="en-US" sz="2000" dirty="0" smtClean="0"/>
              <a:t> </a:t>
            </a:r>
            <a:r>
              <a:rPr lang="en-US" sz="2000" dirty="0" err="1" smtClean="0"/>
              <a:t>moindre</a:t>
            </a:r>
            <a:r>
              <a:rPr lang="en-US" sz="2000" dirty="0" smtClean="0"/>
              <a:t> </a:t>
            </a:r>
            <a:r>
              <a:rPr lang="en-US" sz="2000" dirty="0" err="1" smtClean="0"/>
              <a:t>mesure</a:t>
            </a:r>
            <a:r>
              <a:rPr lang="en-US" sz="2000" dirty="0" smtClean="0"/>
              <a:t> le </a:t>
            </a:r>
            <a:r>
              <a:rPr lang="en-US" sz="2000" dirty="0" err="1" smtClean="0"/>
              <a:t>manque</a:t>
            </a:r>
            <a:r>
              <a:rPr lang="en-US" sz="2000" dirty="0" smtClean="0"/>
              <a:t> de </a:t>
            </a:r>
            <a:r>
              <a:rPr lang="en-US" sz="2000" dirty="0" err="1" smtClean="0"/>
              <a:t>financement</a:t>
            </a:r>
            <a:endParaRPr lang="fr-FR" sz="2000" dirty="0"/>
          </a:p>
        </p:txBody>
      </p:sp>
    </p:spTree>
    <p:extLst>
      <p:ext uri="{BB962C8B-B14F-4D97-AF65-F5344CB8AC3E}">
        <p14:creationId xmlns:p14="http://schemas.microsoft.com/office/powerpoint/2010/main" val="663462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61001"/>
          </a:xfrm>
        </p:spPr>
        <p:txBody>
          <a:bodyPr/>
          <a:lstStyle/>
          <a:p>
            <a:r>
              <a:rPr lang="en-US" b="1" dirty="0" smtClean="0">
                <a:solidFill>
                  <a:schemeClr val="accent1">
                    <a:lumMod val="75000"/>
                  </a:schemeClr>
                </a:solidFill>
              </a:rPr>
              <a:t>PLAN DE LA PRÉSENTAION</a:t>
            </a:r>
            <a:endParaRPr lang="fr-FR" b="1" dirty="0">
              <a:solidFill>
                <a:schemeClr val="accent1">
                  <a:lumMod val="75000"/>
                </a:schemeClr>
              </a:solidFill>
            </a:endParaRPr>
          </a:p>
        </p:txBody>
      </p:sp>
      <p:sp>
        <p:nvSpPr>
          <p:cNvPr id="3" name="Content Placeholder 2"/>
          <p:cNvSpPr>
            <a:spLocks noGrp="1"/>
          </p:cNvSpPr>
          <p:nvPr>
            <p:ph idx="1"/>
          </p:nvPr>
        </p:nvSpPr>
        <p:spPr>
          <a:xfrm>
            <a:off x="394854" y="1444336"/>
            <a:ext cx="8614063" cy="4732627"/>
          </a:xfrm>
        </p:spPr>
        <p:txBody>
          <a:bodyPr>
            <a:normAutofit/>
          </a:bodyPr>
          <a:lstStyle/>
          <a:p>
            <a:pPr>
              <a:buClr>
                <a:schemeClr val="accent1"/>
              </a:buClr>
              <a:buSzPct val="125000"/>
              <a:buFont typeface="Wingdings" panose="05000000000000000000" pitchFamily="2" charset="2"/>
              <a:buChar char="Ø"/>
            </a:pPr>
            <a:r>
              <a:rPr lang="en-US" sz="2600" dirty="0" smtClean="0"/>
              <a:t>CONTEXTE ET JUSTIFICATION</a:t>
            </a:r>
          </a:p>
          <a:p>
            <a:pPr>
              <a:buClr>
                <a:schemeClr val="accent1"/>
              </a:buClr>
              <a:buSzPct val="125000"/>
              <a:buFont typeface="Wingdings" panose="05000000000000000000" pitchFamily="2" charset="2"/>
              <a:buChar char="Ø"/>
            </a:pPr>
            <a:r>
              <a:rPr lang="en-US" sz="2600" dirty="0" smtClean="0"/>
              <a:t>ENQUÊTE SUR LA SITUATION DE REFERENCE AU NORD MALI</a:t>
            </a:r>
          </a:p>
          <a:p>
            <a:pPr lvl="1">
              <a:buClr>
                <a:schemeClr val="accent1"/>
              </a:buClr>
              <a:buSzPct val="125000"/>
              <a:buFont typeface="Wingdings" panose="05000000000000000000" pitchFamily="2" charset="2"/>
              <a:buChar char="§"/>
            </a:pPr>
            <a:r>
              <a:rPr lang="en-US" sz="2600" dirty="0" smtClean="0"/>
              <a:t>METHODOLOGIE</a:t>
            </a:r>
          </a:p>
          <a:p>
            <a:pPr lvl="1">
              <a:buClr>
                <a:schemeClr val="accent1"/>
              </a:buClr>
              <a:buSzPct val="125000"/>
              <a:buFont typeface="Wingdings" panose="05000000000000000000" pitchFamily="2" charset="2"/>
              <a:buChar char="§"/>
            </a:pPr>
            <a:r>
              <a:rPr lang="en-US" sz="2600" dirty="0" smtClean="0"/>
              <a:t>RESULTATS</a:t>
            </a:r>
          </a:p>
          <a:p>
            <a:pPr>
              <a:buClr>
                <a:schemeClr val="accent1"/>
              </a:buClr>
              <a:buSzPct val="125000"/>
              <a:buFont typeface="Wingdings" panose="05000000000000000000" pitchFamily="2" charset="2"/>
              <a:buChar char="Ø"/>
            </a:pPr>
            <a:r>
              <a:rPr lang="en-US" sz="2600" dirty="0" smtClean="0"/>
              <a:t>SYSTÈME DE MONITORING AU NORD MALI</a:t>
            </a:r>
          </a:p>
          <a:p>
            <a:pPr lvl="1">
              <a:buClr>
                <a:schemeClr val="accent1"/>
              </a:buClr>
              <a:buSzPct val="125000"/>
              <a:buFont typeface="Wingdings" panose="05000000000000000000" pitchFamily="2" charset="2"/>
              <a:buChar char="§"/>
            </a:pPr>
            <a:r>
              <a:rPr lang="en-US" sz="2200" dirty="0" smtClean="0"/>
              <a:t>PRINCIPE</a:t>
            </a:r>
          </a:p>
          <a:p>
            <a:pPr lvl="1">
              <a:buClr>
                <a:schemeClr val="accent1"/>
              </a:buClr>
              <a:buSzPct val="125000"/>
              <a:buFont typeface="Wingdings" panose="05000000000000000000" pitchFamily="2" charset="2"/>
              <a:buChar char="§"/>
            </a:pPr>
            <a:r>
              <a:rPr lang="en-US" sz="2200" dirty="0" smtClean="0"/>
              <a:t>RESULTATS DE JANVIER 2016</a:t>
            </a:r>
          </a:p>
          <a:p>
            <a:pPr>
              <a:buClr>
                <a:schemeClr val="accent1"/>
              </a:buClr>
              <a:buSzPct val="125000"/>
              <a:buFont typeface="Wingdings" panose="05000000000000000000" pitchFamily="2" charset="2"/>
              <a:buChar char="Ø"/>
            </a:pPr>
            <a:r>
              <a:rPr lang="en-US" sz="2600" dirty="0" smtClean="0"/>
              <a:t>CONCLUSION ET PERSPECTIVES</a:t>
            </a:r>
            <a:endParaRPr lang="fr-FR" sz="2600" dirty="0"/>
          </a:p>
        </p:txBody>
      </p:sp>
    </p:spTree>
    <p:extLst>
      <p:ext uri="{BB962C8B-B14F-4D97-AF65-F5344CB8AC3E}">
        <p14:creationId xmlns:p14="http://schemas.microsoft.com/office/powerpoint/2010/main" val="22938768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ACTIVITÉS ÉCONOMIQUES: ENTREPRENEURIAT</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 name="Rectangle 3"/>
          <p:cNvSpPr>
            <a:spLocks noChangeArrowheads="1"/>
          </p:cNvSpPr>
          <p:nvPr/>
        </p:nvSpPr>
        <p:spPr bwMode="auto">
          <a:xfrm>
            <a:off x="0" y="2743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9" name="Rectangle 6"/>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0" name="TextBox 9"/>
          <p:cNvSpPr txBox="1"/>
          <p:nvPr/>
        </p:nvSpPr>
        <p:spPr>
          <a:xfrm>
            <a:off x="165253" y="5377710"/>
            <a:ext cx="8691619" cy="707886"/>
          </a:xfrm>
          <a:prstGeom prst="rect">
            <a:avLst/>
          </a:prstGeom>
          <a:noFill/>
        </p:spPr>
        <p:txBody>
          <a:bodyPr wrap="square" rtlCol="0">
            <a:spAutoFit/>
          </a:bodyPr>
          <a:lstStyle/>
          <a:p>
            <a:pPr marL="285750" indent="-285750">
              <a:buFont typeface="Wingdings" panose="05000000000000000000" pitchFamily="2" charset="2"/>
              <a:buChar char="Ø"/>
            </a:pPr>
            <a:r>
              <a:rPr lang="en-US" sz="2000" dirty="0" smtClean="0"/>
              <a:t>La </a:t>
            </a:r>
            <a:r>
              <a:rPr lang="en-US" sz="2000" dirty="0" err="1" smtClean="0"/>
              <a:t>principale</a:t>
            </a:r>
            <a:r>
              <a:rPr lang="en-US" sz="2000" dirty="0" smtClean="0"/>
              <a:t> </a:t>
            </a:r>
            <a:r>
              <a:rPr lang="en-US" sz="2000" dirty="0" err="1" smtClean="0"/>
              <a:t>difficulté</a:t>
            </a:r>
            <a:r>
              <a:rPr lang="en-US" sz="2000" dirty="0" smtClean="0"/>
              <a:t> </a:t>
            </a:r>
            <a:r>
              <a:rPr lang="en-US" sz="2000" dirty="0" err="1" smtClean="0"/>
              <a:t>dans</a:t>
            </a:r>
            <a:r>
              <a:rPr lang="en-US" sz="2000" dirty="0" smtClean="0"/>
              <a:t> </a:t>
            </a:r>
            <a:r>
              <a:rPr lang="en-US" sz="2000" dirty="0" err="1" smtClean="0"/>
              <a:t>ces</a:t>
            </a:r>
            <a:r>
              <a:rPr lang="en-US" sz="2000" dirty="0" smtClean="0"/>
              <a:t> </a:t>
            </a:r>
            <a:r>
              <a:rPr lang="en-US" sz="2000" dirty="0" err="1" smtClean="0"/>
              <a:t>deux</a:t>
            </a:r>
            <a:r>
              <a:rPr lang="en-US" sz="2000" dirty="0" smtClean="0"/>
              <a:t> </a:t>
            </a:r>
            <a:r>
              <a:rPr lang="en-US" sz="2000" dirty="0" err="1" smtClean="0"/>
              <a:t>activités</a:t>
            </a:r>
            <a:r>
              <a:rPr lang="en-US" sz="2000" dirty="0" smtClean="0"/>
              <a:t> </a:t>
            </a:r>
            <a:r>
              <a:rPr lang="en-US" sz="2000" dirty="0" err="1" smtClean="0"/>
              <a:t>est</a:t>
            </a:r>
            <a:r>
              <a:rPr lang="en-US" sz="2000" dirty="0" smtClean="0"/>
              <a:t> le </a:t>
            </a:r>
            <a:r>
              <a:rPr lang="en-US" sz="2000" dirty="0" err="1" smtClean="0"/>
              <a:t>manque</a:t>
            </a:r>
            <a:r>
              <a:rPr lang="en-US" sz="2000" dirty="0" smtClean="0"/>
              <a:t> </a:t>
            </a:r>
            <a:r>
              <a:rPr lang="en-US" sz="2000" dirty="0" err="1" smtClean="0"/>
              <a:t>d’acheteurs</a:t>
            </a:r>
            <a:r>
              <a:rPr lang="en-US" sz="2000" dirty="0" smtClean="0"/>
              <a:t>, </a:t>
            </a:r>
            <a:r>
              <a:rPr lang="en-US" sz="2000" dirty="0" err="1" smtClean="0"/>
              <a:t>suivi</a:t>
            </a:r>
            <a:r>
              <a:rPr lang="en-US" sz="2000" dirty="0" smtClean="0"/>
              <a:t> de </a:t>
            </a:r>
            <a:r>
              <a:rPr lang="en-US" sz="2000" dirty="0" err="1" smtClean="0"/>
              <a:t>l’insécurité</a:t>
            </a:r>
            <a:endParaRPr lang="fr-FR" sz="2000" dirty="0"/>
          </a:p>
        </p:txBody>
      </p:sp>
      <p:sp>
        <p:nvSpPr>
          <p:cNvPr id="3" name="Rectangle 2"/>
          <p:cNvSpPr>
            <a:spLocks noChangeArrowheads="1"/>
          </p:cNvSpPr>
          <p:nvPr/>
        </p:nvSpPr>
        <p:spPr bwMode="auto">
          <a:xfrm>
            <a:off x="165253" y="1353294"/>
            <a:ext cx="448386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a:t>
            </a:r>
            <a:r>
              <a:rPr kumimoji="0" lang="fr-FR" altLang="fr-FR" sz="1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igure 2. </a:t>
            </a:r>
            <a:r>
              <a:rPr kumimoji="0" lang="fr-FR" altLang="fr-FR" sz="1000" b="1" i="0" u="none" strike="noStrike" cap="none" normalizeH="0" baseline="0" dirty="0" smtClean="0" bmk="_Toc44134559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17: Difficult</a:t>
            </a:r>
            <a:r>
              <a:rPr kumimoji="0" lang="fr-FR" altLang="fr-FR" sz="1000" b="1" i="0" u="none" strike="noStrike" cap="none" normalizeH="0" baseline="0" dirty="0" smtClean="0" bmk="_Toc44134559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59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 li</a:t>
            </a:r>
            <a:r>
              <a:rPr kumimoji="0" lang="fr-FR" altLang="fr-FR" sz="1000" b="1" i="0" u="none" strike="noStrike" cap="none" normalizeH="0" baseline="0" dirty="0" smtClean="0" bmk="_Toc44134559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59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 </a:t>
            </a:r>
            <a:r>
              <a:rPr kumimoji="0" lang="fr-FR" altLang="fr-FR" sz="1000" b="1" i="0" u="none" strike="noStrike" cap="none" normalizeH="0" baseline="0" dirty="0" smtClean="0" bmk="_Toc44134559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à</a:t>
            </a:r>
            <a:r>
              <a:rPr kumimoji="0" lang="fr-FR" altLang="fr-FR" sz="1000" b="1" i="0" u="none" strike="noStrike" cap="none" normalizeH="0" baseline="0" dirty="0" smtClean="0" bmk="_Toc44134559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la gestion des entreprises de commerce</a:t>
            </a:r>
            <a:endParaRPr kumimoji="0" lang="fr-FR" altLang="fr-FR" sz="700" b="0" i="0" u="none" strike="noStrike" cap="none" normalizeH="0" baseline="0" dirty="0" smtClean="0">
              <a:ln>
                <a:noFill/>
              </a:ln>
              <a:solidFill>
                <a:schemeClr val="tx1"/>
              </a:solidFill>
              <a:effectLst/>
            </a:endParaRPr>
          </a:p>
        </p:txBody>
      </p:sp>
      <p:graphicFrame>
        <p:nvGraphicFramePr>
          <p:cNvPr id="14" name="Chart 13"/>
          <p:cNvGraphicFramePr/>
          <p:nvPr>
            <p:extLst>
              <p:ext uri="{D42A27DB-BD31-4B8C-83A1-F6EECF244321}">
                <p14:modId xmlns:p14="http://schemas.microsoft.com/office/powerpoint/2010/main" val="1609914334"/>
              </p:ext>
            </p:extLst>
          </p:nvPr>
        </p:nvGraphicFramePr>
        <p:xfrm>
          <a:off x="165253" y="1676185"/>
          <a:ext cx="4505899" cy="3303439"/>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3"/>
          <p:cNvSpPr>
            <a:spLocks noChangeArrowheads="1"/>
          </p:cNvSpPr>
          <p:nvPr/>
        </p:nvSpPr>
        <p:spPr bwMode="auto">
          <a:xfrm>
            <a:off x="0" y="32670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5"/>
          <p:cNvSpPr>
            <a:spLocks noChangeArrowheads="1"/>
          </p:cNvSpPr>
          <p:nvPr/>
        </p:nvSpPr>
        <p:spPr bwMode="auto">
          <a:xfrm>
            <a:off x="4742416" y="1199646"/>
            <a:ext cx="426938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a:t>
            </a:r>
            <a:r>
              <a:rPr kumimoji="0" lang="fr-FR" altLang="fr-FR" sz="1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igure 2. </a:t>
            </a:r>
            <a:r>
              <a:rPr kumimoji="0" lang="fr-FR" altLang="fr-FR" sz="1000" b="1" i="0" u="none" strike="noStrike" cap="none" normalizeH="0" baseline="0" dirty="0" smtClean="0" bmk="_Toc44134559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19: Difficult</a:t>
            </a:r>
            <a:r>
              <a:rPr kumimoji="0" lang="fr-FR" altLang="fr-FR" sz="1000" b="1" i="0" u="none" strike="noStrike" cap="none" normalizeH="0" baseline="0" dirty="0" smtClean="0" bmk="_Toc44134559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59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 li</a:t>
            </a:r>
            <a:r>
              <a:rPr kumimoji="0" lang="fr-FR" altLang="fr-FR" sz="1000" b="1" i="0" u="none" strike="noStrike" cap="none" normalizeH="0" baseline="0" dirty="0" smtClean="0" bmk="_Toc44134559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59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 </a:t>
            </a:r>
            <a:r>
              <a:rPr kumimoji="0" lang="fr-FR" altLang="fr-FR" sz="1000" b="1" i="0" u="none" strike="noStrike" cap="none" normalizeH="0" baseline="0" dirty="0" smtClean="0" bmk="_Toc44134559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à</a:t>
            </a:r>
            <a:r>
              <a:rPr kumimoji="0" lang="fr-FR" altLang="fr-FR" sz="1000" b="1" i="0" u="none" strike="noStrike" cap="none" normalizeH="0" baseline="0" dirty="0" smtClean="0" bmk="_Toc44134559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la gestion des taxis, cars de transports ou tout autre moyen de transport pour une activit</a:t>
            </a:r>
            <a:r>
              <a:rPr kumimoji="0" lang="fr-FR" altLang="fr-FR" sz="1000" b="1" i="0" u="none" strike="noStrike" cap="none" normalizeH="0" baseline="0" dirty="0" smtClean="0" bmk="_Toc44134559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59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commerciale</a:t>
            </a:r>
            <a:endParaRPr kumimoji="0" lang="fr-FR" altLang="fr-FR" sz="700" b="0" i="0" u="none" strike="noStrike" cap="none" normalizeH="0" baseline="0" dirty="0" smtClean="0">
              <a:ln>
                <a:noFill/>
              </a:ln>
              <a:solidFill>
                <a:schemeClr val="tx1"/>
              </a:solidFill>
              <a:effectLst/>
            </a:endParaRPr>
          </a:p>
        </p:txBody>
      </p:sp>
      <p:graphicFrame>
        <p:nvGraphicFramePr>
          <p:cNvPr id="17" name="Chart 16"/>
          <p:cNvGraphicFramePr/>
          <p:nvPr>
            <p:extLst>
              <p:ext uri="{D42A27DB-BD31-4B8C-83A1-F6EECF244321}">
                <p14:modId xmlns:p14="http://schemas.microsoft.com/office/powerpoint/2010/main" val="964320954"/>
              </p:ext>
            </p:extLst>
          </p:nvPr>
        </p:nvGraphicFramePr>
        <p:xfrm>
          <a:off x="4778393" y="1679516"/>
          <a:ext cx="4197427" cy="33128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275724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CHOCS DE LA CRISE</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9" name="Rectangle 6"/>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0" name="TextBox 9"/>
          <p:cNvSpPr txBox="1"/>
          <p:nvPr/>
        </p:nvSpPr>
        <p:spPr>
          <a:xfrm>
            <a:off x="165253" y="5377710"/>
            <a:ext cx="8691619" cy="707886"/>
          </a:xfrm>
          <a:prstGeom prst="rect">
            <a:avLst/>
          </a:prstGeom>
          <a:noFill/>
        </p:spPr>
        <p:txBody>
          <a:bodyPr wrap="square" rtlCol="0">
            <a:spAutoFit/>
          </a:bodyPr>
          <a:lstStyle/>
          <a:p>
            <a:pPr marL="285750" indent="-285750">
              <a:buFont typeface="Wingdings" panose="05000000000000000000" pitchFamily="2" charset="2"/>
              <a:buChar char="Ø"/>
            </a:pPr>
            <a:r>
              <a:rPr lang="en-US" sz="2000" dirty="0" smtClean="0"/>
              <a:t>La </a:t>
            </a:r>
            <a:r>
              <a:rPr lang="en-US" sz="2000" dirty="0" err="1" smtClean="0"/>
              <a:t>hausse</a:t>
            </a:r>
            <a:r>
              <a:rPr lang="en-US" sz="2000" dirty="0" smtClean="0"/>
              <a:t> des prix des </a:t>
            </a:r>
            <a:r>
              <a:rPr lang="en-US" sz="2000" dirty="0" err="1" smtClean="0"/>
              <a:t>denrées</a:t>
            </a:r>
            <a:r>
              <a:rPr lang="en-US" sz="2000" dirty="0" smtClean="0"/>
              <a:t> </a:t>
            </a:r>
            <a:r>
              <a:rPr lang="en-US" sz="2000" dirty="0" err="1" smtClean="0"/>
              <a:t>alimentaires</a:t>
            </a:r>
            <a:r>
              <a:rPr lang="en-US" sz="2000" dirty="0" smtClean="0"/>
              <a:t> </a:t>
            </a:r>
            <a:r>
              <a:rPr lang="en-US" sz="2000" dirty="0" err="1" smtClean="0"/>
              <a:t>est</a:t>
            </a:r>
            <a:r>
              <a:rPr lang="en-US" sz="2000" dirty="0" smtClean="0"/>
              <a:t> le principal choc </a:t>
            </a:r>
            <a:r>
              <a:rPr lang="en-US" sz="2000" dirty="0" err="1" smtClean="0"/>
              <a:t>subis</a:t>
            </a:r>
            <a:r>
              <a:rPr lang="en-US" sz="2000" dirty="0" smtClean="0"/>
              <a:t> par les ménages pendant la </a:t>
            </a:r>
            <a:r>
              <a:rPr lang="en-US" sz="2000" dirty="0" err="1" smtClean="0"/>
              <a:t>crise</a:t>
            </a:r>
            <a:r>
              <a:rPr lang="en-US" sz="2000" dirty="0" smtClean="0"/>
              <a:t>, </a:t>
            </a:r>
            <a:r>
              <a:rPr lang="en-US" sz="2000" dirty="0" err="1" smtClean="0"/>
              <a:t>suivie</a:t>
            </a:r>
            <a:r>
              <a:rPr lang="en-US" sz="2000" dirty="0" smtClean="0"/>
              <a:t> des </a:t>
            </a:r>
            <a:r>
              <a:rPr lang="en-US" sz="2000" dirty="0" err="1" smtClean="0"/>
              <a:t>déplacements</a:t>
            </a:r>
            <a:r>
              <a:rPr lang="en-US" sz="2000" dirty="0" smtClean="0"/>
              <a:t> et de </a:t>
            </a:r>
            <a:r>
              <a:rPr lang="en-US" sz="2000" dirty="0" err="1" smtClean="0"/>
              <a:t>l’insécurité</a:t>
            </a:r>
            <a:endParaRPr lang="fr-FR" sz="2000" dirty="0"/>
          </a:p>
        </p:txBody>
      </p:sp>
      <p:sp>
        <p:nvSpPr>
          <p:cNvPr id="6" name="Rectangle 3"/>
          <p:cNvSpPr>
            <a:spLocks noChangeArrowheads="1"/>
          </p:cNvSpPr>
          <p:nvPr/>
        </p:nvSpPr>
        <p:spPr bwMode="auto">
          <a:xfrm>
            <a:off x="0" y="32670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4" name="Rectangle 2"/>
          <p:cNvSpPr>
            <a:spLocks noChangeArrowheads="1"/>
          </p:cNvSpPr>
          <p:nvPr/>
        </p:nvSpPr>
        <p:spPr bwMode="auto">
          <a:xfrm>
            <a:off x="165252" y="1367834"/>
            <a:ext cx="707282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a:t>
            </a:r>
            <a:r>
              <a:rPr kumimoji="0" lang="fr-FR" altLang="fr-FR" sz="1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igure 2. </a:t>
            </a:r>
            <a:r>
              <a:rPr kumimoji="0" lang="fr-FR" altLang="fr-FR" sz="1000" b="1" i="0" u="none" strike="noStrike" cap="none" normalizeH="0" baseline="0" dirty="0" smtClean="0" bmk="_Toc441345595">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21: Principaux chocs subis par les m</a:t>
            </a:r>
            <a:r>
              <a:rPr kumimoji="0" lang="fr-FR" altLang="fr-FR" sz="1000" b="1" i="0" u="none" strike="noStrike" cap="none" normalizeH="0" baseline="0" dirty="0" smtClean="0" bmk="_Toc441345595">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595">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nages pendant la crise</a:t>
            </a:r>
            <a:endParaRPr kumimoji="0" lang="fr-FR" altLang="fr-FR" sz="700" b="0" i="0" u="none" strike="noStrike" cap="none" normalizeH="0" baseline="0" dirty="0" smtClean="0">
              <a:ln>
                <a:noFill/>
              </a:ln>
              <a:solidFill>
                <a:schemeClr val="tx1"/>
              </a:solidFill>
              <a:effectLst/>
            </a:endParaRPr>
          </a:p>
        </p:txBody>
      </p:sp>
      <p:graphicFrame>
        <p:nvGraphicFramePr>
          <p:cNvPr id="13" name="Chart 12"/>
          <p:cNvGraphicFramePr/>
          <p:nvPr>
            <p:extLst>
              <p:ext uri="{D42A27DB-BD31-4B8C-83A1-F6EECF244321}">
                <p14:modId xmlns:p14="http://schemas.microsoft.com/office/powerpoint/2010/main" val="4271617904"/>
              </p:ext>
            </p:extLst>
          </p:nvPr>
        </p:nvGraphicFramePr>
        <p:xfrm>
          <a:off x="385591" y="1614056"/>
          <a:ext cx="7777908" cy="351732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3"/>
          <p:cNvSpPr>
            <a:spLocks noChangeArrowheads="1"/>
          </p:cNvSpPr>
          <p:nvPr/>
        </p:nvSpPr>
        <p:spPr bwMode="auto">
          <a:xfrm>
            <a:off x="0" y="2790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34000508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ACCES AUX INFRASTRUCTURES</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9" name="Rectangle 6"/>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0" name="TextBox 9"/>
          <p:cNvSpPr txBox="1"/>
          <p:nvPr/>
        </p:nvSpPr>
        <p:spPr>
          <a:xfrm>
            <a:off x="187631" y="1673365"/>
            <a:ext cx="8691619" cy="4462760"/>
          </a:xfrm>
          <a:prstGeom prst="rect">
            <a:avLst/>
          </a:prstGeom>
          <a:noFill/>
        </p:spPr>
        <p:txBody>
          <a:bodyPr wrap="square" rtlCol="0">
            <a:spAutoFit/>
          </a:bodyPr>
          <a:lstStyle/>
          <a:p>
            <a:pPr marL="285750" indent="-285750" algn="just">
              <a:buFont typeface="Wingdings" panose="05000000000000000000" pitchFamily="2" charset="2"/>
              <a:buChar char="Ø"/>
            </a:pPr>
            <a:r>
              <a:rPr lang="en-US" sz="2400" dirty="0" smtClean="0"/>
              <a:t>Les </a:t>
            </a:r>
            <a:r>
              <a:rPr lang="en-US" sz="2400" dirty="0" err="1" smtClean="0"/>
              <a:t>principaux</a:t>
            </a:r>
            <a:r>
              <a:rPr lang="en-US" sz="2400" dirty="0" smtClean="0"/>
              <a:t> modes </a:t>
            </a:r>
            <a:r>
              <a:rPr lang="en-US" sz="2400" dirty="0" err="1" smtClean="0"/>
              <a:t>d’accès</a:t>
            </a:r>
            <a:r>
              <a:rPr lang="en-US" sz="2400" dirty="0" smtClean="0"/>
              <a:t> aux infrastructures de base </a:t>
            </a:r>
            <a:r>
              <a:rPr lang="en-US" sz="2400" dirty="0" err="1" smtClean="0"/>
              <a:t>n’ont</a:t>
            </a:r>
            <a:r>
              <a:rPr lang="en-US" sz="2400" dirty="0" smtClean="0"/>
              <a:t> pas </a:t>
            </a:r>
            <a:r>
              <a:rPr lang="en-US" sz="2400" dirty="0" err="1" smtClean="0"/>
              <a:t>changé</a:t>
            </a:r>
            <a:r>
              <a:rPr lang="en-US" sz="2400" dirty="0" smtClean="0"/>
              <a:t> avec la </a:t>
            </a:r>
            <a:r>
              <a:rPr lang="en-US" sz="2400" dirty="0" err="1" smtClean="0"/>
              <a:t>crise</a:t>
            </a:r>
            <a:endParaRPr lang="en-US" sz="2400" dirty="0" smtClean="0"/>
          </a:p>
          <a:p>
            <a:pPr marL="742950" lvl="1" indent="-285750" algn="just">
              <a:buFont typeface="Wingdings" panose="05000000000000000000" pitchFamily="2" charset="2"/>
              <a:buChar char="Ø"/>
            </a:pPr>
            <a:r>
              <a:rPr lang="fr-FR" sz="2400" dirty="0"/>
              <a:t>Les ménages ont principalement accès à l’eau par l’entremise des puits et </a:t>
            </a:r>
            <a:r>
              <a:rPr lang="fr-FR" sz="2400" dirty="0" smtClean="0"/>
              <a:t>les robinets publics;</a:t>
            </a:r>
          </a:p>
          <a:p>
            <a:pPr marL="742950" lvl="1" indent="-285750" algn="just">
              <a:buFont typeface="Wingdings" panose="05000000000000000000" pitchFamily="2" charset="2"/>
              <a:buChar char="Ø"/>
            </a:pPr>
            <a:r>
              <a:rPr lang="en-US" sz="2400" dirty="0" smtClean="0"/>
              <a:t>La </a:t>
            </a:r>
            <a:r>
              <a:rPr lang="en-US" sz="2400" dirty="0" err="1" smtClean="0"/>
              <a:t>torche</a:t>
            </a:r>
            <a:r>
              <a:rPr lang="en-US" sz="2400" dirty="0" smtClean="0"/>
              <a:t> </a:t>
            </a:r>
            <a:r>
              <a:rPr lang="en-US" sz="2400" dirty="0" err="1" smtClean="0"/>
              <a:t>est</a:t>
            </a:r>
            <a:r>
              <a:rPr lang="en-US" sz="2400" dirty="0" smtClean="0"/>
              <a:t> le principal mode </a:t>
            </a:r>
            <a:r>
              <a:rPr lang="en-US" sz="2400" dirty="0" err="1" smtClean="0"/>
              <a:t>d’éclairage</a:t>
            </a:r>
            <a:r>
              <a:rPr lang="en-US" sz="2400" dirty="0" smtClean="0"/>
              <a:t> </a:t>
            </a:r>
            <a:r>
              <a:rPr lang="en-US" sz="2400" dirty="0" err="1" smtClean="0"/>
              <a:t>suivie</a:t>
            </a:r>
            <a:r>
              <a:rPr lang="en-US" sz="2400" dirty="0" smtClean="0"/>
              <a:t> des batteries avec </a:t>
            </a:r>
            <a:r>
              <a:rPr lang="en-US" sz="2400" dirty="0" err="1" smtClean="0"/>
              <a:t>amploule</a:t>
            </a:r>
            <a:r>
              <a:rPr lang="en-US" sz="2400" dirty="0" smtClean="0"/>
              <a:t> et </a:t>
            </a:r>
            <a:r>
              <a:rPr lang="en-US" sz="2400" dirty="0" err="1" smtClean="0"/>
              <a:t>en</a:t>
            </a:r>
            <a:r>
              <a:rPr lang="en-US" sz="2400" dirty="0" smtClean="0"/>
              <a:t> </a:t>
            </a:r>
            <a:r>
              <a:rPr lang="en-US" sz="2400" dirty="0" err="1" smtClean="0"/>
              <a:t>troisième</a:t>
            </a:r>
            <a:r>
              <a:rPr lang="en-US" sz="2400" dirty="0" smtClean="0"/>
              <a:t> lieu de </a:t>
            </a:r>
            <a:r>
              <a:rPr lang="en-US" sz="2400" dirty="0" err="1" smtClean="0"/>
              <a:t>l’électricité</a:t>
            </a:r>
            <a:r>
              <a:rPr lang="en-US" sz="2400" dirty="0" smtClean="0"/>
              <a:t> EDM</a:t>
            </a:r>
          </a:p>
          <a:p>
            <a:pPr marL="742950" lvl="1" indent="-285750" algn="just">
              <a:buFont typeface="Wingdings" panose="05000000000000000000" pitchFamily="2" charset="2"/>
              <a:buChar char="Ø"/>
            </a:pPr>
            <a:r>
              <a:rPr lang="fr-FR" sz="2400" dirty="0" smtClean="0"/>
              <a:t>Les  </a:t>
            </a:r>
            <a:r>
              <a:rPr lang="fr-FR" sz="2400" dirty="0"/>
              <a:t>toilettes à fosse avec dalle et sans dalle sont les types de sanitaires les </a:t>
            </a:r>
            <a:r>
              <a:rPr lang="fr-FR" sz="2400" dirty="0" smtClean="0"/>
              <a:t>plus utilisées. Mais un quart de ménages n’ont pas de sanitaires</a:t>
            </a:r>
          </a:p>
          <a:p>
            <a:pPr marL="742950" lvl="1" indent="-285750" algn="just">
              <a:buFont typeface="Wingdings" panose="05000000000000000000" pitchFamily="2" charset="2"/>
              <a:buChar char="Ø"/>
            </a:pPr>
            <a:r>
              <a:rPr lang="en-US" sz="2400" dirty="0" smtClean="0"/>
              <a:t>La </a:t>
            </a:r>
            <a:r>
              <a:rPr lang="en-US" sz="2400" dirty="0" err="1" smtClean="0"/>
              <a:t>moitié</a:t>
            </a:r>
            <a:r>
              <a:rPr lang="en-US" sz="2400" dirty="0" smtClean="0"/>
              <a:t> des ménages </a:t>
            </a:r>
            <a:r>
              <a:rPr lang="en-US" sz="2400" dirty="0" err="1" smtClean="0"/>
              <a:t>utilise</a:t>
            </a:r>
            <a:r>
              <a:rPr lang="en-US" sz="2400" dirty="0" smtClean="0"/>
              <a:t> le bois </a:t>
            </a:r>
            <a:r>
              <a:rPr lang="en-US" sz="2400" dirty="0" err="1" smtClean="0"/>
              <a:t>ramassé</a:t>
            </a:r>
            <a:r>
              <a:rPr lang="en-US" sz="2400" dirty="0" smtClean="0"/>
              <a:t> </a:t>
            </a:r>
            <a:r>
              <a:rPr lang="en-US" sz="2400" dirty="0" err="1" smtClean="0"/>
              <a:t>comme</a:t>
            </a:r>
            <a:r>
              <a:rPr lang="en-US" sz="2400" dirty="0" smtClean="0"/>
              <a:t> </a:t>
            </a:r>
            <a:r>
              <a:rPr lang="en-US" sz="2400" dirty="0" err="1" smtClean="0"/>
              <a:t>combustique</a:t>
            </a:r>
            <a:r>
              <a:rPr lang="en-US" sz="2400" dirty="0" smtClean="0"/>
              <a:t> et un tiers </a:t>
            </a:r>
            <a:r>
              <a:rPr lang="en-US" sz="2400" dirty="0" err="1" smtClean="0"/>
              <a:t>utilise</a:t>
            </a:r>
            <a:r>
              <a:rPr lang="en-US" sz="2400" dirty="0" smtClean="0"/>
              <a:t> du bois </a:t>
            </a:r>
            <a:r>
              <a:rPr lang="en-US" sz="2400" dirty="0" err="1" smtClean="0"/>
              <a:t>acheté</a:t>
            </a:r>
            <a:endParaRPr lang="en-US" sz="2400" dirty="0" smtClean="0"/>
          </a:p>
          <a:p>
            <a:pPr marL="742950" lvl="1" indent="-285750">
              <a:buFont typeface="Wingdings" panose="05000000000000000000" pitchFamily="2" charset="2"/>
              <a:buChar char="Ø"/>
            </a:pPr>
            <a:endParaRPr lang="fr-FR" sz="2000" dirty="0"/>
          </a:p>
        </p:txBody>
      </p:sp>
      <p:sp>
        <p:nvSpPr>
          <p:cNvPr id="6" name="Rectangle 3"/>
          <p:cNvSpPr>
            <a:spLocks noChangeArrowheads="1"/>
          </p:cNvSpPr>
          <p:nvPr/>
        </p:nvSpPr>
        <p:spPr bwMode="auto">
          <a:xfrm>
            <a:off x="0" y="32670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Rectangle 3"/>
          <p:cNvSpPr>
            <a:spLocks noChangeArrowheads="1"/>
          </p:cNvSpPr>
          <p:nvPr/>
        </p:nvSpPr>
        <p:spPr bwMode="auto">
          <a:xfrm>
            <a:off x="0" y="2790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37599843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ACCES AUX INFRASTRUCTURES</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9" name="Rectangle 6"/>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0" name="TextBox 9"/>
          <p:cNvSpPr txBox="1"/>
          <p:nvPr/>
        </p:nvSpPr>
        <p:spPr>
          <a:xfrm>
            <a:off x="187631" y="4401849"/>
            <a:ext cx="8691619" cy="2554545"/>
          </a:xfrm>
          <a:prstGeom prst="rect">
            <a:avLst/>
          </a:prstGeom>
          <a:noFill/>
        </p:spPr>
        <p:txBody>
          <a:bodyPr wrap="square" rtlCol="0">
            <a:spAutoFit/>
          </a:bodyPr>
          <a:lstStyle/>
          <a:p>
            <a:pPr marL="285750" indent="-285750" algn="just">
              <a:buFont typeface="Wingdings" panose="05000000000000000000" pitchFamily="2" charset="2"/>
              <a:buChar char="Ø"/>
            </a:pPr>
            <a:r>
              <a:rPr lang="fr-FR" sz="2000" dirty="0"/>
              <a:t>Seule l’école de premier cycle se trouve en moyenne à moins d’un kilomètre des ménages;</a:t>
            </a:r>
          </a:p>
          <a:p>
            <a:pPr marL="285750" indent="-285750" algn="just">
              <a:buFont typeface="Wingdings" panose="05000000000000000000" pitchFamily="2" charset="2"/>
              <a:buChar char="Ø"/>
            </a:pPr>
            <a:r>
              <a:rPr lang="fr-FR" sz="2000" dirty="0"/>
              <a:t>Les écoles de second cycle et les lycées professionnels se trouvent en moyenne à plus de 7 kilomètres des ménages </a:t>
            </a:r>
            <a:r>
              <a:rPr lang="fr-FR" sz="2000" dirty="0" smtClean="0"/>
              <a:t>dans tous les régions sauf </a:t>
            </a:r>
            <a:r>
              <a:rPr lang="fr-FR" sz="2000" dirty="0"/>
              <a:t>en milieu urbain où ils se trouvent à moins de 3 </a:t>
            </a:r>
            <a:r>
              <a:rPr lang="fr-FR" sz="2000" dirty="0" smtClean="0"/>
              <a:t>kilomètres;</a:t>
            </a:r>
          </a:p>
          <a:p>
            <a:pPr marL="285750" indent="-285750" algn="just">
              <a:buFont typeface="Wingdings" panose="05000000000000000000" pitchFamily="2" charset="2"/>
              <a:buChar char="Ø"/>
            </a:pPr>
            <a:r>
              <a:rPr lang="fr-FR" sz="2000" dirty="0"/>
              <a:t>Les centres de santé se trouvent en moyenne à plus de 4 kilomètres des ménages dans toutes les régions sauf également en milieu urbain où ils se trouvent à moins d’un </a:t>
            </a:r>
            <a:r>
              <a:rPr lang="fr-FR" sz="2000" dirty="0" smtClean="0"/>
              <a:t>kilomètre</a:t>
            </a:r>
            <a:endParaRPr lang="fr-FR" sz="2000" b="1" dirty="0" smtClean="0"/>
          </a:p>
        </p:txBody>
      </p:sp>
      <p:sp>
        <p:nvSpPr>
          <p:cNvPr id="6" name="Rectangle 3"/>
          <p:cNvSpPr>
            <a:spLocks noChangeArrowheads="1"/>
          </p:cNvSpPr>
          <p:nvPr/>
        </p:nvSpPr>
        <p:spPr bwMode="auto">
          <a:xfrm>
            <a:off x="0" y="32670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Rectangle 3"/>
          <p:cNvSpPr>
            <a:spLocks noChangeArrowheads="1"/>
          </p:cNvSpPr>
          <p:nvPr/>
        </p:nvSpPr>
        <p:spPr bwMode="auto">
          <a:xfrm>
            <a:off x="0" y="2790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3" name="Table 2"/>
          <p:cNvGraphicFramePr>
            <a:graphicFrameLocks noGrp="1"/>
          </p:cNvGraphicFramePr>
          <p:nvPr>
            <p:extLst>
              <p:ext uri="{D42A27DB-BD31-4B8C-83A1-F6EECF244321}">
                <p14:modId xmlns:p14="http://schemas.microsoft.com/office/powerpoint/2010/main" val="501625444"/>
              </p:ext>
            </p:extLst>
          </p:nvPr>
        </p:nvGraphicFramePr>
        <p:xfrm>
          <a:off x="226189" y="1463293"/>
          <a:ext cx="8691619" cy="2938554"/>
        </p:xfrm>
        <a:graphic>
          <a:graphicData uri="http://schemas.openxmlformats.org/drawingml/2006/table">
            <a:tbl>
              <a:tblPr firstRow="1" firstCol="1" bandRow="1">
                <a:tableStyleId>{5C22544A-7EE6-4342-B048-85BDC9FD1C3A}</a:tableStyleId>
              </a:tblPr>
              <a:tblGrid>
                <a:gridCol w="2457018"/>
                <a:gridCol w="1028518"/>
                <a:gridCol w="726493"/>
                <a:gridCol w="1414894"/>
                <a:gridCol w="857099"/>
                <a:gridCol w="1028518"/>
                <a:gridCol w="1179079"/>
              </a:tblGrid>
              <a:tr h="326506">
                <a:tc>
                  <a:txBody>
                    <a:bodyPr/>
                    <a:lstStyle/>
                    <a:p>
                      <a:pPr marL="0" marR="0">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Infrastructure</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Gao</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Kidal</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Tombouctou</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Urbain</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Rural</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Ensemble</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26506">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École maternelle</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40.2</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15.8</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27.3</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1.1</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38.6</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29.6</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26506">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Premier cycle</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0.5</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0.6</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1.4</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0.6</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1.0</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0.9</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26506">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Second cycle</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7.8</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9.7</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10.3</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0.7</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12.0</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9.3</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26506">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Lycée/professionnelle</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32.4</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40.1</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40.3</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2.7</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48.4</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37.4</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26506">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Medersa</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15.8</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3.1</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18.4</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1.6</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18.5</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14.4</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26506">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Centre de santé</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4.9</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4.0</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5.2</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0.8</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6.1</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4.8</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26506">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Service vétérinaire</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24.2</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9.1</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16.5</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1.9</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22.8</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17.8</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26506">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Banque/Microfinance</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42.7</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40.6</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30.6</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14.6</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44.0</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37.0</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4" name="Rectangle 1"/>
          <p:cNvSpPr>
            <a:spLocks noChangeArrowheads="1"/>
          </p:cNvSpPr>
          <p:nvPr/>
        </p:nvSpPr>
        <p:spPr bwMode="auto">
          <a:xfrm>
            <a:off x="264749" y="1208367"/>
            <a:ext cx="474792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2. </a:t>
            </a:r>
            <a:r>
              <a:rPr kumimoji="0" lang="fr-FR" altLang="fr-FR" sz="1000" b="1" i="0" u="none" strike="noStrike" cap="none" normalizeH="0" baseline="0" dirty="0" smtClean="0" bmk="_Toc441345808">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30: Distance moyenne (km) des m</a:t>
            </a:r>
            <a:r>
              <a:rPr kumimoji="0" lang="fr-FR" altLang="fr-FR" sz="1000" b="1" i="0" u="none" strike="noStrike" cap="none" normalizeH="0" baseline="0" dirty="0" smtClean="0" bmk="_Toc441345808">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08">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nages </a:t>
            </a:r>
            <a:r>
              <a:rPr kumimoji="0" lang="fr-FR" altLang="fr-FR" sz="1000" b="1" i="0" u="none" strike="noStrike" cap="none" normalizeH="0" baseline="0" dirty="0" smtClean="0" bmk="_Toc441345808">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à</a:t>
            </a:r>
            <a:r>
              <a:rPr kumimoji="0" lang="fr-FR" altLang="fr-FR" sz="1000" b="1" i="0" u="none" strike="noStrike" cap="none" normalizeH="0" baseline="0" dirty="0" smtClean="0" bmk="_Toc441345808">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l'infrastructure la plus proche</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661554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ACCES AUX INFRASTRUCTURES</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0" name="TextBox 9"/>
          <p:cNvSpPr txBox="1"/>
          <p:nvPr/>
        </p:nvSpPr>
        <p:spPr>
          <a:xfrm>
            <a:off x="187631" y="4401849"/>
            <a:ext cx="8802133" cy="2246769"/>
          </a:xfrm>
          <a:prstGeom prst="rect">
            <a:avLst/>
          </a:prstGeom>
          <a:noFill/>
        </p:spPr>
        <p:txBody>
          <a:bodyPr wrap="square" rtlCol="0">
            <a:spAutoFit/>
          </a:bodyPr>
          <a:lstStyle/>
          <a:p>
            <a:pPr marL="285750" indent="-285750" algn="just">
              <a:buFont typeface="Wingdings" panose="05000000000000000000" pitchFamily="2" charset="2"/>
              <a:buChar char="Ø"/>
            </a:pPr>
            <a:r>
              <a:rPr lang="en-US" sz="2000" dirty="0" err="1" smtClean="0"/>
              <a:t>Plusieurs</a:t>
            </a:r>
            <a:r>
              <a:rPr lang="en-US" sz="2000" dirty="0" smtClean="0"/>
              <a:t> ménages qui </a:t>
            </a:r>
            <a:r>
              <a:rPr lang="en-US" sz="2000" dirty="0" err="1" smtClean="0"/>
              <a:t>sont</a:t>
            </a:r>
            <a:r>
              <a:rPr lang="en-US" sz="2000" dirty="0" smtClean="0"/>
              <a:t> </a:t>
            </a:r>
            <a:r>
              <a:rPr lang="en-US" sz="2000" dirty="0" err="1" smtClean="0"/>
              <a:t>dans</a:t>
            </a:r>
            <a:r>
              <a:rPr lang="en-US" sz="2000" dirty="0" smtClean="0"/>
              <a:t> le </a:t>
            </a:r>
            <a:r>
              <a:rPr lang="en-US" sz="2000" dirty="0" err="1" smtClean="0"/>
              <a:t>besoin</a:t>
            </a:r>
            <a:r>
              <a:rPr lang="en-US" sz="2000" dirty="0" smtClean="0"/>
              <a:t> </a:t>
            </a:r>
            <a:r>
              <a:rPr lang="en-US" sz="2000" dirty="0" err="1" smtClean="0"/>
              <a:t>n’utilisent</a:t>
            </a:r>
            <a:r>
              <a:rPr lang="en-US" sz="2000" dirty="0" smtClean="0"/>
              <a:t> pas des infrastructures par </a:t>
            </a:r>
            <a:r>
              <a:rPr lang="en-US" sz="2000" dirty="0" err="1" smtClean="0"/>
              <a:t>ce</a:t>
            </a:r>
            <a:r>
              <a:rPr lang="en-US" sz="2000" dirty="0" smtClean="0"/>
              <a:t> </a:t>
            </a:r>
            <a:r>
              <a:rPr lang="en-US" sz="2000" dirty="0" err="1" smtClean="0"/>
              <a:t>qu’ells</a:t>
            </a:r>
            <a:r>
              <a:rPr lang="en-US" sz="2000" dirty="0" smtClean="0"/>
              <a:t> </a:t>
            </a:r>
            <a:r>
              <a:rPr lang="en-US" sz="2000" dirty="0" err="1" smtClean="0"/>
              <a:t>sont</a:t>
            </a:r>
            <a:r>
              <a:rPr lang="en-US" sz="2000" dirty="0" smtClean="0"/>
              <a:t> </a:t>
            </a:r>
            <a:r>
              <a:rPr lang="en-US" sz="2000" dirty="0" err="1" smtClean="0"/>
              <a:t>éloignés</a:t>
            </a:r>
            <a:r>
              <a:rPr lang="en-US" sz="2000" dirty="0" smtClean="0"/>
              <a:t> </a:t>
            </a:r>
            <a:r>
              <a:rPr lang="en-US" sz="2000" dirty="0" err="1" smtClean="0"/>
              <a:t>ou</a:t>
            </a:r>
            <a:r>
              <a:rPr lang="en-US" sz="2000" dirty="0" smtClean="0"/>
              <a:t> </a:t>
            </a:r>
            <a:r>
              <a:rPr lang="en-US" sz="2000" dirty="0" err="1" smtClean="0"/>
              <a:t>n’existent</a:t>
            </a:r>
            <a:r>
              <a:rPr lang="en-US" sz="2000" dirty="0" smtClean="0"/>
              <a:t> pas;</a:t>
            </a:r>
          </a:p>
          <a:p>
            <a:pPr marL="285750" indent="-285750" algn="just">
              <a:buFont typeface="Wingdings" panose="05000000000000000000" pitchFamily="2" charset="2"/>
              <a:buChar char="Ø"/>
            </a:pPr>
            <a:r>
              <a:rPr lang="en-US" sz="2000" dirty="0" smtClean="0"/>
              <a:t>Environ un tiers des ménages </a:t>
            </a:r>
            <a:r>
              <a:rPr lang="en-US" sz="2000" dirty="0" err="1" smtClean="0"/>
              <a:t>n’utilisent</a:t>
            </a:r>
            <a:r>
              <a:rPr lang="en-US" sz="2000" dirty="0" smtClean="0"/>
              <a:t> pas le </a:t>
            </a:r>
            <a:r>
              <a:rPr lang="en-US" sz="2000" dirty="0" err="1" smtClean="0"/>
              <a:t>lycée</a:t>
            </a:r>
            <a:r>
              <a:rPr lang="en-US" sz="2000" dirty="0" smtClean="0"/>
              <a:t>/</a:t>
            </a:r>
            <a:r>
              <a:rPr lang="en-US" sz="2000" dirty="0" err="1" smtClean="0"/>
              <a:t>professionel</a:t>
            </a:r>
            <a:r>
              <a:rPr lang="en-US" sz="2000" dirty="0" smtClean="0"/>
              <a:t> pour </a:t>
            </a:r>
            <a:r>
              <a:rPr lang="en-US" sz="2000" dirty="0" err="1" smtClean="0"/>
              <a:t>cette</a:t>
            </a:r>
            <a:r>
              <a:rPr lang="en-US" sz="2000" dirty="0" smtClean="0"/>
              <a:t> raison;</a:t>
            </a:r>
          </a:p>
          <a:p>
            <a:pPr marL="285750" indent="-285750" algn="just">
              <a:buFont typeface="Wingdings" panose="05000000000000000000" pitchFamily="2" charset="2"/>
              <a:buChar char="Ø"/>
            </a:pPr>
            <a:r>
              <a:rPr lang="en-US" sz="2000" dirty="0" smtClean="0"/>
              <a:t>Un quart des ménages </a:t>
            </a:r>
            <a:r>
              <a:rPr lang="en-US" sz="2000" dirty="0" err="1" smtClean="0"/>
              <a:t>n’utilisent</a:t>
            </a:r>
            <a:r>
              <a:rPr lang="en-US" sz="2000" dirty="0" smtClean="0"/>
              <a:t> pas les </a:t>
            </a:r>
            <a:r>
              <a:rPr lang="en-US" sz="2000" dirty="0" err="1" smtClean="0"/>
              <a:t>centres</a:t>
            </a:r>
            <a:r>
              <a:rPr lang="en-US" sz="2000" dirty="0" smtClean="0"/>
              <a:t> de santé pour la </a:t>
            </a:r>
            <a:r>
              <a:rPr lang="en-US" sz="2000" dirty="0" err="1" smtClean="0"/>
              <a:t>même</a:t>
            </a:r>
            <a:r>
              <a:rPr lang="en-US" sz="2000" dirty="0" smtClean="0"/>
              <a:t> raison;</a:t>
            </a:r>
          </a:p>
          <a:p>
            <a:pPr marL="285750" indent="-285750" algn="just">
              <a:buFont typeface="Wingdings" panose="05000000000000000000" pitchFamily="2" charset="2"/>
              <a:buChar char="Ø"/>
            </a:pPr>
            <a:r>
              <a:rPr lang="en-US" sz="2000" dirty="0" smtClean="0"/>
              <a:t>Plus de 38% des ménages </a:t>
            </a:r>
            <a:r>
              <a:rPr lang="en-US" sz="2000" dirty="0" err="1" smtClean="0"/>
              <a:t>n’utilisent</a:t>
            </a:r>
            <a:r>
              <a:rPr lang="en-US" sz="2000" dirty="0" smtClean="0"/>
              <a:t> pas le service </a:t>
            </a:r>
            <a:r>
              <a:rPr lang="en-US" sz="2000" dirty="0" err="1" smtClean="0"/>
              <a:t>vétérinaire</a:t>
            </a:r>
            <a:r>
              <a:rPr lang="en-US" sz="2000" dirty="0" smtClean="0"/>
              <a:t> pour la </a:t>
            </a:r>
            <a:r>
              <a:rPr lang="en-US" sz="2000" dirty="0" err="1" smtClean="0"/>
              <a:t>même</a:t>
            </a:r>
            <a:r>
              <a:rPr lang="en-US" sz="2000" dirty="0" smtClean="0"/>
              <a:t> raison.</a:t>
            </a:r>
          </a:p>
        </p:txBody>
      </p:sp>
      <p:graphicFrame>
        <p:nvGraphicFramePr>
          <p:cNvPr id="7" name="Table 6"/>
          <p:cNvGraphicFramePr>
            <a:graphicFrameLocks noGrp="1"/>
          </p:cNvGraphicFramePr>
          <p:nvPr>
            <p:extLst>
              <p:ext uri="{D42A27DB-BD31-4B8C-83A1-F6EECF244321}">
                <p14:modId xmlns:p14="http://schemas.microsoft.com/office/powerpoint/2010/main" val="392760896"/>
              </p:ext>
            </p:extLst>
          </p:nvPr>
        </p:nvGraphicFramePr>
        <p:xfrm>
          <a:off x="264749" y="1419688"/>
          <a:ext cx="8702981" cy="2898925"/>
        </p:xfrm>
        <a:graphic>
          <a:graphicData uri="http://schemas.openxmlformats.org/drawingml/2006/table">
            <a:tbl>
              <a:tblPr firstRow="1" firstCol="1" bandRow="1">
                <a:tableStyleId>{5C22544A-7EE6-4342-B048-85BDC9FD1C3A}</a:tableStyleId>
              </a:tblPr>
              <a:tblGrid>
                <a:gridCol w="2947404"/>
                <a:gridCol w="1030134"/>
                <a:gridCol w="1823195"/>
                <a:gridCol w="1680199"/>
                <a:gridCol w="1222049"/>
              </a:tblGrid>
              <a:tr h="362365">
                <a:tc>
                  <a:txBody>
                    <a:bodyPr/>
                    <a:lstStyle/>
                    <a:p>
                      <a:pPr>
                        <a:lnSpc>
                          <a:spcPct val="150000"/>
                        </a:lnSpc>
                      </a:pP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Gao</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Kidal</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Tombouctou</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Ensemble</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317070">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Ecole maternelle</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44.7</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35.6</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31.9</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37.4</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317070">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Premier cycle</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6.8</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31.4</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4.2</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8.3</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317070">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Second  cycle</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15.8</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36.6</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7.5</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12.9</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317070">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Lycée/Professionnelle</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38.5</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32.5</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24.8</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31.0</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317070">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Medersa</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32.8</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34.5</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20.2</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25.6</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317070">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Centre de santé</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34.3</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38.9</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12.3</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25.3</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317070">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Service vétérinaire</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47.6</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42.8</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28.1</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38.3</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317070">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Banque/ micro-finance</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46.6</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37.2</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29.1</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36.7</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
        <p:nvSpPr>
          <p:cNvPr id="8" name="Rectangle 1"/>
          <p:cNvSpPr>
            <a:spLocks noChangeArrowheads="1"/>
          </p:cNvSpPr>
          <p:nvPr/>
        </p:nvSpPr>
        <p:spPr bwMode="auto">
          <a:xfrm>
            <a:off x="187631" y="1173467"/>
            <a:ext cx="652164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2. </a:t>
            </a:r>
            <a:r>
              <a:rPr kumimoji="0" lang="fr-FR" altLang="fr-FR" sz="1000" b="1" i="0" u="none" strike="noStrike" cap="none" normalizeH="0" baseline="0" dirty="0" smtClean="0" bmk="_Toc44134581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32: Pourcentage des m</a:t>
            </a:r>
            <a:r>
              <a:rPr kumimoji="0" lang="fr-FR" altLang="fr-FR" sz="1000" b="1" i="0" u="none" strike="noStrike" cap="none" normalizeH="0" baseline="0" dirty="0" smtClean="0" bmk="_Toc44134581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1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nages n'utilisant pas une infrastructure parce qu'elle est </a:t>
            </a:r>
            <a:r>
              <a:rPr kumimoji="0" lang="fr-FR" altLang="fr-FR" sz="1000" b="1" i="0" u="none" strike="noStrike" cap="none" normalizeH="0" baseline="0" dirty="0" smtClean="0" bmk="_Toc44134581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1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loign</a:t>
            </a:r>
            <a:r>
              <a:rPr kumimoji="0" lang="fr-FR" altLang="fr-FR" sz="1000" b="1" i="0" u="none" strike="noStrike" cap="none" normalizeH="0" baseline="0" dirty="0" smtClean="0" bmk="_Toc44134581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1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 ou n'existe pas</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889354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INTERVENTION DE L’ÉTAT</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0" name="TextBox 9"/>
          <p:cNvSpPr txBox="1"/>
          <p:nvPr/>
        </p:nvSpPr>
        <p:spPr>
          <a:xfrm>
            <a:off x="0" y="4185918"/>
            <a:ext cx="8802133" cy="1938992"/>
          </a:xfrm>
          <a:prstGeom prst="rect">
            <a:avLst/>
          </a:prstGeom>
          <a:noFill/>
        </p:spPr>
        <p:txBody>
          <a:bodyPr wrap="square" rtlCol="0">
            <a:spAutoFit/>
          </a:bodyPr>
          <a:lstStyle/>
          <a:p>
            <a:pPr marL="285750" indent="-28575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Plus de la </a:t>
            </a:r>
            <a:r>
              <a:rPr lang="en-US" sz="2400" dirty="0" err="1" smtClean="0">
                <a:latin typeface="Times New Roman" panose="02020603050405020304" pitchFamily="18" charset="0"/>
                <a:cs typeface="Times New Roman" panose="02020603050405020304" pitchFamily="18" charset="0"/>
              </a:rPr>
              <a:t>moitié</a:t>
            </a:r>
            <a:r>
              <a:rPr lang="en-US" sz="2400" dirty="0" smtClean="0">
                <a:latin typeface="Times New Roman" panose="02020603050405020304" pitchFamily="18" charset="0"/>
                <a:cs typeface="Times New Roman" panose="02020603050405020304" pitchFamily="18" charset="0"/>
              </a:rPr>
              <a:t> des ménages </a:t>
            </a:r>
            <a:r>
              <a:rPr lang="en-US" sz="2400" dirty="0" err="1" smtClean="0">
                <a:latin typeface="Times New Roman" panose="02020603050405020304" pitchFamily="18" charset="0"/>
                <a:cs typeface="Times New Roman" panose="02020603050405020304" pitchFamily="18" charset="0"/>
              </a:rPr>
              <a:t>pensent</a:t>
            </a:r>
            <a:r>
              <a:rPr lang="en-US" sz="2400" dirty="0" smtClean="0">
                <a:latin typeface="Times New Roman" panose="02020603050405020304" pitchFamily="18" charset="0"/>
                <a:cs typeface="Times New Roman" panose="02020603050405020304" pitchFamily="18" charset="0"/>
              </a:rPr>
              <a:t> que </a:t>
            </a:r>
            <a:r>
              <a:rPr lang="en-US" sz="2400" dirty="0" err="1" smtClean="0">
                <a:latin typeface="Times New Roman" panose="02020603050405020304" pitchFamily="18" charset="0"/>
                <a:cs typeface="Times New Roman" panose="02020603050405020304" pitchFamily="18" charset="0"/>
              </a:rPr>
              <a:t>l’État</a:t>
            </a:r>
            <a:r>
              <a:rPr lang="en-US" sz="2400" dirty="0" smtClean="0">
                <a:latin typeface="Times New Roman" panose="02020603050405020304" pitchFamily="18" charset="0"/>
                <a:cs typeface="Times New Roman" panose="02020603050405020304" pitchFamily="18" charset="0"/>
              </a:rPr>
              <a:t> ne </a:t>
            </a:r>
            <a:r>
              <a:rPr lang="en-US" sz="2400" dirty="0" err="1" smtClean="0">
                <a:latin typeface="Times New Roman" panose="02020603050405020304" pitchFamily="18" charset="0"/>
                <a:cs typeface="Times New Roman" panose="02020603050405020304" pitchFamily="18" charset="0"/>
              </a:rPr>
              <a:t>prend</a:t>
            </a:r>
            <a:r>
              <a:rPr lang="en-US" sz="2400" dirty="0" smtClean="0">
                <a:latin typeface="Times New Roman" panose="02020603050405020304" pitchFamily="18" charset="0"/>
                <a:cs typeface="Times New Roman" panose="02020603050405020304" pitchFamily="18" charset="0"/>
              </a:rPr>
              <a:t> que </a:t>
            </a:r>
            <a:r>
              <a:rPr lang="en-US" sz="2400" dirty="0" err="1" smtClean="0">
                <a:latin typeface="Times New Roman" panose="02020603050405020304" pitchFamily="18" charset="0"/>
                <a:cs typeface="Times New Roman" panose="02020603050405020304" pitchFamily="18" charset="0"/>
              </a:rPr>
              <a:t>faiblement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compte</a:t>
            </a:r>
            <a:r>
              <a:rPr lang="en-US" sz="2400" dirty="0" smtClean="0">
                <a:latin typeface="Times New Roman" panose="02020603050405020304" pitchFamily="18" charset="0"/>
                <a:cs typeface="Times New Roman" panose="02020603050405020304" pitchFamily="18" charset="0"/>
              </a:rPr>
              <a:t> les </a:t>
            </a:r>
            <a:r>
              <a:rPr lang="en-US" sz="2400" dirty="0" err="1" smtClean="0">
                <a:latin typeface="Times New Roman" panose="02020603050405020304" pitchFamily="18" charset="0"/>
                <a:cs typeface="Times New Roman" panose="02020603050405020304" pitchFamily="18" charset="0"/>
              </a:rPr>
              <a:t>besoins</a:t>
            </a:r>
            <a:r>
              <a:rPr lang="en-US" sz="2400" dirty="0" smtClean="0">
                <a:latin typeface="Times New Roman" panose="02020603050405020304" pitchFamily="18" charset="0"/>
                <a:cs typeface="Times New Roman" panose="02020603050405020304" pitchFamily="18" charset="0"/>
              </a:rPr>
              <a:t> des populations </a:t>
            </a:r>
            <a:r>
              <a:rPr lang="en-US" sz="2400" dirty="0" err="1" smtClean="0">
                <a:latin typeface="Times New Roman" panose="02020603050405020304" pitchFamily="18" charset="0"/>
                <a:cs typeface="Times New Roman" panose="02020603050405020304" pitchFamily="18" charset="0"/>
              </a:rPr>
              <a:t>pauvres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dans</a:t>
            </a:r>
            <a:r>
              <a:rPr lang="en-US" sz="2400" dirty="0" smtClean="0">
                <a:latin typeface="Times New Roman" panose="02020603050405020304" pitchFamily="18" charset="0"/>
                <a:cs typeface="Times New Roman" panose="02020603050405020304" pitchFamily="18" charset="0"/>
              </a:rPr>
              <a:t> le Nord;</a:t>
            </a:r>
          </a:p>
          <a:p>
            <a:pPr marL="285750" indent="-285750" algn="just">
              <a:buFont typeface="Wingdings" panose="05000000000000000000" pitchFamily="2" charset="2"/>
              <a:buChar char="Ø"/>
            </a:pPr>
            <a:r>
              <a:rPr lang="en-US" sz="2400" dirty="0" err="1" smtClean="0">
                <a:latin typeface="Times New Roman" panose="02020603050405020304" pitchFamily="18" charset="0"/>
                <a:cs typeface="Times New Roman" panose="02020603050405020304" pitchFamily="18" charset="0"/>
              </a:rPr>
              <a:t>Quatre</a:t>
            </a:r>
            <a:r>
              <a:rPr lang="en-US" sz="2400" dirty="0" smtClean="0">
                <a:latin typeface="Times New Roman" panose="02020603050405020304" pitchFamily="18" charset="0"/>
                <a:cs typeface="Times New Roman" panose="02020603050405020304" pitchFamily="18" charset="0"/>
              </a:rPr>
              <a:t> ménage sur dix </a:t>
            </a:r>
            <a:r>
              <a:rPr lang="en-US" sz="2400" dirty="0" err="1" smtClean="0">
                <a:latin typeface="Times New Roman" panose="02020603050405020304" pitchFamily="18" charset="0"/>
                <a:cs typeface="Times New Roman" panose="02020603050405020304" pitchFamily="18" charset="0"/>
              </a:rPr>
              <a:t>pensent</a:t>
            </a:r>
            <a:r>
              <a:rPr lang="en-US" sz="2400" dirty="0" smtClean="0">
                <a:latin typeface="Times New Roman" panose="02020603050405020304" pitchFamily="18" charset="0"/>
                <a:cs typeface="Times New Roman" panose="02020603050405020304" pitchFamily="18" charset="0"/>
              </a:rPr>
              <a:t> que </a:t>
            </a:r>
            <a:r>
              <a:rPr lang="en-US" sz="2400" dirty="0" err="1" smtClean="0">
                <a:latin typeface="Times New Roman" panose="02020603050405020304" pitchFamily="18" charset="0"/>
                <a:cs typeface="Times New Roman" panose="02020603050405020304" pitchFamily="18" charset="0"/>
              </a:rPr>
              <a:t>l’État</a:t>
            </a:r>
            <a:r>
              <a:rPr lang="en-US" sz="2400" dirty="0" smtClean="0">
                <a:latin typeface="Times New Roman" panose="02020603050405020304" pitchFamily="18" charset="0"/>
                <a:cs typeface="Times New Roman" panose="02020603050405020304" pitchFamily="18" charset="0"/>
              </a:rPr>
              <a:t> ne </a:t>
            </a:r>
            <a:r>
              <a:rPr lang="en-US" sz="2400" dirty="0" err="1" smtClean="0">
                <a:latin typeface="Times New Roman" panose="02020603050405020304" pitchFamily="18" charset="0"/>
                <a:cs typeface="Times New Roman" panose="02020603050405020304" pitchFamily="18" charset="0"/>
              </a:rPr>
              <a:t>prend</a:t>
            </a:r>
            <a:r>
              <a:rPr lang="en-US" sz="2400" dirty="0" smtClean="0">
                <a:latin typeface="Times New Roman" panose="02020603050405020304" pitchFamily="18" charset="0"/>
                <a:cs typeface="Times New Roman" panose="02020603050405020304" pitchFamily="18" charset="0"/>
              </a:rPr>
              <a:t> pas du tout </a:t>
            </a:r>
            <a:r>
              <a:rPr lang="en-US" sz="2400" dirty="0" err="1" smtClean="0">
                <a:latin typeface="Times New Roman" panose="02020603050405020304" pitchFamily="18" charset="0"/>
                <a:cs typeface="Times New Roman" panose="02020603050405020304" pitchFamily="18" charset="0"/>
              </a:rPr>
              <a:t>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compte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ces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besoins</a:t>
            </a:r>
            <a:r>
              <a:rPr lang="en-US" sz="2400" dirty="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757679064"/>
              </p:ext>
            </p:extLst>
          </p:nvPr>
        </p:nvGraphicFramePr>
        <p:xfrm>
          <a:off x="264749" y="1641514"/>
          <a:ext cx="8361458" cy="2221406"/>
        </p:xfrm>
        <a:graphic>
          <a:graphicData uri="http://schemas.openxmlformats.org/drawingml/2006/table">
            <a:tbl>
              <a:tblPr firstRow="1" firstCol="1" lastRow="1" bandRow="1">
                <a:tableStyleId>{5C22544A-7EE6-4342-B048-85BDC9FD1C3A}</a:tableStyleId>
              </a:tblPr>
              <a:tblGrid>
                <a:gridCol w="1725717"/>
                <a:gridCol w="2507641"/>
                <a:gridCol w="1254263"/>
                <a:gridCol w="1533775"/>
                <a:gridCol w="1340062"/>
              </a:tblGrid>
              <a:tr h="493730">
                <a:tc>
                  <a:txBody>
                    <a:bodyPr/>
                    <a:lstStyle/>
                    <a:p>
                      <a:pPr>
                        <a:lnSpc>
                          <a:spcPct val="150000"/>
                        </a:lnSpc>
                      </a:pPr>
                      <a:endParaRPr lang="fr-FR" sz="1200" dirty="0">
                        <a:solidFill>
                          <a:srgbClr val="000000"/>
                        </a:solidFill>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050">
                          <a:effectLst/>
                        </a:rPr>
                        <a:t>Gao</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Kidal</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Tombouctou</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dirty="0">
                          <a:effectLst/>
                        </a:rPr>
                        <a:t>Ensemble</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431919">
                <a:tc>
                  <a:txBody>
                    <a:bodyPr/>
                    <a:lstStyle/>
                    <a:p>
                      <a:pPr marL="0" marR="0">
                        <a:lnSpc>
                          <a:spcPct val="150000"/>
                        </a:lnSpc>
                        <a:spcBef>
                          <a:spcPts val="0"/>
                        </a:spcBef>
                        <a:spcAft>
                          <a:spcPts val="0"/>
                        </a:spcAft>
                      </a:pPr>
                      <a:r>
                        <a:rPr lang="fr-FR" sz="1050">
                          <a:effectLst/>
                        </a:rPr>
                        <a:t>Suffisamment</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050">
                          <a:effectLst/>
                        </a:rPr>
                        <a:t>10.3</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7.7</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dirty="0">
                          <a:effectLst/>
                        </a:rPr>
                        <a:t>8.4</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431919">
                <a:tc>
                  <a:txBody>
                    <a:bodyPr/>
                    <a:lstStyle/>
                    <a:p>
                      <a:pPr marL="0" marR="0">
                        <a:lnSpc>
                          <a:spcPct val="150000"/>
                        </a:lnSpc>
                        <a:spcBef>
                          <a:spcPts val="0"/>
                        </a:spcBef>
                        <a:spcAft>
                          <a:spcPts val="0"/>
                        </a:spcAft>
                      </a:pPr>
                      <a:r>
                        <a:rPr lang="fr-FR" sz="1050">
                          <a:effectLst/>
                        </a:rPr>
                        <a:t>Faiblement</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050">
                          <a:effectLst/>
                        </a:rPr>
                        <a:t>50.6</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29.3</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54.0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51.3</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431919">
                <a:tc>
                  <a:txBody>
                    <a:bodyPr/>
                    <a:lstStyle/>
                    <a:p>
                      <a:pPr marL="0" marR="0">
                        <a:lnSpc>
                          <a:spcPct val="150000"/>
                        </a:lnSpc>
                        <a:spcBef>
                          <a:spcPts val="0"/>
                        </a:spcBef>
                        <a:spcAft>
                          <a:spcPts val="0"/>
                        </a:spcAft>
                      </a:pPr>
                      <a:r>
                        <a:rPr lang="fr-FR" sz="1050">
                          <a:effectLst/>
                        </a:rPr>
                        <a:t>Pas du tout</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050">
                          <a:effectLst/>
                        </a:rPr>
                        <a:t>39.1</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70.7</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38.2</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40.3</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431919">
                <a:tc>
                  <a:txBody>
                    <a:bodyPr/>
                    <a:lstStyle/>
                    <a:p>
                      <a:pPr marL="0" marR="0">
                        <a:lnSpc>
                          <a:spcPct val="150000"/>
                        </a:lnSpc>
                        <a:spcBef>
                          <a:spcPts val="0"/>
                        </a:spcBef>
                        <a:spcAft>
                          <a:spcPts val="0"/>
                        </a:spcAft>
                      </a:pPr>
                      <a:r>
                        <a:rPr lang="fr-FR" sz="1050">
                          <a:effectLst/>
                        </a:rPr>
                        <a:t>Total</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050" dirty="0" smtClean="0">
                          <a:effectLst/>
                        </a:rPr>
                        <a:t>100</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dirty="0" smtClean="0">
                          <a:effectLst/>
                        </a:rPr>
                        <a:t>100</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dirty="0" smtClean="0">
                          <a:effectLst/>
                        </a:rPr>
                        <a:t>100</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dirty="0" smtClean="0">
                          <a:effectLst/>
                        </a:rPr>
                        <a:t>100</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
        <p:nvSpPr>
          <p:cNvPr id="4" name="Rectangle 1"/>
          <p:cNvSpPr>
            <a:spLocks noChangeArrowheads="1"/>
          </p:cNvSpPr>
          <p:nvPr/>
        </p:nvSpPr>
        <p:spPr bwMode="auto">
          <a:xfrm>
            <a:off x="264749" y="1263324"/>
            <a:ext cx="607029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2. </a:t>
            </a:r>
            <a:r>
              <a:rPr kumimoji="0" lang="fr-FR" altLang="fr-FR" sz="1000" b="1" i="0" u="none" strike="noStrike" cap="none" normalizeH="0" baseline="0" dirty="0" smtClean="0" bmk="_Toc44134581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41: Niveau de prise en compte des besoins des populations du Nord par le gouvernement malien</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173441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INTERVENTION DE L’ÉTAT</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0" name="TextBox 9"/>
          <p:cNvSpPr txBox="1"/>
          <p:nvPr/>
        </p:nvSpPr>
        <p:spPr>
          <a:xfrm>
            <a:off x="0" y="4722295"/>
            <a:ext cx="8802133" cy="1938992"/>
          </a:xfrm>
          <a:prstGeom prst="rect">
            <a:avLst/>
          </a:prstGeom>
          <a:noFill/>
        </p:spPr>
        <p:txBody>
          <a:bodyPr wrap="square" rtlCol="0">
            <a:spAutoFit/>
          </a:bodyPr>
          <a:lstStyle/>
          <a:p>
            <a:pPr marL="285750" indent="-28575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La </a:t>
            </a:r>
            <a:r>
              <a:rPr lang="en-US" sz="2400" dirty="0" err="1" smtClean="0">
                <a:latin typeface="Times New Roman" panose="02020603050405020304" pitchFamily="18" charset="0"/>
                <a:cs typeface="Times New Roman" panose="02020603050405020304" pitchFamily="18" charset="0"/>
              </a:rPr>
              <a:t>plupart</a:t>
            </a:r>
            <a:r>
              <a:rPr lang="en-US" sz="2400" dirty="0" smtClean="0">
                <a:latin typeface="Times New Roman" panose="02020603050405020304" pitchFamily="18" charset="0"/>
                <a:cs typeface="Times New Roman" panose="02020603050405020304" pitchFamily="18" charset="0"/>
              </a:rPr>
              <a:t> des ménages </a:t>
            </a:r>
            <a:r>
              <a:rPr lang="en-US" sz="2400" dirty="0" err="1" smtClean="0">
                <a:latin typeface="Times New Roman" panose="02020603050405020304" pitchFamily="18" charset="0"/>
                <a:cs typeface="Times New Roman" panose="02020603050405020304" pitchFamily="18" charset="0"/>
              </a:rPr>
              <a:t>pensent</a:t>
            </a:r>
            <a:r>
              <a:rPr lang="en-US" sz="2400" dirty="0" smtClean="0">
                <a:latin typeface="Times New Roman" panose="02020603050405020304" pitchFamily="18" charset="0"/>
                <a:cs typeface="Times New Roman" panose="02020603050405020304" pitchFamily="18" charset="0"/>
              </a:rPr>
              <a:t> que </a:t>
            </a:r>
            <a:r>
              <a:rPr lang="en-US" sz="2400" dirty="0" err="1" smtClean="0">
                <a:latin typeface="Times New Roman" panose="02020603050405020304" pitchFamily="18" charset="0"/>
                <a:cs typeface="Times New Roman" panose="02020603050405020304" pitchFamily="18" charset="0"/>
              </a:rPr>
              <a:t>l’État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doit</a:t>
            </a:r>
            <a:r>
              <a:rPr lang="en-US" sz="2400" dirty="0" smtClean="0">
                <a:latin typeface="Times New Roman" panose="02020603050405020304" pitchFamily="18" charset="0"/>
                <a:cs typeface="Times New Roman" panose="02020603050405020304" pitchFamily="18" charset="0"/>
              </a:rPr>
              <a:t> addresser </a:t>
            </a:r>
            <a:r>
              <a:rPr lang="en-US" sz="2400" dirty="0" err="1" smtClean="0">
                <a:latin typeface="Times New Roman" panose="02020603050405020304" pitchFamily="18" charset="0"/>
                <a:cs typeface="Times New Roman" panose="02020603050405020304" pitchFamily="18" charset="0"/>
              </a:rPr>
              <a:t>prioritairement</a:t>
            </a:r>
            <a:r>
              <a:rPr lang="en-US" sz="2400" dirty="0" smtClean="0">
                <a:latin typeface="Times New Roman" panose="02020603050405020304" pitchFamily="18" charset="0"/>
                <a:cs typeface="Times New Roman" panose="02020603050405020304" pitchFamily="18" charset="0"/>
              </a:rPr>
              <a:t>:</a:t>
            </a:r>
          </a:p>
          <a:p>
            <a:pPr marL="742950" lvl="1" indent="-28575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La lute </a:t>
            </a:r>
            <a:r>
              <a:rPr lang="en-US" sz="2400" dirty="0" err="1" smtClean="0">
                <a:latin typeface="Times New Roman" panose="02020603050405020304" pitchFamily="18" charset="0"/>
                <a:cs typeface="Times New Roman" panose="02020603050405020304" pitchFamily="18" charset="0"/>
              </a:rPr>
              <a:t>contre</a:t>
            </a:r>
            <a:r>
              <a:rPr lang="en-US" sz="2400" dirty="0" smtClean="0">
                <a:latin typeface="Times New Roman" panose="02020603050405020304" pitchFamily="18" charset="0"/>
                <a:cs typeface="Times New Roman" panose="02020603050405020304" pitchFamily="18" charset="0"/>
              </a:rPr>
              <a:t> la </a:t>
            </a:r>
            <a:r>
              <a:rPr lang="en-US" sz="2400" dirty="0" err="1" smtClean="0">
                <a:latin typeface="Times New Roman" panose="02020603050405020304" pitchFamily="18" charset="0"/>
                <a:cs typeface="Times New Roman" panose="02020603050405020304" pitchFamily="18" charset="0"/>
              </a:rPr>
              <a:t>pauvreté</a:t>
            </a:r>
            <a:endParaRPr lang="en-US" sz="2400" dirty="0" smtClean="0">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La </a:t>
            </a:r>
            <a:r>
              <a:rPr lang="en-US" sz="2400" dirty="0" err="1" smtClean="0">
                <a:latin typeface="Times New Roman" panose="02020603050405020304" pitchFamily="18" charset="0"/>
                <a:cs typeface="Times New Roman" panose="02020603050405020304" pitchFamily="18" charset="0"/>
              </a:rPr>
              <a:t>sécurité</a:t>
            </a:r>
            <a:r>
              <a:rPr lang="en-US" sz="2400" dirty="0" smtClean="0">
                <a:latin typeface="Times New Roman" panose="02020603050405020304" pitchFamily="18" charset="0"/>
                <a:cs typeface="Times New Roman" panose="02020603050405020304" pitchFamily="18" charset="0"/>
              </a:rPr>
              <a:t> des </a:t>
            </a:r>
            <a:r>
              <a:rPr lang="en-US" sz="2400" dirty="0" err="1" smtClean="0">
                <a:latin typeface="Times New Roman" panose="02020603050405020304" pitchFamily="18" charset="0"/>
                <a:cs typeface="Times New Roman" panose="02020603050405020304" pitchFamily="18" charset="0"/>
              </a:rPr>
              <a:t>personnes</a:t>
            </a:r>
            <a:r>
              <a:rPr lang="en-US" sz="2400" dirty="0" smtClean="0">
                <a:latin typeface="Times New Roman" panose="02020603050405020304" pitchFamily="18" charset="0"/>
                <a:cs typeface="Times New Roman" panose="02020603050405020304" pitchFamily="18" charset="0"/>
              </a:rPr>
              <a:t> et des </a:t>
            </a:r>
            <a:r>
              <a:rPr lang="en-US" sz="2400" dirty="0" err="1" smtClean="0">
                <a:latin typeface="Times New Roman" panose="02020603050405020304" pitchFamily="18" charset="0"/>
                <a:cs typeface="Times New Roman" panose="02020603050405020304" pitchFamily="18" charset="0"/>
              </a:rPr>
              <a:t>biens</a:t>
            </a:r>
            <a:r>
              <a:rPr lang="en-US" sz="2400" dirty="0" smtClean="0">
                <a:latin typeface="Times New Roman" panose="02020603050405020304" pitchFamily="18" charset="0"/>
                <a:cs typeface="Times New Roman" panose="02020603050405020304" pitchFamily="18" charset="0"/>
              </a:rPr>
              <a:t> et</a:t>
            </a:r>
          </a:p>
          <a:p>
            <a:pPr marL="742950" lvl="1" indent="-28575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La reduction des prix à la </a:t>
            </a:r>
            <a:r>
              <a:rPr lang="en-US" sz="2400" dirty="0" err="1" smtClean="0">
                <a:latin typeface="Times New Roman" panose="02020603050405020304" pitchFamily="18" charset="0"/>
                <a:cs typeface="Times New Roman" panose="02020603050405020304" pitchFamily="18" charset="0"/>
              </a:rPr>
              <a:t>consommation</a:t>
            </a:r>
            <a:endParaRPr lang="en-US" sz="2400" dirty="0" smtClean="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411099692"/>
              </p:ext>
            </p:extLst>
          </p:nvPr>
        </p:nvGraphicFramePr>
        <p:xfrm>
          <a:off x="132891" y="1413014"/>
          <a:ext cx="8834839" cy="3186170"/>
        </p:xfrm>
        <a:graphic>
          <a:graphicData uri="http://schemas.openxmlformats.org/drawingml/2006/table">
            <a:tbl>
              <a:tblPr firstRow="1" firstCol="1" lastRow="1" bandRow="1">
                <a:tableStyleId>{5C22544A-7EE6-4342-B048-85BDC9FD1C3A}</a:tableStyleId>
              </a:tblPr>
              <a:tblGrid>
                <a:gridCol w="3574736"/>
                <a:gridCol w="903978"/>
                <a:gridCol w="1591786"/>
                <a:gridCol w="1357839"/>
                <a:gridCol w="1406500"/>
              </a:tblGrid>
              <a:tr h="318617">
                <a:tc>
                  <a:txBody>
                    <a:bodyPr/>
                    <a:lstStyle/>
                    <a:p>
                      <a:pPr marL="0" marR="0">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Secteur prioritaire</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Gao</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Kidal</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Tombouctou</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Ensemble</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318617">
                <a:tc>
                  <a:txBody>
                    <a:bodyPr/>
                    <a:lstStyle/>
                    <a:p>
                      <a:pPr marL="0" marR="0">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Pauvreté </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34.7</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39.3</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41.6</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38.6</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318617">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Sécurité des personnes et des biens</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18.4</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35.0</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20.2</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20.2</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318617">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Réduction des prix à la consommation, vie chère</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9.9</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2.9</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15.0</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12.2</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318617">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Suffisance alimentaire</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4.9</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2.0</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11.6</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8.3</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318617">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Emploi des jeunes</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10.5</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8.8</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6.0</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8.0</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318617">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Santé</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5.0</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4.0</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2.1</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3.4</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318617">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Education</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3.4</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5.0</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0.5</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1.9</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318617">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Autres</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13.2</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3.1</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3.1</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7.4</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318617">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Total</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100</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100</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100</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100</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
        <p:nvSpPr>
          <p:cNvPr id="6" name="Rectangle 1"/>
          <p:cNvSpPr>
            <a:spLocks noChangeArrowheads="1"/>
          </p:cNvSpPr>
          <p:nvPr/>
        </p:nvSpPr>
        <p:spPr bwMode="auto">
          <a:xfrm>
            <a:off x="264749" y="1118247"/>
            <a:ext cx="441742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2. </a:t>
            </a:r>
            <a:r>
              <a:rPr kumimoji="0" lang="fr-FR" altLang="fr-FR" sz="1000" b="1" i="0" u="none" strike="noStrike" cap="none" normalizeH="0" baseline="0" dirty="0" smtClean="0" bmk="_Toc44134582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42: Secteur prioritaire d'intervention de l'</a:t>
            </a:r>
            <a:r>
              <a:rPr kumimoji="0" lang="fr-FR" altLang="fr-FR" sz="1000" b="1" i="0" u="none" strike="noStrike" cap="none" normalizeH="0" baseline="0" dirty="0" smtClean="0" bmk="_Toc44134582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2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selon les m</a:t>
            </a:r>
            <a:r>
              <a:rPr kumimoji="0" lang="fr-FR" altLang="fr-FR" sz="1000" b="1" i="0" u="none" strike="noStrike" cap="none" normalizeH="0" baseline="0" dirty="0" smtClean="0" bmk="_Toc44134582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2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nages</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516544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L’ACCORD DE PAIX</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0" name="TextBox 9"/>
          <p:cNvSpPr txBox="1"/>
          <p:nvPr/>
        </p:nvSpPr>
        <p:spPr>
          <a:xfrm>
            <a:off x="264749" y="4722295"/>
            <a:ext cx="8614501" cy="1200329"/>
          </a:xfrm>
          <a:prstGeom prst="rect">
            <a:avLst/>
          </a:prstGeom>
          <a:noFill/>
        </p:spPr>
        <p:txBody>
          <a:bodyPr wrap="square" rtlCol="0">
            <a:spAutoFit/>
          </a:bodyPr>
          <a:lstStyle/>
          <a:p>
            <a:pPr marL="285750" indent="-28575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Plus de </a:t>
            </a:r>
            <a:r>
              <a:rPr lang="en-US" sz="2400" dirty="0" err="1" smtClean="0">
                <a:latin typeface="Times New Roman" panose="02020603050405020304" pitchFamily="18" charset="0"/>
                <a:cs typeface="Times New Roman" panose="02020603050405020304" pitchFamily="18" charset="0"/>
              </a:rPr>
              <a:t>quatre</a:t>
            </a:r>
            <a:r>
              <a:rPr lang="en-US" sz="2400" dirty="0" smtClean="0">
                <a:latin typeface="Times New Roman" panose="02020603050405020304" pitchFamily="18" charset="0"/>
                <a:cs typeface="Times New Roman" panose="02020603050405020304" pitchFamily="18" charset="0"/>
              </a:rPr>
              <a:t> ménages sur dix </a:t>
            </a:r>
            <a:r>
              <a:rPr lang="en-US" sz="2400" dirty="0" err="1" smtClean="0">
                <a:latin typeface="Times New Roman" panose="02020603050405020304" pitchFamily="18" charset="0"/>
                <a:cs typeface="Times New Roman" panose="02020603050405020304" pitchFamily="18" charset="0"/>
              </a:rPr>
              <a:t>sont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plutôt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satisfaits</a:t>
            </a:r>
            <a:r>
              <a:rPr lang="en-US" sz="2400" dirty="0" smtClean="0">
                <a:latin typeface="Times New Roman" panose="02020603050405020304" pitchFamily="18" charset="0"/>
                <a:cs typeface="Times New Roman" panose="02020603050405020304" pitchFamily="18" charset="0"/>
              </a:rPr>
              <a:t> de la signature de </a:t>
            </a:r>
            <a:r>
              <a:rPr lang="en-US" sz="2400" dirty="0" err="1" smtClean="0">
                <a:latin typeface="Times New Roman" panose="02020603050405020304" pitchFamily="18" charset="0"/>
                <a:cs typeface="Times New Roman" panose="02020603050405020304" pitchFamily="18" charset="0"/>
              </a:rPr>
              <a:t>l’accord</a:t>
            </a:r>
            <a:r>
              <a:rPr lang="en-US" sz="2400" dirty="0" smtClean="0">
                <a:latin typeface="Times New Roman" panose="02020603050405020304" pitchFamily="18" charset="0"/>
                <a:cs typeface="Times New Roman" panose="02020603050405020304" pitchFamily="18" charset="0"/>
              </a:rPr>
              <a:t> de </a:t>
            </a:r>
            <a:r>
              <a:rPr lang="en-US" sz="2400" dirty="0" err="1" smtClean="0">
                <a:latin typeface="Times New Roman" panose="02020603050405020304" pitchFamily="18" charset="0"/>
                <a:cs typeface="Times New Roman" panose="02020603050405020304" pitchFamily="18" charset="0"/>
              </a:rPr>
              <a:t>paix</a:t>
            </a:r>
            <a:r>
              <a:rPr lang="en-US" sz="2400" dirty="0" smtClean="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Un </a:t>
            </a:r>
            <a:r>
              <a:rPr lang="en-US" sz="2400" dirty="0" err="1" smtClean="0">
                <a:latin typeface="Times New Roman" panose="02020603050405020304" pitchFamily="18" charset="0"/>
                <a:cs typeface="Times New Roman" panose="02020603050405020304" pitchFamily="18" charset="0"/>
              </a:rPr>
              <a:t>pourcentage</a:t>
            </a:r>
            <a:r>
              <a:rPr lang="en-US" sz="2400" dirty="0" smtClean="0">
                <a:latin typeface="Times New Roman" panose="02020603050405020304" pitchFamily="18" charset="0"/>
                <a:cs typeface="Times New Roman" panose="02020603050405020304" pitchFamily="18" charset="0"/>
              </a:rPr>
              <a:t> important de ménage </a:t>
            </a:r>
            <a:r>
              <a:rPr lang="en-US" sz="2400" dirty="0" err="1" smtClean="0">
                <a:latin typeface="Times New Roman" panose="02020603050405020304" pitchFamily="18" charset="0"/>
                <a:cs typeface="Times New Roman" panose="02020603050405020304" pitchFamily="18" charset="0"/>
              </a:rPr>
              <a:t>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est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très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satisfait</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74747616"/>
              </p:ext>
            </p:extLst>
          </p:nvPr>
        </p:nvGraphicFramePr>
        <p:xfrm>
          <a:off x="264749" y="1495542"/>
          <a:ext cx="8614501" cy="2845106"/>
        </p:xfrm>
        <a:graphic>
          <a:graphicData uri="http://schemas.openxmlformats.org/drawingml/2006/table">
            <a:tbl>
              <a:tblPr firstRow="1" firstCol="1" lastRow="1" bandRow="1">
                <a:tableStyleId>{5C22544A-7EE6-4342-B048-85BDC9FD1C3A}</a:tableStyleId>
              </a:tblPr>
              <a:tblGrid>
                <a:gridCol w="2542824"/>
                <a:gridCol w="1919009"/>
                <a:gridCol w="1481789"/>
                <a:gridCol w="1481789"/>
                <a:gridCol w="1189090"/>
              </a:tblGrid>
              <a:tr h="529416">
                <a:tc>
                  <a:txBody>
                    <a:bodyPr/>
                    <a:lstStyle/>
                    <a:p>
                      <a:pPr>
                        <a:lnSpc>
                          <a:spcPct val="150000"/>
                        </a:lnSpc>
                      </a:pP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Gao</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Kidal</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Tombouctou</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Ensemble</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463138">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Très satisfait</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29.8</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13.2</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9.4</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18.2</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463138">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Plutôt satisfait</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41.6</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51.9</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48.9</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46.0</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463138">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Plutôt pas satisfait</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14.0</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20.1</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19.8</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17.4</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463138">
                <a:tc>
                  <a:txBody>
                    <a:bodyPr/>
                    <a:lstStyle/>
                    <a:p>
                      <a:pPr marL="0" marR="0">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Pas du tout satisfait</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14.7</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14.8</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21.9</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18.5</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r h="463138">
                <a:tc>
                  <a:txBody>
                    <a:bodyPr/>
                    <a:lstStyle/>
                    <a:p>
                      <a:pPr marL="0" marR="0" algn="l" defTabSz="914400" rtl="0" eaLnBrk="1" latinLnBrk="0" hangingPunct="1">
                        <a:lnSpc>
                          <a:spcPct val="150000"/>
                        </a:lnSpc>
                        <a:spcBef>
                          <a:spcPts val="0"/>
                        </a:spcBef>
                        <a:spcAft>
                          <a:spcPts val="0"/>
                        </a:spcAft>
                      </a:pPr>
                      <a:r>
                        <a:rPr lang="fr-FR" sz="1200" b="1" kern="1200" dirty="0">
                          <a:solidFill>
                            <a:schemeClr val="lt1"/>
                          </a:solidFill>
                          <a:effectLst/>
                          <a:latin typeface="Times New Roman" panose="02020603050405020304" pitchFamily="18" charset="0"/>
                          <a:ea typeface="+mn-ea"/>
                          <a:cs typeface="Times New Roman" panose="02020603050405020304" pitchFamily="18" charset="0"/>
                        </a:rPr>
                        <a:t>Total</a:t>
                      </a:r>
                    </a:p>
                  </a:txBody>
                  <a:tcPr marL="68580" marR="68580" marT="0" marB="0"/>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100</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100</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latin typeface="Times New Roman" panose="02020603050405020304" pitchFamily="18" charset="0"/>
                          <a:cs typeface="Times New Roman" panose="02020603050405020304" pitchFamily="18" charset="0"/>
                        </a:rPr>
                        <a:t>100</a:t>
                      </a:r>
                      <a:endPar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latin typeface="Times New Roman" panose="02020603050405020304" pitchFamily="18" charset="0"/>
                          <a:cs typeface="Times New Roman" panose="02020603050405020304" pitchFamily="18" charset="0"/>
                        </a:rPr>
                        <a:t>100</a:t>
                      </a:r>
                      <a:endPar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
        <p:nvSpPr>
          <p:cNvPr id="4" name="Rectangle 1"/>
          <p:cNvSpPr>
            <a:spLocks noChangeArrowheads="1"/>
          </p:cNvSpPr>
          <p:nvPr/>
        </p:nvSpPr>
        <p:spPr bwMode="auto">
          <a:xfrm>
            <a:off x="264749" y="1179802"/>
            <a:ext cx="394369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2. </a:t>
            </a:r>
            <a:r>
              <a:rPr kumimoji="0" lang="fr-FR" altLang="fr-FR" sz="1000" b="1" i="0" u="none" strike="noStrike" cap="none" normalizeH="0" baseline="0" dirty="0" smtClean="0" bmk="_Toc44134582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45: Niveau de satisfaction de l'accord de paix</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158913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L’ACCORD DE PAIX</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0" name="TextBox 9"/>
          <p:cNvSpPr txBox="1"/>
          <p:nvPr/>
        </p:nvSpPr>
        <p:spPr>
          <a:xfrm>
            <a:off x="0" y="4899794"/>
            <a:ext cx="8614501" cy="1569660"/>
          </a:xfrm>
          <a:prstGeom prst="rect">
            <a:avLst/>
          </a:prstGeom>
          <a:noFill/>
        </p:spPr>
        <p:txBody>
          <a:bodyPr wrap="square" rtlCol="0">
            <a:spAutoFit/>
          </a:bodyPr>
          <a:lstStyle/>
          <a:p>
            <a:pPr marL="285750" indent="-285750" algn="just">
              <a:buFont typeface="Wingdings" panose="05000000000000000000" pitchFamily="2" charset="2"/>
              <a:buChar char="Ø"/>
            </a:pPr>
            <a:r>
              <a:rPr lang="en-US" sz="2400" dirty="0" err="1" smtClean="0">
                <a:latin typeface="Times New Roman" panose="02020603050405020304" pitchFamily="18" charset="0"/>
                <a:cs typeface="Times New Roman" panose="02020603050405020304" pitchFamily="18" charset="0"/>
              </a:rPr>
              <a:t>Trois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mois</a:t>
            </a:r>
            <a:r>
              <a:rPr lang="en-US" sz="2400" dirty="0" smtClean="0">
                <a:latin typeface="Times New Roman" panose="02020603050405020304" pitchFamily="18" charset="0"/>
                <a:cs typeface="Times New Roman" panose="02020603050405020304" pitchFamily="18" charset="0"/>
              </a:rPr>
              <a:t> après la signature des accords de </a:t>
            </a:r>
            <a:r>
              <a:rPr lang="en-US" sz="2400" dirty="0" err="1" smtClean="0">
                <a:latin typeface="Times New Roman" panose="02020603050405020304" pitchFamily="18" charset="0"/>
                <a:cs typeface="Times New Roman" panose="02020603050405020304" pitchFamily="18" charset="0"/>
              </a:rPr>
              <a:t>paix</a:t>
            </a:r>
            <a:r>
              <a:rPr lang="en-US" sz="2400" dirty="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moins de </a:t>
            </a:r>
            <a:r>
              <a:rPr lang="fr-FR" sz="2400" dirty="0" smtClean="0">
                <a:latin typeface="Times New Roman" panose="02020603050405020304" pitchFamily="18" charset="0"/>
                <a:cs typeface="Times New Roman" panose="02020603050405020304" pitchFamily="18" charset="0"/>
              </a:rPr>
              <a:t>4 ménages sur 10 </a:t>
            </a:r>
            <a:r>
              <a:rPr lang="fr-FR" sz="2400" dirty="0">
                <a:latin typeface="Times New Roman" panose="02020603050405020304" pitchFamily="18" charset="0"/>
                <a:cs typeface="Times New Roman" panose="02020603050405020304" pitchFamily="18" charset="0"/>
              </a:rPr>
              <a:t>et même moins d’un cinquième dans certains cas ont noté une amélioration dans la sécurité, dans l’accès aux emplois, aux marchés et aux infrastructures de </a:t>
            </a:r>
            <a:r>
              <a:rPr lang="fr-FR" sz="2400" dirty="0" smtClean="0">
                <a:latin typeface="Times New Roman" panose="02020603050405020304" pitchFamily="18" charset="0"/>
                <a:cs typeface="Times New Roman" panose="02020603050405020304" pitchFamily="18" charset="0"/>
              </a:rPr>
              <a:t>base</a:t>
            </a:r>
            <a:endParaRPr lang="en-US" sz="24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85935574"/>
              </p:ext>
            </p:extLst>
          </p:nvPr>
        </p:nvGraphicFramePr>
        <p:xfrm>
          <a:off x="165940" y="1451836"/>
          <a:ext cx="8713309" cy="3289993"/>
        </p:xfrm>
        <a:graphic>
          <a:graphicData uri="http://schemas.openxmlformats.org/drawingml/2006/table">
            <a:tbl>
              <a:tblPr firstRow="1" firstCol="1" bandRow="1">
                <a:tableStyleId>{5C22544A-7EE6-4342-B048-85BDC9FD1C3A}</a:tableStyleId>
              </a:tblPr>
              <a:tblGrid>
                <a:gridCol w="4068439"/>
                <a:gridCol w="1442883"/>
                <a:gridCol w="768874"/>
                <a:gridCol w="1280253"/>
                <a:gridCol w="1152860"/>
              </a:tblGrid>
              <a:tr h="362635">
                <a:tc>
                  <a:txBody>
                    <a:bodyPr/>
                    <a:lstStyle/>
                    <a:p>
                      <a:pPr>
                        <a:lnSpc>
                          <a:spcPct val="150000"/>
                        </a:lnSpc>
                      </a:pPr>
                      <a:endParaRPr lang="fr-FR" sz="1400" dirty="0">
                        <a:solidFill>
                          <a:srgbClr val="000000"/>
                        </a:solidFill>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Gao</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Kidal</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Tombouctou</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Ensemble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17236">
                <a:tc>
                  <a:txBody>
                    <a:bodyPr/>
                    <a:lstStyle/>
                    <a:p>
                      <a:pPr marL="0" marR="0">
                        <a:lnSpc>
                          <a:spcPct val="150000"/>
                        </a:lnSpc>
                        <a:spcBef>
                          <a:spcPts val="0"/>
                        </a:spcBef>
                        <a:spcAft>
                          <a:spcPts val="0"/>
                        </a:spcAft>
                      </a:pPr>
                      <a:r>
                        <a:rPr lang="fr-FR" sz="1400">
                          <a:effectLst/>
                        </a:rPr>
                        <a:t>Amélioration de la sécurité </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dirty="0">
                          <a:effectLst/>
                        </a:rPr>
                        <a:t>49.8</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4.0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dirty="0">
                          <a:effectLst/>
                        </a:rPr>
                        <a:t>34.4</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39.3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43539">
                <a:tc>
                  <a:txBody>
                    <a:bodyPr/>
                    <a:lstStyle/>
                    <a:p>
                      <a:pPr marL="0" marR="0">
                        <a:lnSpc>
                          <a:spcPct val="150000"/>
                        </a:lnSpc>
                        <a:spcBef>
                          <a:spcPts val="0"/>
                        </a:spcBef>
                        <a:spcAft>
                          <a:spcPts val="0"/>
                        </a:spcAft>
                      </a:pPr>
                      <a:r>
                        <a:rPr lang="fr-FR" sz="1400" dirty="0">
                          <a:effectLst/>
                        </a:rPr>
                        <a:t>Un meilleur accès aux emplois</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21.1</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4.0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dirty="0">
                          <a:effectLst/>
                        </a:rPr>
                        <a:t>4.2</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dirty="0">
                          <a:effectLst/>
                        </a:rPr>
                        <a:t>11.3</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17236">
                <a:tc>
                  <a:txBody>
                    <a:bodyPr/>
                    <a:lstStyle/>
                    <a:p>
                      <a:pPr marL="0" marR="0">
                        <a:lnSpc>
                          <a:spcPct val="150000"/>
                        </a:lnSpc>
                        <a:spcBef>
                          <a:spcPts val="0"/>
                        </a:spcBef>
                        <a:spcAft>
                          <a:spcPts val="0"/>
                        </a:spcAft>
                      </a:pPr>
                      <a:r>
                        <a:rPr lang="fr-FR" sz="1400">
                          <a:effectLst/>
                        </a:rPr>
                        <a:t>Un meilleur accès aux marchés</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27.9</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3.1</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22.3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dirty="0">
                          <a:effectLst/>
                        </a:rPr>
                        <a:t>23.7</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43539">
                <a:tc>
                  <a:txBody>
                    <a:bodyPr/>
                    <a:lstStyle/>
                    <a:p>
                      <a:pPr marL="0" marR="0">
                        <a:lnSpc>
                          <a:spcPct val="150000"/>
                        </a:lnSpc>
                        <a:spcBef>
                          <a:spcPts val="0"/>
                        </a:spcBef>
                        <a:spcAft>
                          <a:spcPts val="0"/>
                        </a:spcAft>
                      </a:pPr>
                      <a:r>
                        <a:rPr lang="fr-FR" sz="1400">
                          <a:effectLst/>
                        </a:rPr>
                        <a:t>Un meilleur accès aux services de transport</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24.7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3.1</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15.3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dirty="0">
                          <a:effectLst/>
                        </a:rPr>
                        <a:t>18.7</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17329">
                <a:tc>
                  <a:txBody>
                    <a:bodyPr/>
                    <a:lstStyle/>
                    <a:p>
                      <a:pPr marL="0" marR="0">
                        <a:lnSpc>
                          <a:spcPct val="150000"/>
                        </a:lnSpc>
                        <a:spcBef>
                          <a:spcPts val="0"/>
                        </a:spcBef>
                        <a:spcAft>
                          <a:spcPts val="0"/>
                        </a:spcAft>
                      </a:pPr>
                      <a:r>
                        <a:rPr lang="fr-FR" sz="1400">
                          <a:effectLst/>
                        </a:rPr>
                        <a:t>Amélioration de l'accès aux services de santé</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44.4</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1.0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34.9</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dirty="0">
                          <a:effectLst/>
                        </a:rPr>
                        <a:t>37.1</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17236">
                <a:tc>
                  <a:txBody>
                    <a:bodyPr/>
                    <a:lstStyle/>
                    <a:p>
                      <a:pPr marL="0" marR="0">
                        <a:lnSpc>
                          <a:spcPct val="150000"/>
                        </a:lnSpc>
                        <a:spcBef>
                          <a:spcPts val="0"/>
                        </a:spcBef>
                        <a:spcAft>
                          <a:spcPts val="0"/>
                        </a:spcAft>
                      </a:pPr>
                      <a:r>
                        <a:rPr lang="fr-FR" sz="1400">
                          <a:effectLst/>
                        </a:rPr>
                        <a:t>Amélioration de l'accès à l'école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38.8</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33.7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dirty="0">
                          <a:effectLst/>
                        </a:rPr>
                        <a:t>34.1</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17236">
                <a:tc>
                  <a:txBody>
                    <a:bodyPr/>
                    <a:lstStyle/>
                    <a:p>
                      <a:pPr marL="0" marR="0">
                        <a:lnSpc>
                          <a:spcPct val="150000"/>
                        </a:lnSpc>
                        <a:spcBef>
                          <a:spcPts val="0"/>
                        </a:spcBef>
                        <a:spcAft>
                          <a:spcPts val="0"/>
                        </a:spcAft>
                      </a:pPr>
                      <a:r>
                        <a:rPr lang="fr-FR" sz="1400">
                          <a:effectLst/>
                        </a:rPr>
                        <a:t>Accès à l’électricité</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14.2</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1.0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18.6</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dirty="0">
                          <a:effectLst/>
                        </a:rPr>
                        <a:t>15.8</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17236">
                <a:tc>
                  <a:txBody>
                    <a:bodyPr/>
                    <a:lstStyle/>
                    <a:p>
                      <a:pPr marL="0" marR="0">
                        <a:lnSpc>
                          <a:spcPct val="150000"/>
                        </a:lnSpc>
                        <a:spcBef>
                          <a:spcPts val="0"/>
                        </a:spcBef>
                        <a:spcAft>
                          <a:spcPts val="0"/>
                        </a:spcAft>
                      </a:pPr>
                      <a:r>
                        <a:rPr lang="fr-FR" sz="1400">
                          <a:effectLst/>
                        </a:rPr>
                        <a:t>Accès à l’eau potable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37.2</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29.6</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dirty="0">
                          <a:effectLst/>
                        </a:rPr>
                        <a:t>31.2</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17236">
                <a:tc>
                  <a:txBody>
                    <a:bodyPr/>
                    <a:lstStyle/>
                    <a:p>
                      <a:pPr marL="0" marR="0">
                        <a:lnSpc>
                          <a:spcPct val="150000"/>
                        </a:lnSpc>
                        <a:spcBef>
                          <a:spcPts val="0"/>
                        </a:spcBef>
                        <a:spcAft>
                          <a:spcPts val="0"/>
                        </a:spcAft>
                      </a:pPr>
                      <a:r>
                        <a:rPr lang="fr-FR" sz="1400" dirty="0">
                          <a:effectLst/>
                        </a:rPr>
                        <a:t> Accès au réseau de téléphone</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50.4</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16.4</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34.2</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dirty="0">
                          <a:effectLst/>
                        </a:rPr>
                        <a:t>40.1</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6" name="Rectangle 1"/>
          <p:cNvSpPr>
            <a:spLocks noChangeArrowheads="1"/>
          </p:cNvSpPr>
          <p:nvPr/>
        </p:nvSpPr>
        <p:spPr bwMode="auto">
          <a:xfrm>
            <a:off x="0" y="1149023"/>
            <a:ext cx="583894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2. </a:t>
            </a:r>
            <a:r>
              <a:rPr kumimoji="0" lang="fr-FR" altLang="fr-FR" sz="1000" b="1" i="0" u="none" strike="noStrike" cap="none" normalizeH="0" baseline="0" dirty="0" smtClean="0" bmk="_Toc441345825">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47: Perception de l'am</a:t>
            </a:r>
            <a:r>
              <a:rPr kumimoji="0" lang="fr-FR" altLang="fr-FR" sz="1000" b="1" i="0" u="none" strike="noStrike" cap="none" normalizeH="0" baseline="0" dirty="0" smtClean="0" bmk="_Toc441345825">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25">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lioration dans certains domaines depuis la signature l</a:t>
            </a:r>
            <a:r>
              <a:rPr kumimoji="0" lang="fr-FR" altLang="fr-FR" sz="1000" b="1" i="0" u="none" strike="noStrike" cap="none" normalizeH="0" baseline="0" dirty="0" smtClean="0" bmk="_Toc441345825">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fr-FR" altLang="fr-FR" sz="1000" b="1" i="0" u="none" strike="noStrike" cap="none" normalizeH="0" baseline="0" dirty="0" smtClean="0" bmk="_Toc441345825">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accord de paix</a:t>
            </a:r>
            <a:endParaRPr kumimoji="0" lang="fr-FR" altLang="fr-FR" sz="7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586268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PERCEPTION DE LA SÉCURITÉ</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0" name="TextBox 9"/>
          <p:cNvSpPr txBox="1"/>
          <p:nvPr/>
        </p:nvSpPr>
        <p:spPr>
          <a:xfrm>
            <a:off x="110857" y="4315900"/>
            <a:ext cx="8614501" cy="1569660"/>
          </a:xfrm>
          <a:prstGeom prst="rect">
            <a:avLst/>
          </a:prstGeom>
          <a:noFill/>
        </p:spPr>
        <p:txBody>
          <a:bodyPr wrap="square" rtlCol="0">
            <a:spAutoFit/>
          </a:bodyPr>
          <a:lstStyle/>
          <a:p>
            <a:pPr marL="285750" indent="-28575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Le </a:t>
            </a:r>
            <a:r>
              <a:rPr lang="en-US" sz="2400" dirty="0" err="1" smtClean="0">
                <a:latin typeface="Times New Roman" panose="02020603050405020304" pitchFamily="18" charset="0"/>
                <a:cs typeface="Times New Roman" panose="02020603050405020304" pitchFamily="18" charset="0"/>
              </a:rPr>
              <a:t>niveau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d’insécurité</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reste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élevé</a:t>
            </a:r>
            <a:r>
              <a:rPr lang="en-US" sz="2400" dirty="0" smtClean="0">
                <a:latin typeface="Times New Roman" panose="02020603050405020304" pitchFamily="18" charset="0"/>
                <a:cs typeface="Times New Roman" panose="02020603050405020304" pitchFamily="18" charset="0"/>
              </a:rPr>
              <a:t> le jour et la </a:t>
            </a:r>
            <a:r>
              <a:rPr lang="en-US" sz="2400" dirty="0" err="1" smtClean="0">
                <a:latin typeface="Times New Roman" panose="02020603050405020304" pitchFamily="18" charset="0"/>
                <a:cs typeface="Times New Roman" panose="02020603050405020304" pitchFamily="18" charset="0"/>
              </a:rPr>
              <a:t>nuit</a:t>
            </a:r>
            <a:r>
              <a:rPr lang="en-US" sz="2400" dirty="0" smtClean="0">
                <a:latin typeface="Times New Roman" panose="02020603050405020304" pitchFamily="18" charset="0"/>
                <a:cs typeface="Times New Roman" panose="02020603050405020304" pitchFamily="18" charset="0"/>
              </a:rPr>
              <a:t> et </a:t>
            </a:r>
            <a:r>
              <a:rPr lang="en-US" sz="2400" dirty="0" err="1" smtClean="0">
                <a:latin typeface="Times New Roman" panose="02020603050405020304" pitchFamily="18" charset="0"/>
                <a:cs typeface="Times New Roman" panose="02020603050405020304" pitchFamily="18" charset="0"/>
              </a:rPr>
              <a:t>affecte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toutes</a:t>
            </a:r>
            <a:r>
              <a:rPr lang="en-US" sz="2400" dirty="0" smtClean="0">
                <a:latin typeface="Times New Roman" panose="02020603050405020304" pitchFamily="18" charset="0"/>
                <a:cs typeface="Times New Roman" panose="02020603050405020304" pitchFamily="18" charset="0"/>
              </a:rPr>
              <a:t> les regions;</a:t>
            </a:r>
          </a:p>
          <a:p>
            <a:pPr marL="285750" indent="-28575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Plus de 3 </a:t>
            </a:r>
            <a:r>
              <a:rPr lang="en-US" sz="2400" dirty="0" err="1" smtClean="0">
                <a:latin typeface="Times New Roman" panose="02020603050405020304" pitchFamily="18" charset="0"/>
                <a:cs typeface="Times New Roman" panose="02020603050405020304" pitchFamily="18" charset="0"/>
              </a:rPr>
              <a:t>personnes</a:t>
            </a:r>
            <a:r>
              <a:rPr lang="en-US" sz="2400" dirty="0" smtClean="0">
                <a:latin typeface="Times New Roman" panose="02020603050405020304" pitchFamily="18" charset="0"/>
                <a:cs typeface="Times New Roman" panose="02020603050405020304" pitchFamily="18" charset="0"/>
              </a:rPr>
              <a:t> sur 10 </a:t>
            </a:r>
            <a:r>
              <a:rPr lang="en-US" sz="2400" dirty="0" err="1" smtClean="0">
                <a:latin typeface="Times New Roman" panose="02020603050405020304" pitchFamily="18" charset="0"/>
                <a:cs typeface="Times New Roman" panose="02020603050405020304" pitchFamily="18" charset="0"/>
              </a:rPr>
              <a:t>disent</a:t>
            </a:r>
            <a:r>
              <a:rPr lang="en-US" sz="2400" dirty="0" smtClean="0">
                <a:latin typeface="Times New Roman" panose="02020603050405020304" pitchFamily="18" charset="0"/>
                <a:cs typeface="Times New Roman" panose="02020603050405020304" pitchFamily="18" charset="0"/>
              </a:rPr>
              <a:t> ne pas </a:t>
            </a:r>
            <a:r>
              <a:rPr lang="en-US" sz="2400" dirty="0" err="1" smtClean="0">
                <a:latin typeface="Times New Roman" panose="02020603050405020304" pitchFamily="18" charset="0"/>
                <a:cs typeface="Times New Roman" panose="02020603050405020304" pitchFamily="18" charset="0"/>
              </a:rPr>
              <a:t>être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sécurité</a:t>
            </a:r>
            <a:r>
              <a:rPr lang="en-US" sz="2400" dirty="0" smtClean="0">
                <a:latin typeface="Times New Roman" panose="02020603050405020304" pitchFamily="18" charset="0"/>
                <a:cs typeface="Times New Roman" panose="02020603050405020304" pitchFamily="18" charset="0"/>
              </a:rPr>
              <a:t> chez </a:t>
            </a:r>
            <a:r>
              <a:rPr lang="en-US" sz="2400" dirty="0" err="1" smtClean="0">
                <a:latin typeface="Times New Roman" panose="02020603050405020304" pitchFamily="18" charset="0"/>
                <a:cs typeface="Times New Roman" panose="02020603050405020304" pitchFamily="18" charset="0"/>
              </a:rPr>
              <a:t>eux</a:t>
            </a:r>
            <a:r>
              <a:rPr lang="en-US" sz="2400" dirty="0" smtClean="0">
                <a:latin typeface="Times New Roman" panose="02020603050405020304" pitchFamily="18" charset="0"/>
                <a:cs typeface="Times New Roman" panose="02020603050405020304" pitchFamily="18" charset="0"/>
              </a:rPr>
              <a:t> la </a:t>
            </a:r>
            <a:r>
              <a:rPr lang="en-US" sz="2400" dirty="0" err="1" smtClean="0">
                <a:latin typeface="Times New Roman" panose="02020603050405020304" pitchFamily="18" charset="0"/>
                <a:cs typeface="Times New Roman" panose="02020603050405020304" pitchFamily="18" charset="0"/>
              </a:rPr>
              <a:t>nuit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sortant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seul</a:t>
            </a:r>
            <a:r>
              <a:rPr lang="en-US" sz="2400" dirty="0" smtClean="0">
                <a:latin typeface="Times New Roman" panose="02020603050405020304" pitchFamily="18" charset="0"/>
                <a:cs typeface="Times New Roman" panose="02020603050405020304" pitchFamily="18" charset="0"/>
              </a:rPr>
              <a:t> le jour</a:t>
            </a:r>
            <a:endParaRPr lang="en-US" sz="2400"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924866084"/>
              </p:ext>
            </p:extLst>
          </p:nvPr>
        </p:nvGraphicFramePr>
        <p:xfrm>
          <a:off x="110857" y="1724314"/>
          <a:ext cx="8503644" cy="2076507"/>
        </p:xfrm>
        <a:graphic>
          <a:graphicData uri="http://schemas.openxmlformats.org/drawingml/2006/table">
            <a:tbl>
              <a:tblPr firstRow="1" firstCol="1" bandRow="1">
                <a:tableStyleId>{5C22544A-7EE6-4342-B048-85BDC9FD1C3A}</a:tableStyleId>
              </a:tblPr>
              <a:tblGrid>
                <a:gridCol w="3744585"/>
                <a:gridCol w="755308"/>
                <a:gridCol w="1131630"/>
                <a:gridCol w="1320679"/>
                <a:gridCol w="1551442"/>
              </a:tblGrid>
              <a:tr h="692169">
                <a:tc>
                  <a:txBody>
                    <a:bodyPr/>
                    <a:lstStyle/>
                    <a:p>
                      <a:pPr marL="0" marR="0">
                        <a:lnSpc>
                          <a:spcPct val="150000"/>
                        </a:lnSpc>
                        <a:spcBef>
                          <a:spcPts val="0"/>
                        </a:spcBef>
                        <a:spcAft>
                          <a:spcPts val="0"/>
                        </a:spcAft>
                      </a:pPr>
                      <a:r>
                        <a:rPr lang="fr-FR" sz="1000" dirty="0">
                          <a:effectLst/>
                        </a:rPr>
                        <a:t> </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000">
                          <a:effectLst/>
                        </a:rPr>
                        <a:t>Gao</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00">
                          <a:effectLst/>
                        </a:rPr>
                        <a:t>Kidal</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00">
                          <a:effectLst/>
                        </a:rPr>
                        <a:t>Tombouctou</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00" dirty="0">
                          <a:effectLst/>
                        </a:rPr>
                        <a:t>Ensemble</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692169">
                <a:tc>
                  <a:txBody>
                    <a:bodyPr/>
                    <a:lstStyle/>
                    <a:p>
                      <a:pPr marL="0" marR="0">
                        <a:lnSpc>
                          <a:spcPct val="150000"/>
                        </a:lnSpc>
                        <a:spcBef>
                          <a:spcPts val="0"/>
                        </a:spcBef>
                        <a:spcAft>
                          <a:spcPts val="0"/>
                        </a:spcAft>
                      </a:pPr>
                      <a:r>
                        <a:rPr lang="fr-FR" sz="1000" dirty="0">
                          <a:effectLst/>
                        </a:rPr>
                        <a:t>Nuit à domicile</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000">
                          <a:effectLst/>
                        </a:rPr>
                        <a:t>41.5</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00">
                          <a:effectLst/>
                        </a:rPr>
                        <a:t>45.6</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00">
                          <a:effectLst/>
                        </a:rPr>
                        <a:t>35.2</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00">
                          <a:effectLst/>
                        </a:rPr>
                        <a:t>38.4</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692169">
                <a:tc>
                  <a:txBody>
                    <a:bodyPr/>
                    <a:lstStyle/>
                    <a:p>
                      <a:pPr marL="0" marR="0">
                        <a:lnSpc>
                          <a:spcPct val="150000"/>
                        </a:lnSpc>
                        <a:spcBef>
                          <a:spcPts val="0"/>
                        </a:spcBef>
                        <a:spcAft>
                          <a:spcPts val="0"/>
                        </a:spcAft>
                      </a:pPr>
                      <a:r>
                        <a:rPr lang="fr-FR" sz="1000" dirty="0">
                          <a:effectLst/>
                        </a:rPr>
                        <a:t>Jour à l'extérieur</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000">
                          <a:effectLst/>
                        </a:rPr>
                        <a:t>40.4</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00">
                          <a:effectLst/>
                        </a:rPr>
                        <a:t>41.4</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00">
                          <a:effectLst/>
                        </a:rPr>
                        <a:t>31.4</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00" dirty="0">
                          <a:effectLst/>
                        </a:rPr>
                        <a:t>35.7</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
        <p:nvSpPr>
          <p:cNvPr id="4" name="Rectangle 1"/>
          <p:cNvSpPr>
            <a:spLocks noChangeArrowheads="1"/>
          </p:cNvSpPr>
          <p:nvPr/>
        </p:nvSpPr>
        <p:spPr bwMode="auto">
          <a:xfrm>
            <a:off x="110857" y="1371634"/>
            <a:ext cx="565096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2. </a:t>
            </a:r>
            <a:r>
              <a:rPr kumimoji="0" lang="fr-FR" altLang="fr-FR" sz="1000" b="1" i="0" u="none" strike="noStrike" cap="none" normalizeH="0" baseline="0" dirty="0" smtClean="0" bmk="_Toc44134583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55: Pourcentage des m</a:t>
            </a:r>
            <a:r>
              <a:rPr kumimoji="0" lang="fr-FR" altLang="fr-FR" sz="1000" b="1" i="0" u="none" strike="noStrike" cap="none" normalizeH="0" baseline="0" dirty="0" smtClean="0" bmk="_Toc44134583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3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nages qui se sentent en ins</a:t>
            </a:r>
            <a:r>
              <a:rPr kumimoji="0" lang="fr-FR" altLang="fr-FR" sz="1000" b="1" i="0" u="none" strike="noStrike" cap="none" normalizeH="0" baseline="0" dirty="0" smtClean="0" bmk="_Toc44134583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3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curit</a:t>
            </a:r>
            <a:r>
              <a:rPr kumimoji="0" lang="fr-FR" altLang="fr-FR" sz="1000" b="1" i="0" u="none" strike="noStrike" cap="none" normalizeH="0" baseline="0" dirty="0" smtClean="0" bmk="_Toc44134583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3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la nuit ou le jour par r</a:t>
            </a:r>
            <a:r>
              <a:rPr kumimoji="0" lang="fr-FR" altLang="fr-FR" sz="1000" b="1" i="0" u="none" strike="noStrike" cap="none" normalizeH="0" baseline="0" dirty="0" smtClean="0" bmk="_Toc44134583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3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gion</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16055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71609"/>
            <a:ext cx="7886700" cy="798656"/>
          </a:xfrm>
        </p:spPr>
        <p:txBody>
          <a:bodyPr/>
          <a:lstStyle/>
          <a:p>
            <a:r>
              <a:rPr lang="en-US" b="1" dirty="0" smtClean="0">
                <a:solidFill>
                  <a:schemeClr val="accent1">
                    <a:lumMod val="75000"/>
                  </a:schemeClr>
                </a:solidFill>
              </a:rPr>
              <a:t>CONTEXTE ET JUSTIFICATION</a:t>
            </a:r>
            <a:endParaRPr lang="fr-FR" b="1" dirty="0">
              <a:solidFill>
                <a:schemeClr val="accent1">
                  <a:lumMod val="75000"/>
                </a:schemeClr>
              </a:solidFill>
            </a:endParaRPr>
          </a:p>
        </p:txBody>
      </p:sp>
      <p:sp>
        <p:nvSpPr>
          <p:cNvPr id="3" name="Content Placeholder 2"/>
          <p:cNvSpPr>
            <a:spLocks noGrp="1"/>
          </p:cNvSpPr>
          <p:nvPr>
            <p:ph idx="1"/>
          </p:nvPr>
        </p:nvSpPr>
        <p:spPr>
          <a:xfrm>
            <a:off x="628650" y="1246909"/>
            <a:ext cx="7886700" cy="4930054"/>
          </a:xfrm>
        </p:spPr>
        <p:txBody>
          <a:bodyPr>
            <a:normAutofit/>
          </a:bodyPr>
          <a:lstStyle/>
          <a:p>
            <a:pPr algn="just"/>
            <a:r>
              <a:rPr lang="en-US" dirty="0" err="1" smtClean="0"/>
              <a:t>Cette</a:t>
            </a:r>
            <a:r>
              <a:rPr lang="en-US" dirty="0" smtClean="0"/>
              <a:t> </a:t>
            </a:r>
            <a:r>
              <a:rPr lang="en-US" dirty="0" err="1" smtClean="0"/>
              <a:t>étude</a:t>
            </a:r>
            <a:r>
              <a:rPr lang="en-US" dirty="0" smtClean="0"/>
              <a:t> a </a:t>
            </a:r>
            <a:r>
              <a:rPr lang="en-US" dirty="0" err="1" smtClean="0"/>
              <a:t>été</a:t>
            </a:r>
            <a:r>
              <a:rPr lang="en-US" dirty="0" smtClean="0"/>
              <a:t> </a:t>
            </a:r>
            <a:r>
              <a:rPr lang="en-US" dirty="0" err="1" smtClean="0"/>
              <a:t>réalisée</a:t>
            </a:r>
            <a:r>
              <a:rPr lang="en-US" dirty="0" smtClean="0"/>
              <a:t> </a:t>
            </a:r>
            <a:r>
              <a:rPr lang="en-US" dirty="0" err="1" smtClean="0"/>
              <a:t>dans</a:t>
            </a:r>
            <a:r>
              <a:rPr lang="en-US" dirty="0" smtClean="0"/>
              <a:t> un </a:t>
            </a:r>
            <a:r>
              <a:rPr lang="en-US" dirty="0" err="1" smtClean="0"/>
              <a:t>contexte</a:t>
            </a:r>
            <a:r>
              <a:rPr lang="en-US" dirty="0" smtClean="0"/>
              <a:t> </a:t>
            </a:r>
            <a:r>
              <a:rPr lang="en-US" dirty="0" err="1" smtClean="0"/>
              <a:t>où</a:t>
            </a:r>
            <a:r>
              <a:rPr lang="en-US" dirty="0" smtClean="0"/>
              <a:t> le </a:t>
            </a:r>
            <a:r>
              <a:rPr lang="en-US" dirty="0" err="1" smtClean="0"/>
              <a:t>gouvernement</a:t>
            </a:r>
            <a:r>
              <a:rPr lang="en-US" dirty="0" smtClean="0"/>
              <a:t> du Mali et </a:t>
            </a:r>
            <a:r>
              <a:rPr lang="en-US" dirty="0" err="1" smtClean="0"/>
              <a:t>ses</a:t>
            </a:r>
            <a:r>
              <a:rPr lang="en-US" dirty="0" smtClean="0"/>
              <a:t> PTF </a:t>
            </a:r>
            <a:r>
              <a:rPr lang="en-US" dirty="0" err="1" smtClean="0"/>
              <a:t>conjuguent</a:t>
            </a:r>
            <a:r>
              <a:rPr lang="en-US" dirty="0" smtClean="0"/>
              <a:t> </a:t>
            </a:r>
            <a:r>
              <a:rPr lang="en-US" dirty="0" err="1" smtClean="0"/>
              <a:t>leurs</a:t>
            </a:r>
            <a:r>
              <a:rPr lang="en-US" dirty="0" smtClean="0"/>
              <a:t> efforts pour </a:t>
            </a:r>
            <a:r>
              <a:rPr lang="en-US" dirty="0" err="1" smtClean="0"/>
              <a:t>rétablir</a:t>
            </a:r>
            <a:r>
              <a:rPr lang="en-US" dirty="0" smtClean="0"/>
              <a:t> la </a:t>
            </a:r>
            <a:r>
              <a:rPr lang="en-US" dirty="0" err="1" smtClean="0"/>
              <a:t>paix</a:t>
            </a:r>
            <a:r>
              <a:rPr lang="en-US" dirty="0" smtClean="0"/>
              <a:t> et la </a:t>
            </a:r>
            <a:r>
              <a:rPr lang="en-US" dirty="0" err="1" smtClean="0"/>
              <a:t>sécurité</a:t>
            </a:r>
            <a:r>
              <a:rPr lang="en-US" dirty="0" smtClean="0"/>
              <a:t> </a:t>
            </a:r>
            <a:r>
              <a:rPr lang="en-US" dirty="0" err="1" smtClean="0"/>
              <a:t>dans</a:t>
            </a:r>
            <a:r>
              <a:rPr lang="en-US" dirty="0" smtClean="0"/>
              <a:t> le pays et plus </a:t>
            </a:r>
            <a:r>
              <a:rPr lang="en-US" dirty="0" err="1" smtClean="0"/>
              <a:t>particulièrement</a:t>
            </a:r>
            <a:r>
              <a:rPr lang="en-US" dirty="0" smtClean="0"/>
              <a:t> au </a:t>
            </a:r>
            <a:r>
              <a:rPr lang="en-US" dirty="0" smtClean="0"/>
              <a:t>Nord.</a:t>
            </a:r>
            <a:endParaRPr lang="en-US" dirty="0" smtClean="0"/>
          </a:p>
          <a:p>
            <a:pPr algn="just"/>
            <a:r>
              <a:rPr lang="en-US" dirty="0" err="1" smtClean="0"/>
              <a:t>C’est</a:t>
            </a:r>
            <a:r>
              <a:rPr lang="en-US" dirty="0" smtClean="0"/>
              <a:t> </a:t>
            </a:r>
            <a:r>
              <a:rPr lang="en-US" dirty="0" err="1" smtClean="0"/>
              <a:t>dans</a:t>
            </a:r>
            <a:r>
              <a:rPr lang="en-US" dirty="0" smtClean="0"/>
              <a:t> </a:t>
            </a:r>
            <a:r>
              <a:rPr lang="en-US" dirty="0" err="1" smtClean="0"/>
              <a:t>ce</a:t>
            </a:r>
            <a:r>
              <a:rPr lang="en-US" dirty="0" smtClean="0"/>
              <a:t> </a:t>
            </a:r>
            <a:r>
              <a:rPr lang="en-US" dirty="0" err="1" smtClean="0"/>
              <a:t>contexte</a:t>
            </a:r>
            <a:r>
              <a:rPr lang="en-US" dirty="0" smtClean="0"/>
              <a:t> que </a:t>
            </a:r>
            <a:r>
              <a:rPr lang="en-US" dirty="0" err="1" smtClean="0"/>
              <a:t>l’accord</a:t>
            </a:r>
            <a:r>
              <a:rPr lang="en-US" dirty="0" smtClean="0"/>
              <a:t> de </a:t>
            </a:r>
            <a:r>
              <a:rPr lang="en-US" dirty="0" err="1" smtClean="0"/>
              <a:t>paix</a:t>
            </a:r>
            <a:r>
              <a:rPr lang="en-US" dirty="0" smtClean="0"/>
              <a:t> a </a:t>
            </a:r>
            <a:r>
              <a:rPr lang="en-US" dirty="0" err="1" smtClean="0"/>
              <a:t>été</a:t>
            </a:r>
            <a:r>
              <a:rPr lang="en-US" dirty="0" smtClean="0"/>
              <a:t> </a:t>
            </a:r>
            <a:r>
              <a:rPr lang="en-US" dirty="0" err="1" smtClean="0"/>
              <a:t>signé</a:t>
            </a:r>
            <a:r>
              <a:rPr lang="en-US" dirty="0" smtClean="0"/>
              <a:t> </a:t>
            </a:r>
            <a:r>
              <a:rPr lang="en-US" dirty="0" err="1" smtClean="0"/>
              <a:t>en</a:t>
            </a:r>
            <a:r>
              <a:rPr lang="en-US" dirty="0" smtClean="0"/>
              <a:t> </a:t>
            </a:r>
            <a:r>
              <a:rPr lang="en-US" dirty="0" err="1" smtClean="0"/>
              <a:t>mai</a:t>
            </a:r>
            <a:r>
              <a:rPr lang="en-US" dirty="0" smtClean="0"/>
              <a:t> 2015 entre le </a:t>
            </a:r>
            <a:r>
              <a:rPr lang="en-US" dirty="0" err="1" smtClean="0"/>
              <a:t>gouvernement</a:t>
            </a:r>
            <a:r>
              <a:rPr lang="en-US" dirty="0" smtClean="0"/>
              <a:t> et les parties </a:t>
            </a:r>
            <a:r>
              <a:rPr lang="en-US" dirty="0" err="1" smtClean="0"/>
              <a:t>prenantes</a:t>
            </a:r>
            <a:r>
              <a:rPr lang="en-US" dirty="0" smtClean="0"/>
              <a:t> de la </a:t>
            </a:r>
            <a:r>
              <a:rPr lang="en-US" dirty="0" err="1" smtClean="0"/>
              <a:t>crise</a:t>
            </a:r>
            <a:r>
              <a:rPr lang="en-US" dirty="0" smtClean="0"/>
              <a:t> au Nord du </a:t>
            </a:r>
            <a:r>
              <a:rPr lang="en-US" dirty="0" smtClean="0"/>
              <a:t>pays.</a:t>
            </a:r>
            <a:endParaRPr lang="en-US" dirty="0" smtClean="0"/>
          </a:p>
          <a:p>
            <a:pPr algn="just"/>
            <a:r>
              <a:rPr lang="en-US" dirty="0" err="1" smtClean="0"/>
              <a:t>L’accord</a:t>
            </a:r>
            <a:r>
              <a:rPr lang="en-US" dirty="0" smtClean="0"/>
              <a:t> de </a:t>
            </a:r>
            <a:r>
              <a:rPr lang="en-US" dirty="0" err="1" smtClean="0"/>
              <a:t>paix</a:t>
            </a:r>
            <a:r>
              <a:rPr lang="en-US" dirty="0" smtClean="0"/>
              <a:t> stipule que la BM, la BAD et la BID </a:t>
            </a:r>
            <a:r>
              <a:rPr lang="fr-FR" dirty="0"/>
              <a:t>doivent conduire une mission d’identification et d’évaluation conjointe (MIEC) des besoins prioritaires à satisfaire  au </a:t>
            </a:r>
            <a:r>
              <a:rPr lang="fr-FR" dirty="0" smtClean="0"/>
              <a:t>Nord.</a:t>
            </a:r>
            <a:endParaRPr lang="fr-FR" dirty="0" smtClean="0"/>
          </a:p>
        </p:txBody>
      </p:sp>
    </p:spTree>
    <p:extLst>
      <p:ext uri="{BB962C8B-B14F-4D97-AF65-F5344CB8AC3E}">
        <p14:creationId xmlns:p14="http://schemas.microsoft.com/office/powerpoint/2010/main" val="13104348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PERCEPTION DE LA SÉCURITÉ</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0" name="TextBox 9"/>
          <p:cNvSpPr txBox="1"/>
          <p:nvPr/>
        </p:nvSpPr>
        <p:spPr>
          <a:xfrm>
            <a:off x="110857" y="4315900"/>
            <a:ext cx="8614501" cy="1569660"/>
          </a:xfrm>
          <a:prstGeom prst="rect">
            <a:avLst/>
          </a:prstGeom>
          <a:noFill/>
        </p:spPr>
        <p:txBody>
          <a:bodyPr wrap="square" rtlCol="0">
            <a:spAutoFit/>
          </a:bodyPr>
          <a:lstStyle/>
          <a:p>
            <a:pPr marL="285750" indent="-285750" algn="just">
              <a:buFont typeface="Wingdings" panose="05000000000000000000" pitchFamily="2" charset="2"/>
              <a:buChar char="Ø"/>
            </a:pPr>
            <a:r>
              <a:rPr lang="fr-FR" sz="2400" dirty="0"/>
              <a:t>C</a:t>
            </a:r>
            <a:r>
              <a:rPr lang="fr-FR" sz="2400" dirty="0" smtClean="0"/>
              <a:t>omparé </a:t>
            </a:r>
            <a:r>
              <a:rPr lang="fr-FR" sz="2400" dirty="0"/>
              <a:t>aux 30 jours précédant l’enquête, </a:t>
            </a:r>
            <a:r>
              <a:rPr lang="fr-FR" sz="2400" dirty="0" smtClean="0"/>
              <a:t>environ un ménage sur 5 se sent moins en sécurité</a:t>
            </a:r>
          </a:p>
          <a:p>
            <a:pPr marL="285750" indent="-28575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Plus de 6 ménages sur 10 ne </a:t>
            </a:r>
            <a:r>
              <a:rPr lang="en-US" sz="2400" dirty="0" err="1" smtClean="0">
                <a:latin typeface="Times New Roman" panose="02020603050405020304" pitchFamily="18" charset="0"/>
                <a:cs typeface="Times New Roman" panose="02020603050405020304" pitchFamily="18" charset="0"/>
              </a:rPr>
              <a:t>perçoivent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aucune</a:t>
            </a:r>
            <a:r>
              <a:rPr lang="en-US" sz="2400" dirty="0" smtClean="0">
                <a:latin typeface="Times New Roman" panose="02020603050405020304" pitchFamily="18" charset="0"/>
                <a:cs typeface="Times New Roman" panose="02020603050405020304" pitchFamily="18" charset="0"/>
              </a:rPr>
              <a:t> difference sur le plan </a:t>
            </a:r>
            <a:r>
              <a:rPr lang="en-US" sz="2400" dirty="0" err="1" smtClean="0">
                <a:latin typeface="Times New Roman" panose="02020603050405020304" pitchFamily="18" charset="0"/>
                <a:cs typeface="Times New Roman" panose="02020603050405020304" pitchFamily="18" charset="0"/>
              </a:rPr>
              <a:t>sécuritaire</a:t>
            </a:r>
            <a:endParaRPr lang="en-US" sz="24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118790609"/>
              </p:ext>
            </p:extLst>
          </p:nvPr>
        </p:nvGraphicFramePr>
        <p:xfrm>
          <a:off x="110857" y="1665443"/>
          <a:ext cx="8460266" cy="2278597"/>
        </p:xfrm>
        <a:graphic>
          <a:graphicData uri="http://schemas.openxmlformats.org/drawingml/2006/table">
            <a:tbl>
              <a:tblPr firstRow="1" firstCol="1" lastRow="1" bandRow="1">
                <a:tableStyleId>{5C22544A-7EE6-4342-B048-85BDC9FD1C3A}</a:tableStyleId>
              </a:tblPr>
              <a:tblGrid>
                <a:gridCol w="3730545"/>
                <a:gridCol w="626916"/>
                <a:gridCol w="1219347"/>
                <a:gridCol w="1715397"/>
                <a:gridCol w="1168061"/>
              </a:tblGrid>
              <a:tr h="506441">
                <a:tc>
                  <a:txBody>
                    <a:bodyPr/>
                    <a:lstStyle/>
                    <a:p>
                      <a:pPr>
                        <a:lnSpc>
                          <a:spcPct val="150000"/>
                        </a:lnSpc>
                      </a:pPr>
                      <a:endParaRPr lang="fr-FR" sz="1400" dirty="0">
                        <a:solidFill>
                          <a:srgbClr val="000000"/>
                        </a:solidFill>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Gao</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400"/>
                        </a:spcBef>
                        <a:spcAft>
                          <a:spcPts val="0"/>
                        </a:spcAft>
                      </a:pPr>
                      <a:r>
                        <a:rPr lang="fr-FR" sz="1400" dirty="0">
                          <a:effectLst/>
                        </a:rPr>
                        <a:t>Kidal</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400"/>
                        </a:spcBef>
                        <a:spcAft>
                          <a:spcPts val="0"/>
                        </a:spcAft>
                      </a:pPr>
                      <a:r>
                        <a:rPr lang="fr-FR" sz="1400">
                          <a:effectLst/>
                        </a:rPr>
                        <a:t>Tombouctou</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400"/>
                        </a:spcBef>
                        <a:spcAft>
                          <a:spcPts val="0"/>
                        </a:spcAft>
                      </a:pPr>
                      <a:r>
                        <a:rPr lang="fr-FR" sz="1400">
                          <a:effectLst/>
                        </a:rPr>
                        <a:t>Ensemble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443039">
                <a:tc>
                  <a:txBody>
                    <a:bodyPr/>
                    <a:lstStyle/>
                    <a:p>
                      <a:pPr marL="0" marR="0">
                        <a:lnSpc>
                          <a:spcPct val="150000"/>
                        </a:lnSpc>
                        <a:spcBef>
                          <a:spcPts val="0"/>
                        </a:spcBef>
                        <a:spcAft>
                          <a:spcPts val="0"/>
                        </a:spcAft>
                      </a:pPr>
                      <a:r>
                        <a:rPr lang="fr-FR" sz="1400">
                          <a:effectLst/>
                        </a:rPr>
                        <a:t>Moins en sécurité</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dirty="0">
                          <a:effectLst/>
                        </a:rPr>
                        <a:t>21.5</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13.2</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18.5</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19.5</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443039">
                <a:tc>
                  <a:txBody>
                    <a:bodyPr/>
                    <a:lstStyle/>
                    <a:p>
                      <a:pPr marL="0" marR="0">
                        <a:lnSpc>
                          <a:spcPct val="150000"/>
                        </a:lnSpc>
                        <a:spcBef>
                          <a:spcPts val="0"/>
                        </a:spcBef>
                        <a:spcAft>
                          <a:spcPts val="0"/>
                        </a:spcAft>
                      </a:pPr>
                      <a:r>
                        <a:rPr lang="fr-FR" sz="1400">
                          <a:effectLst/>
                        </a:rPr>
                        <a:t>Pas de différence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51.3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86.9</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65.8</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60.8</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443039">
                <a:tc>
                  <a:txBody>
                    <a:bodyPr/>
                    <a:lstStyle/>
                    <a:p>
                      <a:pPr marL="0" marR="0">
                        <a:lnSpc>
                          <a:spcPct val="150000"/>
                        </a:lnSpc>
                        <a:spcBef>
                          <a:spcPts val="0"/>
                        </a:spcBef>
                        <a:spcAft>
                          <a:spcPts val="0"/>
                        </a:spcAft>
                      </a:pPr>
                      <a:r>
                        <a:rPr lang="fr-FR" sz="1400">
                          <a:effectLst/>
                        </a:rPr>
                        <a:t>Plus en sécurité</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27.1</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15.7</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19.7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443039">
                <a:tc>
                  <a:txBody>
                    <a:bodyPr/>
                    <a:lstStyle/>
                    <a:p>
                      <a:pPr marL="0" marR="0">
                        <a:lnSpc>
                          <a:spcPct val="150000"/>
                        </a:lnSpc>
                        <a:spcBef>
                          <a:spcPts val="0"/>
                        </a:spcBef>
                        <a:spcAft>
                          <a:spcPts val="0"/>
                        </a:spcAft>
                      </a:pPr>
                      <a:r>
                        <a:rPr lang="fr-FR" sz="1400">
                          <a:effectLst/>
                        </a:rPr>
                        <a:t>Total</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100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100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100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
        <p:nvSpPr>
          <p:cNvPr id="6" name="Rectangle 1"/>
          <p:cNvSpPr>
            <a:spLocks noChangeArrowheads="1"/>
          </p:cNvSpPr>
          <p:nvPr/>
        </p:nvSpPr>
        <p:spPr bwMode="auto">
          <a:xfrm>
            <a:off x="110857" y="1285291"/>
            <a:ext cx="526537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2. </a:t>
            </a:r>
            <a:r>
              <a:rPr kumimoji="0" lang="fr-FR" altLang="fr-FR" sz="1000" b="1" i="0" u="none" strike="noStrike" cap="none" normalizeH="0" baseline="0" dirty="0" smtClean="0" bmk="_Toc441345835">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57: Sentiment d'ins</a:t>
            </a:r>
            <a:r>
              <a:rPr kumimoji="0" lang="fr-FR" altLang="fr-FR" sz="1000" b="1" i="0" u="none" strike="noStrike" cap="none" normalizeH="0" baseline="0" dirty="0" smtClean="0" bmk="_Toc441345835">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35">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curit</a:t>
            </a:r>
            <a:r>
              <a:rPr kumimoji="0" lang="fr-FR" altLang="fr-FR" sz="1000" b="1" i="0" u="none" strike="noStrike" cap="none" normalizeH="0" baseline="0" dirty="0" smtClean="0" bmk="_Toc441345835">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35">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par rapport au mois pr</a:t>
            </a:r>
            <a:r>
              <a:rPr kumimoji="0" lang="fr-FR" altLang="fr-FR" sz="1000" b="1" i="0" u="none" strike="noStrike" cap="none" normalizeH="0" baseline="0" dirty="0" smtClean="0" bmk="_Toc441345835">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35">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kumimoji="0" lang="fr-FR" altLang="fr-FR" sz="1000" b="1" i="0" u="none" strike="noStrike" cap="none" normalizeH="0" baseline="0" dirty="0" smtClean="0" bmk="_Toc441345835">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35">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dent l'enquête par r</a:t>
            </a:r>
            <a:r>
              <a:rPr kumimoji="0" lang="fr-FR" altLang="fr-FR" sz="1000" b="1" i="0" u="none" strike="noStrike" cap="none" normalizeH="0" baseline="0" dirty="0" smtClean="0" bmk="_Toc441345835">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35">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gion</a:t>
            </a:r>
            <a:endParaRPr kumimoji="0" lang="fr-FR" altLang="fr-FR" sz="7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8887051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PERCEPTION DE LA SÉCURITÉ</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0" name="TextBox 9"/>
          <p:cNvSpPr txBox="1"/>
          <p:nvPr/>
        </p:nvSpPr>
        <p:spPr>
          <a:xfrm>
            <a:off x="264748" y="4503187"/>
            <a:ext cx="8614501" cy="1938992"/>
          </a:xfrm>
          <a:prstGeom prst="rect">
            <a:avLst/>
          </a:prstGeom>
          <a:noFill/>
        </p:spPr>
        <p:txBody>
          <a:bodyPr wrap="square" rtlCol="0">
            <a:spAutoFit/>
          </a:bodyPr>
          <a:lstStyle/>
          <a:p>
            <a:pPr marL="285750" indent="-285750" algn="just">
              <a:buFont typeface="Wingdings" panose="05000000000000000000" pitchFamily="2" charset="2"/>
              <a:buChar char="Ø"/>
            </a:pPr>
            <a:r>
              <a:rPr lang="fr-FR" sz="2400" dirty="0"/>
              <a:t>L</a:t>
            </a:r>
            <a:r>
              <a:rPr lang="fr-FR" sz="2400" dirty="0" smtClean="0"/>
              <a:t>a </a:t>
            </a:r>
            <a:r>
              <a:rPr lang="fr-FR" sz="2400" dirty="0"/>
              <a:t>plupart des ménages </a:t>
            </a:r>
            <a:r>
              <a:rPr lang="fr-FR" sz="2400" dirty="0" smtClean="0"/>
              <a:t>à Gao et Tombouctou </a:t>
            </a:r>
            <a:r>
              <a:rPr lang="fr-FR" sz="2400" dirty="0"/>
              <a:t>font plus </a:t>
            </a:r>
            <a:r>
              <a:rPr lang="fr-FR" sz="2400" dirty="0" smtClean="0"/>
              <a:t>confiance à </a:t>
            </a:r>
            <a:r>
              <a:rPr lang="fr-FR" sz="2400" dirty="0"/>
              <a:t>l’armée </a:t>
            </a:r>
            <a:r>
              <a:rPr lang="fr-FR" sz="2400" dirty="0" smtClean="0"/>
              <a:t>malienne, </a:t>
            </a:r>
            <a:r>
              <a:rPr lang="fr-FR" sz="2400" dirty="0"/>
              <a:t>à la police et </a:t>
            </a:r>
            <a:r>
              <a:rPr lang="fr-FR" sz="2400" dirty="0" smtClean="0"/>
              <a:t>à </a:t>
            </a:r>
            <a:r>
              <a:rPr lang="fr-FR" sz="2400" dirty="0"/>
              <a:t>la MINUSMA</a:t>
            </a:r>
            <a:r>
              <a:rPr lang="fr-FR" sz="2400" dirty="0" smtClean="0"/>
              <a:t> </a:t>
            </a:r>
            <a:r>
              <a:rPr lang="fr-FR" sz="2400" dirty="0"/>
              <a:t>pour ramener la sécurité et la paix au </a:t>
            </a:r>
            <a:r>
              <a:rPr lang="fr-FR" sz="2400" dirty="0" smtClean="0"/>
              <a:t>Mali; </a:t>
            </a:r>
          </a:p>
          <a:p>
            <a:pPr marL="285750" indent="-28575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Les ménages à Kidal ne font </a:t>
            </a:r>
            <a:r>
              <a:rPr lang="en-US" sz="2400" dirty="0" err="1" smtClean="0">
                <a:latin typeface="Times New Roman" panose="02020603050405020304" pitchFamily="18" charset="0"/>
                <a:cs typeface="Times New Roman" panose="02020603050405020304" pitchFamily="18" charset="0"/>
              </a:rPr>
              <a:t>pratiquement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confiance</a:t>
            </a:r>
            <a:r>
              <a:rPr lang="en-US" sz="2400" dirty="0" smtClean="0">
                <a:latin typeface="Times New Roman" panose="02020603050405020304" pitchFamily="18" charset="0"/>
                <a:cs typeface="Times New Roman" panose="02020603050405020304" pitchFamily="18" charset="0"/>
              </a:rPr>
              <a:t> à </a:t>
            </a:r>
            <a:r>
              <a:rPr lang="en-US" sz="2400" dirty="0" err="1" smtClean="0">
                <a:latin typeface="Times New Roman" panose="02020603050405020304" pitchFamily="18" charset="0"/>
                <a:cs typeface="Times New Roman" panose="02020603050405020304" pitchFamily="18" charset="0"/>
              </a:rPr>
              <a:t>aucune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entité</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sinon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légèrement</a:t>
            </a:r>
            <a:r>
              <a:rPr lang="en-US" sz="2400" dirty="0" smtClean="0">
                <a:latin typeface="Times New Roman" panose="02020603050405020304" pitchFamily="18" charset="0"/>
                <a:cs typeface="Times New Roman" panose="02020603050405020304" pitchFamily="18" charset="0"/>
              </a:rPr>
              <a:t> aux </a:t>
            </a:r>
            <a:r>
              <a:rPr lang="en-US" sz="2400" dirty="0" err="1" smtClean="0">
                <a:latin typeface="Times New Roman" panose="02020603050405020304" pitchFamily="18" charset="0"/>
                <a:cs typeface="Times New Roman" panose="02020603050405020304" pitchFamily="18" charset="0"/>
              </a:rPr>
              <a:t>mouvements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armés</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166188077"/>
              </p:ext>
            </p:extLst>
          </p:nvPr>
        </p:nvGraphicFramePr>
        <p:xfrm>
          <a:off x="110857" y="1694773"/>
          <a:ext cx="8361115" cy="2227230"/>
        </p:xfrm>
        <a:graphic>
          <a:graphicData uri="http://schemas.openxmlformats.org/drawingml/2006/table">
            <a:tbl>
              <a:tblPr firstRow="1" firstCol="1" bandRow="1">
                <a:tableStyleId>{5C22544A-7EE6-4342-B048-85BDC9FD1C3A}</a:tableStyleId>
              </a:tblPr>
              <a:tblGrid>
                <a:gridCol w="3254547"/>
                <a:gridCol w="1659870"/>
                <a:gridCol w="772033"/>
                <a:gridCol w="1215523"/>
                <a:gridCol w="1459142"/>
              </a:tblGrid>
              <a:tr h="371205">
                <a:tc>
                  <a:txBody>
                    <a:bodyPr/>
                    <a:lstStyle/>
                    <a:p>
                      <a:pPr marL="0" marR="0">
                        <a:lnSpc>
                          <a:spcPct val="150000"/>
                        </a:lnSpc>
                        <a:spcBef>
                          <a:spcPts val="400"/>
                        </a:spcBef>
                        <a:spcAft>
                          <a:spcPts val="0"/>
                        </a:spcAft>
                      </a:pPr>
                      <a:r>
                        <a:rPr lang="fr-FR" sz="1400" dirty="0">
                          <a:effectLst/>
                        </a:rPr>
                        <a:t> Groupe de confiance</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Gao</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400"/>
                        </a:spcBef>
                        <a:spcAft>
                          <a:spcPts val="0"/>
                        </a:spcAft>
                      </a:pPr>
                      <a:r>
                        <a:rPr lang="fr-FR" sz="1400">
                          <a:effectLst/>
                        </a:rPr>
                        <a:t>Kidal</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400"/>
                        </a:spcBef>
                        <a:spcAft>
                          <a:spcPts val="0"/>
                        </a:spcAft>
                      </a:pPr>
                      <a:r>
                        <a:rPr lang="fr-FR" sz="1400">
                          <a:effectLst/>
                        </a:rPr>
                        <a:t>Tombouctou</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400"/>
                        </a:spcBef>
                        <a:spcAft>
                          <a:spcPts val="0"/>
                        </a:spcAft>
                      </a:pPr>
                      <a:r>
                        <a:rPr lang="fr-FR" sz="1400">
                          <a:effectLst/>
                        </a:rPr>
                        <a:t>Ensemble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71205">
                <a:tc>
                  <a:txBody>
                    <a:bodyPr/>
                    <a:lstStyle/>
                    <a:p>
                      <a:pPr marL="0" marR="0">
                        <a:lnSpc>
                          <a:spcPct val="150000"/>
                        </a:lnSpc>
                        <a:spcBef>
                          <a:spcPts val="0"/>
                        </a:spcBef>
                        <a:spcAft>
                          <a:spcPts val="0"/>
                        </a:spcAft>
                      </a:pPr>
                      <a:r>
                        <a:rPr lang="fr-FR" sz="1400" dirty="0">
                          <a:effectLst/>
                        </a:rPr>
                        <a:t>Armée</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56.8</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15.8</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63.6</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58.2</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71205">
                <a:tc>
                  <a:txBody>
                    <a:bodyPr/>
                    <a:lstStyle/>
                    <a:p>
                      <a:pPr marL="0" marR="0">
                        <a:lnSpc>
                          <a:spcPct val="150000"/>
                        </a:lnSpc>
                        <a:spcBef>
                          <a:spcPts val="0"/>
                        </a:spcBef>
                        <a:spcAft>
                          <a:spcPts val="0"/>
                        </a:spcAft>
                      </a:pPr>
                      <a:r>
                        <a:rPr lang="fr-FR" sz="1400" dirty="0">
                          <a:effectLst/>
                        </a:rPr>
                        <a:t>Police</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dirty="0">
                          <a:effectLst/>
                        </a:rPr>
                        <a:t>50.1</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8.0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42.8</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44.0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71205">
                <a:tc>
                  <a:txBody>
                    <a:bodyPr/>
                    <a:lstStyle/>
                    <a:p>
                      <a:pPr marL="0" marR="0">
                        <a:lnSpc>
                          <a:spcPct val="150000"/>
                        </a:lnSpc>
                        <a:spcBef>
                          <a:spcPts val="0"/>
                        </a:spcBef>
                        <a:spcAft>
                          <a:spcPts val="0"/>
                        </a:spcAft>
                      </a:pPr>
                      <a:r>
                        <a:rPr lang="fr-FR" sz="1400">
                          <a:effectLst/>
                        </a:rPr>
                        <a:t>MINUSMA</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dirty="0">
                          <a:effectLst/>
                        </a:rPr>
                        <a:t>41.2</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3.8</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44.5</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41.0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71205">
                <a:tc>
                  <a:txBody>
                    <a:bodyPr/>
                    <a:lstStyle/>
                    <a:p>
                      <a:pPr marL="0" marR="0">
                        <a:lnSpc>
                          <a:spcPct val="150000"/>
                        </a:lnSpc>
                        <a:spcBef>
                          <a:spcPts val="0"/>
                        </a:spcBef>
                        <a:spcAft>
                          <a:spcPts val="0"/>
                        </a:spcAft>
                      </a:pPr>
                      <a:r>
                        <a:rPr lang="fr-FR" sz="1400">
                          <a:effectLst/>
                        </a:rPr>
                        <a:t>Mouvements armés</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dirty="0">
                          <a:effectLst/>
                        </a:rPr>
                        <a:t>7.3</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17.1</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15.3</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12.0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71205">
                <a:tc>
                  <a:txBody>
                    <a:bodyPr/>
                    <a:lstStyle/>
                    <a:p>
                      <a:pPr marL="0" marR="0">
                        <a:lnSpc>
                          <a:spcPct val="150000"/>
                        </a:lnSpc>
                        <a:spcBef>
                          <a:spcPts val="0"/>
                        </a:spcBef>
                        <a:spcAft>
                          <a:spcPts val="0"/>
                        </a:spcAft>
                      </a:pPr>
                      <a:r>
                        <a:rPr lang="fr-FR" sz="1400">
                          <a:effectLst/>
                        </a:rPr>
                        <a:t>Groupes d'auto-défense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46.3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12.1</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24.4</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33.0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
        <p:nvSpPr>
          <p:cNvPr id="4" name="Rectangle 1"/>
          <p:cNvSpPr>
            <a:spLocks noChangeArrowheads="1"/>
          </p:cNvSpPr>
          <p:nvPr/>
        </p:nvSpPr>
        <p:spPr bwMode="auto">
          <a:xfrm>
            <a:off x="110856" y="1277509"/>
            <a:ext cx="766705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2. </a:t>
            </a:r>
            <a:r>
              <a:rPr kumimoji="0" lang="fr-FR" altLang="fr-FR" sz="1000" b="1" i="0" u="none" strike="noStrike" cap="none" normalizeH="0" baseline="0" dirty="0" smtClean="0" bmk="_Toc44134583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61: Pourcentage des m</a:t>
            </a:r>
            <a:r>
              <a:rPr kumimoji="0" lang="fr-FR" altLang="fr-FR" sz="1000" b="1" i="0" u="none" strike="noStrike" cap="none" normalizeH="0" baseline="0" dirty="0" smtClean="0" bmk="_Toc441345839">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3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nages faisant confiance </a:t>
            </a:r>
            <a:r>
              <a:rPr kumimoji="0" lang="fr-FR" altLang="fr-FR" sz="1000" b="1" i="0" u="none" strike="noStrike" cap="none" normalizeH="0" baseline="0" dirty="0" smtClean="0" bmk="_Toc441345839">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à</a:t>
            </a:r>
            <a:r>
              <a:rPr kumimoji="0" lang="fr-FR" altLang="fr-FR" sz="1000" b="1" i="0" u="none" strike="noStrike" cap="none" normalizeH="0" baseline="0" dirty="0" smtClean="0" bmk="_Toc44134583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un groupe pour ramener la paix et la s</a:t>
            </a:r>
            <a:r>
              <a:rPr kumimoji="0" lang="fr-FR" altLang="fr-FR" sz="1000" b="1" i="0" u="none" strike="noStrike" cap="none" normalizeH="0" baseline="0" dirty="0" smtClean="0" bmk="_Toc441345839">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3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curit</a:t>
            </a:r>
            <a:r>
              <a:rPr kumimoji="0" lang="fr-FR" altLang="fr-FR" sz="1000" b="1" i="0" u="none" strike="noStrike" cap="none" normalizeH="0" baseline="0" dirty="0" smtClean="0" bmk="_Toc441345839">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3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au Mali</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504945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PRIORITÉS POUR LA PAIX ET LA SÉCURITÉ</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0" name="TextBox 9"/>
          <p:cNvSpPr txBox="1"/>
          <p:nvPr/>
        </p:nvSpPr>
        <p:spPr>
          <a:xfrm>
            <a:off x="0" y="1539650"/>
            <a:ext cx="8614501" cy="3539430"/>
          </a:xfrm>
          <a:prstGeom prst="rect">
            <a:avLst/>
          </a:prstGeom>
          <a:noFill/>
        </p:spPr>
        <p:txBody>
          <a:bodyPr wrap="square" rtlCol="0">
            <a:spAutoFit/>
          </a:bodyPr>
          <a:lstStyle/>
          <a:p>
            <a:pPr marL="285750" indent="-285750" algn="just">
              <a:buFont typeface="Wingdings" panose="05000000000000000000" pitchFamily="2" charset="2"/>
              <a:buChar char="Ø"/>
            </a:pPr>
            <a:r>
              <a:rPr lang="en-US" sz="3200" dirty="0" smtClean="0"/>
              <a:t>Les initiatives pour la </a:t>
            </a:r>
            <a:r>
              <a:rPr lang="en-US" sz="3200" dirty="0" err="1" smtClean="0"/>
              <a:t>paix</a:t>
            </a:r>
            <a:r>
              <a:rPr lang="en-US" sz="3200" dirty="0" smtClean="0"/>
              <a:t> et la </a:t>
            </a:r>
            <a:r>
              <a:rPr lang="en-US" sz="3200" dirty="0" err="1" smtClean="0"/>
              <a:t>sécurité</a:t>
            </a:r>
            <a:r>
              <a:rPr lang="en-US" sz="3200" dirty="0" smtClean="0"/>
              <a:t> </a:t>
            </a:r>
            <a:r>
              <a:rPr lang="en-US" sz="3200" dirty="0" err="1" smtClean="0"/>
              <a:t>sont</a:t>
            </a:r>
            <a:r>
              <a:rPr lang="en-US" sz="3200" dirty="0" smtClean="0"/>
              <a:t> </a:t>
            </a:r>
            <a:r>
              <a:rPr lang="en-US" sz="3200" dirty="0" err="1" smtClean="0"/>
              <a:t>classées</a:t>
            </a:r>
            <a:r>
              <a:rPr lang="en-US" sz="3200" dirty="0" smtClean="0"/>
              <a:t> </a:t>
            </a:r>
            <a:r>
              <a:rPr lang="en-US" sz="3200" dirty="0" err="1" smtClean="0"/>
              <a:t>en</a:t>
            </a:r>
            <a:r>
              <a:rPr lang="en-US" sz="3200" dirty="0" smtClean="0"/>
              <a:t> </a:t>
            </a:r>
            <a:r>
              <a:rPr lang="en-US" sz="3200" dirty="0" err="1" smtClean="0"/>
              <a:t>trois</a:t>
            </a:r>
            <a:r>
              <a:rPr lang="en-US" sz="3200" dirty="0" smtClean="0"/>
              <a:t> </a:t>
            </a:r>
            <a:r>
              <a:rPr lang="en-US" sz="3200" dirty="0" err="1" smtClean="0"/>
              <a:t>groupes</a:t>
            </a:r>
            <a:r>
              <a:rPr lang="en-US" sz="3200" dirty="0" smtClean="0"/>
              <a:t> </a:t>
            </a:r>
            <a:r>
              <a:rPr lang="en-US" sz="3200" dirty="0" err="1" smtClean="0"/>
              <a:t>issus</a:t>
            </a:r>
            <a:r>
              <a:rPr lang="en-US" sz="3200" dirty="0" smtClean="0"/>
              <a:t> de </a:t>
            </a:r>
            <a:r>
              <a:rPr lang="en-US" sz="3200" dirty="0" err="1" smtClean="0"/>
              <a:t>l’accord</a:t>
            </a:r>
            <a:r>
              <a:rPr lang="en-US" sz="3200" dirty="0" smtClean="0"/>
              <a:t> de </a:t>
            </a:r>
            <a:r>
              <a:rPr lang="en-US" sz="3200" dirty="0" err="1" smtClean="0"/>
              <a:t>paix</a:t>
            </a:r>
            <a:r>
              <a:rPr lang="en-US" sz="3200" dirty="0" smtClean="0">
                <a:latin typeface="Times New Roman" panose="02020603050405020304" pitchFamily="18" charset="0"/>
                <a:cs typeface="Times New Roman" panose="02020603050405020304" pitchFamily="18" charset="0"/>
              </a:rPr>
              <a:t>:</a:t>
            </a:r>
          </a:p>
          <a:p>
            <a:pPr marL="742950" lvl="1" indent="-285750" algn="just">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Les initiatives </a:t>
            </a:r>
            <a:r>
              <a:rPr lang="en-US" sz="3200" dirty="0" err="1" smtClean="0">
                <a:latin typeface="Times New Roman" panose="02020603050405020304" pitchFamily="18" charset="0"/>
                <a:cs typeface="Times New Roman" panose="02020603050405020304" pitchFamily="18" charset="0"/>
              </a:rPr>
              <a:t>en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gouvernance</a:t>
            </a:r>
            <a:r>
              <a:rPr lang="en-US" sz="3200" dirty="0" smtClean="0">
                <a:latin typeface="Times New Roman" panose="02020603050405020304" pitchFamily="18" charset="0"/>
                <a:cs typeface="Times New Roman" panose="02020603050405020304" pitchFamily="18" charset="0"/>
              </a:rPr>
              <a:t>;</a:t>
            </a:r>
          </a:p>
          <a:p>
            <a:pPr marL="742950" lvl="1" indent="-285750" algn="just">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Les initiatives </a:t>
            </a:r>
            <a:r>
              <a:rPr lang="en-US" sz="3200" dirty="0" err="1" smtClean="0">
                <a:latin typeface="Times New Roman" panose="02020603050405020304" pitchFamily="18" charset="0"/>
                <a:cs typeface="Times New Roman" panose="02020603050405020304" pitchFamily="18" charset="0"/>
              </a:rPr>
              <a:t>en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sécurité</a:t>
            </a:r>
            <a:r>
              <a:rPr lang="en-US" sz="3200" dirty="0" smtClean="0">
                <a:latin typeface="Times New Roman" panose="02020603050405020304" pitchFamily="18" charset="0"/>
                <a:cs typeface="Times New Roman" panose="02020603050405020304" pitchFamily="18" charset="0"/>
              </a:rPr>
              <a:t>;</a:t>
            </a:r>
          </a:p>
          <a:p>
            <a:pPr marL="742950" lvl="1" indent="-285750" algn="just">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Les initiatives </a:t>
            </a:r>
            <a:r>
              <a:rPr lang="en-US" sz="3200" dirty="0" err="1" smtClean="0">
                <a:latin typeface="Times New Roman" panose="02020603050405020304" pitchFamily="18" charset="0"/>
                <a:cs typeface="Times New Roman" panose="02020603050405020304" pitchFamily="18" charset="0"/>
              </a:rPr>
              <a:t>en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développement</a:t>
            </a:r>
            <a:r>
              <a:rPr lang="en-US" sz="3200" dirty="0" smtClean="0">
                <a:latin typeface="Times New Roman" panose="02020603050405020304" pitchFamily="18" charset="0"/>
                <a:cs typeface="Times New Roman" panose="02020603050405020304" pitchFamily="18" charset="0"/>
              </a:rPr>
              <a:t> socio-</a:t>
            </a:r>
            <a:r>
              <a:rPr lang="en-US" sz="3200" dirty="0" err="1" smtClean="0">
                <a:latin typeface="Times New Roman" panose="02020603050405020304" pitchFamily="18" charset="0"/>
                <a:cs typeface="Times New Roman" panose="02020603050405020304" pitchFamily="18" charset="0"/>
              </a:rPr>
              <a:t>économique</a:t>
            </a:r>
            <a:r>
              <a:rPr lang="en-US" sz="32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302985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PRIORITÉS POUR LA PAIX ET LA SÉCURITÉ</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3" name="Table 2"/>
          <p:cNvGraphicFramePr>
            <a:graphicFrameLocks noGrp="1"/>
          </p:cNvGraphicFramePr>
          <p:nvPr>
            <p:extLst>
              <p:ext uri="{D42A27DB-BD31-4B8C-83A1-F6EECF244321}">
                <p14:modId xmlns:p14="http://schemas.microsoft.com/office/powerpoint/2010/main" val="15947421"/>
              </p:ext>
            </p:extLst>
          </p:nvPr>
        </p:nvGraphicFramePr>
        <p:xfrm>
          <a:off x="264749" y="1613165"/>
          <a:ext cx="8405526" cy="3393910"/>
        </p:xfrm>
        <a:graphic>
          <a:graphicData uri="http://schemas.openxmlformats.org/drawingml/2006/table">
            <a:tbl>
              <a:tblPr firstRow="1" firstCol="1" bandRow="1">
                <a:tableStyleId>{5C22544A-7EE6-4342-B048-85BDC9FD1C3A}</a:tableStyleId>
              </a:tblPr>
              <a:tblGrid>
                <a:gridCol w="4450470"/>
                <a:gridCol w="1906578"/>
                <a:gridCol w="2048478"/>
              </a:tblGrid>
              <a:tr h="317637">
                <a:tc>
                  <a:txBody>
                    <a:bodyPr/>
                    <a:lstStyle/>
                    <a:p>
                      <a:pPr marL="0" marR="0">
                        <a:lnSpc>
                          <a:spcPct val="150000"/>
                        </a:lnSpc>
                        <a:spcBef>
                          <a:spcPts val="0"/>
                        </a:spcBef>
                        <a:spcAft>
                          <a:spcPts val="0"/>
                        </a:spcAft>
                      </a:pPr>
                      <a:r>
                        <a:rPr lang="fr-FR" sz="1400" dirty="0">
                          <a:effectLst/>
                        </a:rPr>
                        <a:t>Initiative en gouvernance</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Très importante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Pas de changement</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635038">
                <a:tc>
                  <a:txBody>
                    <a:bodyPr/>
                    <a:lstStyle/>
                    <a:p>
                      <a:pPr marL="0" marR="0">
                        <a:lnSpc>
                          <a:spcPct val="150000"/>
                        </a:lnSpc>
                        <a:spcBef>
                          <a:spcPts val="0"/>
                        </a:spcBef>
                        <a:spcAft>
                          <a:spcPts val="0"/>
                        </a:spcAft>
                      </a:pPr>
                      <a:r>
                        <a:rPr lang="fr-FR" sz="1400" spc="-20" dirty="0">
                          <a:effectLst/>
                        </a:rPr>
                        <a:t>MG1.  La mise en place de collectivités dotées d'organes élus au suffrage universel et de pouvoirs étendus</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dirty="0">
                          <a:effectLst/>
                        </a:rPr>
                        <a:t>82.1</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92.2</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424843">
                <a:tc>
                  <a:txBody>
                    <a:bodyPr/>
                    <a:lstStyle/>
                    <a:p>
                      <a:pPr marL="0" marR="0">
                        <a:lnSpc>
                          <a:spcPct val="150000"/>
                        </a:lnSpc>
                        <a:spcBef>
                          <a:spcPts val="0"/>
                        </a:spcBef>
                        <a:spcAft>
                          <a:spcPts val="0"/>
                        </a:spcAft>
                      </a:pPr>
                      <a:r>
                        <a:rPr lang="fr-FR" sz="1400" spc="-20">
                          <a:effectLst/>
                        </a:rPr>
                        <a:t>MG2. La gestion par les populations de leurs propres affaires</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dirty="0">
                          <a:effectLst/>
                        </a:rPr>
                        <a:t>90.3</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88.4</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669649">
                <a:tc>
                  <a:txBody>
                    <a:bodyPr/>
                    <a:lstStyle/>
                    <a:p>
                      <a:pPr marL="0" marR="0">
                        <a:lnSpc>
                          <a:spcPct val="150000"/>
                        </a:lnSpc>
                        <a:spcBef>
                          <a:spcPts val="0"/>
                        </a:spcBef>
                        <a:spcAft>
                          <a:spcPts val="0"/>
                        </a:spcAft>
                      </a:pPr>
                      <a:r>
                        <a:rPr lang="fr-FR" sz="1400" spc="-20" dirty="0">
                          <a:effectLst/>
                        </a:rPr>
                        <a:t>MG3. Une plus grande représentation des populations du Nord au sein des institutions nationales</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dirty="0">
                          <a:effectLst/>
                        </a:rPr>
                        <a:t>87.4</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89.2</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669649">
                <a:tc>
                  <a:txBody>
                    <a:bodyPr/>
                    <a:lstStyle/>
                    <a:p>
                      <a:pPr marL="0" marR="0">
                        <a:lnSpc>
                          <a:spcPct val="150000"/>
                        </a:lnSpc>
                        <a:spcBef>
                          <a:spcPts val="0"/>
                        </a:spcBef>
                        <a:spcAft>
                          <a:spcPts val="0"/>
                        </a:spcAft>
                      </a:pPr>
                      <a:r>
                        <a:rPr lang="fr-FR" sz="1400" spc="-20">
                          <a:effectLst/>
                        </a:rPr>
                        <a:t>MG4. Le renforcement de l'Etat de droit en rapprochant la justice des justiciables</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85.1</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88.0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669649">
                <a:tc>
                  <a:txBody>
                    <a:bodyPr/>
                    <a:lstStyle/>
                    <a:p>
                      <a:pPr marL="0" marR="0">
                        <a:lnSpc>
                          <a:spcPct val="150000"/>
                        </a:lnSpc>
                        <a:spcBef>
                          <a:spcPts val="0"/>
                        </a:spcBef>
                        <a:spcAft>
                          <a:spcPts val="0"/>
                        </a:spcAft>
                      </a:pPr>
                      <a:r>
                        <a:rPr lang="fr-FR" sz="1400" spc="-20" dirty="0">
                          <a:effectLst/>
                        </a:rPr>
                        <a:t>MG5.  Une répartition équitable des pouvoirs et compétences entre l'Etat et les collectivités</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fr-FR" sz="1400">
                          <a:effectLst/>
                        </a:rPr>
                        <a:t>74.2</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73.3</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
        <p:nvSpPr>
          <p:cNvPr id="4" name="Rectangle 1"/>
          <p:cNvSpPr>
            <a:spLocks noChangeArrowheads="1"/>
          </p:cNvSpPr>
          <p:nvPr/>
        </p:nvSpPr>
        <p:spPr bwMode="auto">
          <a:xfrm>
            <a:off x="143908" y="1257984"/>
            <a:ext cx="81219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2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2. </a:t>
            </a:r>
            <a:r>
              <a:rPr kumimoji="0" lang="fr-FR" altLang="fr-FR" sz="1200" b="1" i="0" u="none" strike="noStrike" cap="none" normalizeH="0" baseline="0" dirty="0" smtClean="0" bmk="_Toc44134584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63: Importance et changement dans les initiatives en gouvernance pour la paix et la s</a:t>
            </a:r>
            <a:r>
              <a:rPr kumimoji="0" lang="fr-FR" altLang="fr-FR" sz="1200" b="1" i="0" u="none" strike="noStrike" cap="none" normalizeH="0" baseline="0" dirty="0" smtClean="0" bmk="_Toc44134584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200" b="1" i="0" u="none" strike="noStrike" cap="none" normalizeH="0" baseline="0" dirty="0" smtClean="0" bmk="_Toc44134584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curit</a:t>
            </a:r>
            <a:r>
              <a:rPr kumimoji="0" lang="fr-FR" altLang="fr-FR" sz="1200" b="1" i="0" u="none" strike="noStrike" cap="none" normalizeH="0" baseline="0" dirty="0" smtClean="0" bmk="_Toc44134584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200" b="1" i="0" u="none" strike="noStrike" cap="none" normalizeH="0" baseline="0" dirty="0" smtClean="0" bmk="_Toc44134584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selon les m</a:t>
            </a:r>
            <a:r>
              <a:rPr kumimoji="0" lang="fr-FR" altLang="fr-FR" sz="1200" b="1" i="0" u="none" strike="noStrike" cap="none" normalizeH="0" baseline="0" dirty="0" smtClean="0" bmk="_Toc44134584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200" b="1" i="0" u="none" strike="noStrike" cap="none" normalizeH="0" baseline="0" dirty="0" smtClean="0" bmk="_Toc44134584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nages</a:t>
            </a:r>
            <a:endParaRPr kumimoji="0" lang="fr-FR" altLang="fr-FR" sz="1200" b="0" i="0" u="none" strike="noStrike" cap="none" normalizeH="0" baseline="0" dirty="0" smtClean="0">
              <a:ln>
                <a:noFill/>
              </a:ln>
              <a:solidFill>
                <a:schemeClr val="tx1"/>
              </a:solidFill>
              <a:effectLst/>
            </a:endParaRPr>
          </a:p>
        </p:txBody>
      </p:sp>
      <p:sp>
        <p:nvSpPr>
          <p:cNvPr id="5" name="TextBox 4"/>
          <p:cNvSpPr txBox="1"/>
          <p:nvPr/>
        </p:nvSpPr>
        <p:spPr>
          <a:xfrm>
            <a:off x="264749" y="5244276"/>
            <a:ext cx="8052986" cy="1569660"/>
          </a:xfrm>
          <a:prstGeom prst="rect">
            <a:avLst/>
          </a:prstGeom>
          <a:noFill/>
        </p:spPr>
        <p:txBody>
          <a:bodyPr wrap="square" rtlCol="0">
            <a:spAutoFit/>
          </a:bodyPr>
          <a:lstStyle/>
          <a:p>
            <a:pPr marL="285750" indent="-285750" algn="just">
              <a:buFont typeface="Wingdings" panose="05000000000000000000" pitchFamily="2" charset="2"/>
              <a:buChar char="Ø"/>
            </a:pPr>
            <a:r>
              <a:rPr lang="en-US" sz="2400" dirty="0" err="1" smtClean="0"/>
              <a:t>Toutes</a:t>
            </a:r>
            <a:r>
              <a:rPr lang="en-US" sz="2400" dirty="0" smtClean="0"/>
              <a:t> les 5 initiatives </a:t>
            </a:r>
            <a:r>
              <a:rPr lang="en-US" sz="2400" dirty="0" err="1" smtClean="0"/>
              <a:t>proposées</a:t>
            </a:r>
            <a:r>
              <a:rPr lang="en-US" sz="2400" dirty="0" smtClean="0"/>
              <a:t> </a:t>
            </a:r>
            <a:r>
              <a:rPr lang="en-US" sz="2400" dirty="0" err="1" smtClean="0"/>
              <a:t>en</a:t>
            </a:r>
            <a:r>
              <a:rPr lang="en-US" sz="2400" dirty="0" smtClean="0"/>
              <a:t> </a:t>
            </a:r>
            <a:r>
              <a:rPr lang="en-US" sz="2400" dirty="0" err="1" smtClean="0"/>
              <a:t>gouvernance</a:t>
            </a:r>
            <a:r>
              <a:rPr lang="en-US" sz="2400" dirty="0" smtClean="0"/>
              <a:t> </a:t>
            </a:r>
            <a:r>
              <a:rPr lang="en-US" sz="2400" dirty="0" err="1" smtClean="0"/>
              <a:t>sont</a:t>
            </a:r>
            <a:r>
              <a:rPr lang="en-US" sz="2400" dirty="0" smtClean="0"/>
              <a:t> </a:t>
            </a:r>
            <a:r>
              <a:rPr lang="en-US" sz="2400" dirty="0" err="1" smtClean="0"/>
              <a:t>jugées</a:t>
            </a:r>
            <a:r>
              <a:rPr lang="en-US" sz="2400" dirty="0" smtClean="0"/>
              <a:t> </a:t>
            </a:r>
            <a:r>
              <a:rPr lang="en-US" sz="2400" dirty="0" err="1" smtClean="0"/>
              <a:t>très</a:t>
            </a:r>
            <a:r>
              <a:rPr lang="en-US" sz="2400" dirty="0" smtClean="0"/>
              <a:t> </a:t>
            </a:r>
            <a:r>
              <a:rPr lang="en-US" sz="2400" dirty="0" err="1" smtClean="0"/>
              <a:t>importantes</a:t>
            </a:r>
            <a:r>
              <a:rPr lang="en-US" sz="2400" dirty="0" smtClean="0"/>
              <a:t> pour la </a:t>
            </a:r>
            <a:r>
              <a:rPr lang="en-US" sz="2400" dirty="0" err="1" smtClean="0"/>
              <a:t>paix</a:t>
            </a:r>
            <a:r>
              <a:rPr lang="en-US" sz="2400" dirty="0" smtClean="0"/>
              <a:t> et la </a:t>
            </a:r>
            <a:r>
              <a:rPr lang="en-US" sz="2400" dirty="0" err="1" smtClean="0"/>
              <a:t>sécurité</a:t>
            </a:r>
            <a:r>
              <a:rPr lang="en-US" sz="2400" dirty="0" smtClean="0"/>
              <a:t>;</a:t>
            </a:r>
          </a:p>
          <a:p>
            <a:pPr marL="285750" indent="-285750" algn="just">
              <a:buFont typeface="Wingdings" panose="05000000000000000000" pitchFamily="2" charset="2"/>
              <a:buChar char="Ø"/>
            </a:pPr>
            <a:r>
              <a:rPr lang="en-US" sz="2400" dirty="0" err="1" smtClean="0"/>
              <a:t>Aucun</a:t>
            </a:r>
            <a:r>
              <a:rPr lang="en-US" sz="2400" dirty="0" smtClean="0"/>
              <a:t> </a:t>
            </a:r>
            <a:r>
              <a:rPr lang="en-US" sz="2400" dirty="0" err="1" smtClean="0"/>
              <a:t>changement</a:t>
            </a:r>
            <a:r>
              <a:rPr lang="en-US" sz="2400" dirty="0" smtClean="0"/>
              <a:t> </a:t>
            </a:r>
            <a:r>
              <a:rPr lang="en-US" sz="2400" dirty="0" err="1" smtClean="0"/>
              <a:t>n’est</a:t>
            </a:r>
            <a:r>
              <a:rPr lang="en-US" sz="2400" dirty="0" smtClean="0"/>
              <a:t> </a:t>
            </a:r>
            <a:r>
              <a:rPr lang="en-US" sz="2400" dirty="0" err="1" smtClean="0"/>
              <a:t>décelé</a:t>
            </a:r>
            <a:r>
              <a:rPr lang="en-US" sz="2400" dirty="0" smtClean="0"/>
              <a:t> </a:t>
            </a:r>
            <a:r>
              <a:rPr lang="en-US" sz="2400" dirty="0" err="1" smtClean="0"/>
              <a:t>dans</a:t>
            </a:r>
            <a:r>
              <a:rPr lang="en-US" sz="2400" dirty="0" smtClean="0"/>
              <a:t> </a:t>
            </a:r>
            <a:r>
              <a:rPr lang="en-US" sz="2400" dirty="0" err="1" smtClean="0"/>
              <a:t>ces</a:t>
            </a:r>
            <a:r>
              <a:rPr lang="en-US" sz="2400" dirty="0" smtClean="0"/>
              <a:t> initiatives </a:t>
            </a:r>
            <a:r>
              <a:rPr lang="en-US" sz="2400" dirty="0" err="1" smtClean="0"/>
              <a:t>depuis</a:t>
            </a:r>
            <a:r>
              <a:rPr lang="en-US" sz="2400" dirty="0" smtClean="0"/>
              <a:t> la signature de </a:t>
            </a:r>
            <a:r>
              <a:rPr lang="en-US" sz="2400" dirty="0" err="1" smtClean="0"/>
              <a:t>l’accord</a:t>
            </a:r>
            <a:r>
              <a:rPr lang="en-US" sz="2400" dirty="0" smtClean="0"/>
              <a:t> de </a:t>
            </a:r>
            <a:r>
              <a:rPr lang="en-US" sz="2400" dirty="0" err="1" smtClean="0"/>
              <a:t>paix</a:t>
            </a:r>
            <a:r>
              <a:rPr lang="en-US" sz="2400" dirty="0" smtClean="0"/>
              <a:t> </a:t>
            </a:r>
            <a:endParaRPr lang="fr-FR" sz="2400" dirty="0"/>
          </a:p>
        </p:txBody>
      </p:sp>
    </p:spTree>
    <p:extLst>
      <p:ext uri="{BB962C8B-B14F-4D97-AF65-F5344CB8AC3E}">
        <p14:creationId xmlns:p14="http://schemas.microsoft.com/office/powerpoint/2010/main" val="10202089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PRIORITÉS POUR LA PAIX ET LA SÉCURITÉ</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TextBox 4"/>
          <p:cNvSpPr txBox="1"/>
          <p:nvPr/>
        </p:nvSpPr>
        <p:spPr>
          <a:xfrm>
            <a:off x="405127" y="5445569"/>
            <a:ext cx="8333744" cy="830997"/>
          </a:xfrm>
          <a:prstGeom prst="rect">
            <a:avLst/>
          </a:prstGeom>
          <a:noFill/>
        </p:spPr>
        <p:txBody>
          <a:bodyPr wrap="square" rtlCol="0">
            <a:spAutoFit/>
          </a:bodyPr>
          <a:lstStyle/>
          <a:p>
            <a:pPr marL="285750" indent="-285750" algn="just">
              <a:buFont typeface="Wingdings" panose="05000000000000000000" pitchFamily="2" charset="2"/>
              <a:buChar char="Ø"/>
            </a:pPr>
            <a:r>
              <a:rPr lang="fr-FR" sz="2400" dirty="0" smtClean="0"/>
              <a:t>La gestion </a:t>
            </a:r>
            <a:r>
              <a:rPr lang="fr-FR" sz="2400" dirty="0"/>
              <a:t>par les populations de leurs propres </a:t>
            </a:r>
            <a:r>
              <a:rPr lang="fr-FR" sz="2400" dirty="0" smtClean="0"/>
              <a:t>affaires </a:t>
            </a:r>
            <a:r>
              <a:rPr lang="fr-FR" sz="2400" dirty="0"/>
              <a:t>est l’initiative jugée la plus importante dans toutes les </a:t>
            </a:r>
            <a:r>
              <a:rPr lang="fr-FR" sz="2400" dirty="0" smtClean="0"/>
              <a:t>régions.</a:t>
            </a:r>
            <a:endParaRPr lang="fr-FR" sz="2400" dirty="0"/>
          </a:p>
        </p:txBody>
      </p:sp>
      <p:graphicFrame>
        <p:nvGraphicFramePr>
          <p:cNvPr id="8" name="Chart 7"/>
          <p:cNvGraphicFramePr/>
          <p:nvPr>
            <p:extLst>
              <p:ext uri="{D42A27DB-BD31-4B8C-83A1-F6EECF244321}">
                <p14:modId xmlns:p14="http://schemas.microsoft.com/office/powerpoint/2010/main" val="2587439753"/>
              </p:ext>
            </p:extLst>
          </p:nvPr>
        </p:nvGraphicFramePr>
        <p:xfrm>
          <a:off x="639991" y="1768796"/>
          <a:ext cx="7402321" cy="3425249"/>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756909" y="1179802"/>
            <a:ext cx="6525240" cy="507831"/>
          </a:xfrm>
          <a:prstGeom prst="rect">
            <a:avLst/>
          </a:prstGeom>
        </p:spPr>
        <p:txBody>
          <a:bodyPr wrap="square">
            <a:spAutoFit/>
          </a:bodyPr>
          <a:lstStyle/>
          <a:p>
            <a:pPr>
              <a:lnSpc>
                <a:spcPct val="150000"/>
              </a:lnSpc>
              <a:spcBef>
                <a:spcPts val="1200"/>
              </a:spcBef>
            </a:pPr>
            <a:r>
              <a:rPr lang="fr-FR" b="1" dirty="0" err="1">
                <a:latin typeface="Times New Roman" panose="02020603050405020304" pitchFamily="18" charset="0"/>
                <a:ea typeface="Times New Roman" panose="02020603050405020304" pitchFamily="18" charset="0"/>
                <a:cs typeface="Times New Roman" panose="02020603050405020304" pitchFamily="18" charset="0"/>
              </a:rPr>
              <a:t>Prioriétés</a:t>
            </a:r>
            <a:r>
              <a:rPr lang="fr-FR" b="1" dirty="0">
                <a:latin typeface="Times New Roman" panose="02020603050405020304" pitchFamily="18" charset="0"/>
                <a:ea typeface="Times New Roman" panose="02020603050405020304" pitchFamily="18" charset="0"/>
                <a:cs typeface="Times New Roman" panose="02020603050405020304" pitchFamily="18" charset="0"/>
              </a:rPr>
              <a:t> en gouvernance selon les ménages par région</a:t>
            </a:r>
            <a:endParaRPr lang="fr-FR" sz="2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41951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PRIORITÉS POUR LA PAIX ET LA SÉCURITÉ</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TextBox 4"/>
          <p:cNvSpPr txBox="1"/>
          <p:nvPr/>
        </p:nvSpPr>
        <p:spPr>
          <a:xfrm>
            <a:off x="264749" y="5244276"/>
            <a:ext cx="8052986" cy="1569660"/>
          </a:xfrm>
          <a:prstGeom prst="rect">
            <a:avLst/>
          </a:prstGeom>
          <a:noFill/>
        </p:spPr>
        <p:txBody>
          <a:bodyPr wrap="square" rtlCol="0">
            <a:spAutoFit/>
          </a:bodyPr>
          <a:lstStyle/>
          <a:p>
            <a:pPr marL="285750" indent="-285750" algn="just">
              <a:buFont typeface="Wingdings" panose="05000000000000000000" pitchFamily="2" charset="2"/>
              <a:buChar char="Ø"/>
            </a:pPr>
            <a:r>
              <a:rPr lang="en-US" sz="2400" dirty="0" err="1" smtClean="0"/>
              <a:t>Toutes</a:t>
            </a:r>
            <a:r>
              <a:rPr lang="en-US" sz="2400" dirty="0" smtClean="0"/>
              <a:t> les 5 initiatives </a:t>
            </a:r>
            <a:r>
              <a:rPr lang="en-US" sz="2400" dirty="0" err="1" smtClean="0"/>
              <a:t>proposées</a:t>
            </a:r>
            <a:r>
              <a:rPr lang="en-US" sz="2400" dirty="0" smtClean="0"/>
              <a:t> </a:t>
            </a:r>
            <a:r>
              <a:rPr lang="en-US" sz="2400" dirty="0" err="1" smtClean="0"/>
              <a:t>en</a:t>
            </a:r>
            <a:r>
              <a:rPr lang="en-US" sz="2400" dirty="0" smtClean="0"/>
              <a:t> </a:t>
            </a:r>
            <a:r>
              <a:rPr lang="en-US" sz="2400" dirty="0" err="1" smtClean="0"/>
              <a:t>sécurité</a:t>
            </a:r>
            <a:r>
              <a:rPr lang="en-US" sz="2400" dirty="0" smtClean="0"/>
              <a:t> </a:t>
            </a:r>
            <a:r>
              <a:rPr lang="en-US" sz="2400" dirty="0" err="1" smtClean="0"/>
              <a:t>sont</a:t>
            </a:r>
            <a:r>
              <a:rPr lang="en-US" sz="2400" dirty="0" smtClean="0"/>
              <a:t> </a:t>
            </a:r>
            <a:r>
              <a:rPr lang="en-US" sz="2400" dirty="0" err="1" smtClean="0"/>
              <a:t>jugées</a:t>
            </a:r>
            <a:r>
              <a:rPr lang="en-US" sz="2400" dirty="0" smtClean="0"/>
              <a:t> </a:t>
            </a:r>
            <a:r>
              <a:rPr lang="en-US" sz="2400" dirty="0" err="1" smtClean="0"/>
              <a:t>très</a:t>
            </a:r>
            <a:r>
              <a:rPr lang="en-US" sz="2400" dirty="0" smtClean="0"/>
              <a:t> </a:t>
            </a:r>
            <a:r>
              <a:rPr lang="en-US" sz="2400" dirty="0" err="1" smtClean="0"/>
              <a:t>importantes</a:t>
            </a:r>
            <a:r>
              <a:rPr lang="en-US" sz="2400" dirty="0" smtClean="0"/>
              <a:t> pour la </a:t>
            </a:r>
            <a:r>
              <a:rPr lang="en-US" sz="2400" dirty="0" err="1" smtClean="0"/>
              <a:t>paix</a:t>
            </a:r>
            <a:r>
              <a:rPr lang="en-US" sz="2400" dirty="0" smtClean="0"/>
              <a:t> et la </a:t>
            </a:r>
            <a:r>
              <a:rPr lang="en-US" sz="2400" dirty="0" err="1" smtClean="0"/>
              <a:t>sécurité</a:t>
            </a:r>
            <a:r>
              <a:rPr lang="en-US" sz="2400" dirty="0" smtClean="0"/>
              <a:t>;</a:t>
            </a:r>
          </a:p>
          <a:p>
            <a:pPr marL="285750" indent="-285750" algn="just">
              <a:buFont typeface="Wingdings" panose="05000000000000000000" pitchFamily="2" charset="2"/>
              <a:buChar char="Ø"/>
            </a:pPr>
            <a:r>
              <a:rPr lang="en-US" sz="2400" dirty="0" err="1" smtClean="0"/>
              <a:t>Aucun</a:t>
            </a:r>
            <a:r>
              <a:rPr lang="en-US" sz="2400" dirty="0" smtClean="0"/>
              <a:t> </a:t>
            </a:r>
            <a:r>
              <a:rPr lang="en-US" sz="2400" dirty="0" err="1" smtClean="0"/>
              <a:t>changement</a:t>
            </a:r>
            <a:r>
              <a:rPr lang="en-US" sz="2400" dirty="0" smtClean="0"/>
              <a:t> </a:t>
            </a:r>
            <a:r>
              <a:rPr lang="en-US" sz="2400" dirty="0" err="1" smtClean="0"/>
              <a:t>n’est</a:t>
            </a:r>
            <a:r>
              <a:rPr lang="en-US" sz="2400" dirty="0" smtClean="0"/>
              <a:t> </a:t>
            </a:r>
            <a:r>
              <a:rPr lang="en-US" sz="2400" dirty="0" err="1" smtClean="0"/>
              <a:t>décelé</a:t>
            </a:r>
            <a:r>
              <a:rPr lang="en-US" sz="2400" dirty="0" smtClean="0"/>
              <a:t> </a:t>
            </a:r>
            <a:r>
              <a:rPr lang="en-US" sz="2400" dirty="0" err="1" smtClean="0"/>
              <a:t>dans</a:t>
            </a:r>
            <a:r>
              <a:rPr lang="en-US" sz="2400" dirty="0" smtClean="0"/>
              <a:t> </a:t>
            </a:r>
            <a:r>
              <a:rPr lang="en-US" sz="2400" dirty="0" err="1" smtClean="0"/>
              <a:t>ces</a:t>
            </a:r>
            <a:r>
              <a:rPr lang="en-US" sz="2400" dirty="0" smtClean="0"/>
              <a:t> initiatives </a:t>
            </a:r>
            <a:r>
              <a:rPr lang="en-US" sz="2400" dirty="0" err="1" smtClean="0"/>
              <a:t>depuis</a:t>
            </a:r>
            <a:r>
              <a:rPr lang="en-US" sz="2400" dirty="0" smtClean="0"/>
              <a:t> la signature de </a:t>
            </a:r>
            <a:r>
              <a:rPr lang="en-US" sz="2400" dirty="0" err="1" smtClean="0"/>
              <a:t>l’accord</a:t>
            </a:r>
            <a:r>
              <a:rPr lang="en-US" sz="2400" dirty="0" smtClean="0"/>
              <a:t> de </a:t>
            </a:r>
            <a:r>
              <a:rPr lang="en-US" sz="2400" dirty="0" err="1" smtClean="0"/>
              <a:t>paix</a:t>
            </a:r>
            <a:r>
              <a:rPr lang="en-US" sz="2400" dirty="0" smtClean="0"/>
              <a:t> </a:t>
            </a:r>
            <a:endParaRPr lang="fr-FR" sz="2400" dirty="0"/>
          </a:p>
        </p:txBody>
      </p:sp>
      <p:graphicFrame>
        <p:nvGraphicFramePr>
          <p:cNvPr id="6" name="Table 5"/>
          <p:cNvGraphicFramePr>
            <a:graphicFrameLocks noGrp="1"/>
          </p:cNvGraphicFramePr>
          <p:nvPr>
            <p:extLst>
              <p:ext uri="{D42A27DB-BD31-4B8C-83A1-F6EECF244321}">
                <p14:modId xmlns:p14="http://schemas.microsoft.com/office/powerpoint/2010/main" val="3667937194"/>
              </p:ext>
            </p:extLst>
          </p:nvPr>
        </p:nvGraphicFramePr>
        <p:xfrm>
          <a:off x="264748" y="1551695"/>
          <a:ext cx="8240273" cy="3604199"/>
        </p:xfrm>
        <a:graphic>
          <a:graphicData uri="http://schemas.openxmlformats.org/drawingml/2006/table">
            <a:tbl>
              <a:tblPr firstRow="1" firstCol="1" bandRow="1">
                <a:tableStyleId>{5C22544A-7EE6-4342-B048-85BDC9FD1C3A}</a:tableStyleId>
              </a:tblPr>
              <a:tblGrid>
                <a:gridCol w="4358972"/>
                <a:gridCol w="2059640"/>
                <a:gridCol w="1821661"/>
              </a:tblGrid>
              <a:tr h="342636">
                <a:tc>
                  <a:txBody>
                    <a:bodyPr/>
                    <a:lstStyle/>
                    <a:p>
                      <a:pPr marL="0" marR="0">
                        <a:lnSpc>
                          <a:spcPct val="150000"/>
                        </a:lnSpc>
                        <a:spcBef>
                          <a:spcPts val="0"/>
                        </a:spcBef>
                        <a:spcAft>
                          <a:spcPts val="0"/>
                        </a:spcAft>
                      </a:pPr>
                      <a:r>
                        <a:rPr lang="fr-FR" sz="1050" dirty="0">
                          <a:effectLst/>
                        </a:rPr>
                        <a:t>Initiatives en sécurité</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dirty="0">
                          <a:effectLst/>
                        </a:rPr>
                        <a:t>Très importante</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Pas de changement</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924075">
                <a:tc>
                  <a:txBody>
                    <a:bodyPr/>
                    <a:lstStyle/>
                    <a:p>
                      <a:pPr marL="0" marR="0">
                        <a:lnSpc>
                          <a:spcPct val="150000"/>
                        </a:lnSpc>
                        <a:spcBef>
                          <a:spcPts val="0"/>
                        </a:spcBef>
                        <a:spcAft>
                          <a:spcPts val="0"/>
                        </a:spcAft>
                      </a:pPr>
                      <a:r>
                        <a:rPr lang="fr-FR" sz="1050" dirty="0">
                          <a:effectLst/>
                        </a:rPr>
                        <a:t>MS1. Inclusion et représentation significative des populations du nord au sein des forces armées et de sécurité</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83.8</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86.1</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793654">
                <a:tc>
                  <a:txBody>
                    <a:bodyPr/>
                    <a:lstStyle/>
                    <a:p>
                      <a:pPr marL="0" marR="0">
                        <a:lnSpc>
                          <a:spcPct val="150000"/>
                        </a:lnSpc>
                        <a:spcBef>
                          <a:spcPts val="0"/>
                        </a:spcBef>
                        <a:spcAft>
                          <a:spcPts val="0"/>
                        </a:spcAft>
                      </a:pPr>
                      <a:r>
                        <a:rPr lang="fr-FR" sz="1050" dirty="0">
                          <a:effectLst/>
                        </a:rPr>
                        <a:t>MS2. Une participation active et significative des populations du nord dans la gestion de la sécurité locale</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85.1</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83.0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536854">
                <a:tc>
                  <a:txBody>
                    <a:bodyPr/>
                    <a:lstStyle/>
                    <a:p>
                      <a:pPr marL="0" marR="0">
                        <a:lnSpc>
                          <a:spcPct val="150000"/>
                        </a:lnSpc>
                        <a:spcBef>
                          <a:spcPts val="0"/>
                        </a:spcBef>
                        <a:spcAft>
                          <a:spcPts val="0"/>
                        </a:spcAft>
                      </a:pPr>
                      <a:r>
                        <a:rPr lang="fr-FR" sz="1050" dirty="0">
                          <a:effectLst/>
                        </a:rPr>
                        <a:t>MS3. Redéploiement progressif des forces armées et de sécurité du Mali</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91.5</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75.2</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623802">
                <a:tc>
                  <a:txBody>
                    <a:bodyPr/>
                    <a:lstStyle/>
                    <a:p>
                      <a:pPr marL="0" marR="0">
                        <a:lnSpc>
                          <a:spcPct val="150000"/>
                        </a:lnSpc>
                        <a:spcBef>
                          <a:spcPts val="0"/>
                        </a:spcBef>
                        <a:spcAft>
                          <a:spcPts val="0"/>
                        </a:spcAft>
                      </a:pPr>
                      <a:r>
                        <a:rPr lang="fr-FR" sz="1050" dirty="0">
                          <a:effectLst/>
                        </a:rPr>
                        <a:t>MS4.   Réorganisation des forces armées et lutte contre le terrorisme</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91.6</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81.6</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83178">
                <a:tc>
                  <a:txBody>
                    <a:bodyPr/>
                    <a:lstStyle/>
                    <a:p>
                      <a:pPr marL="0" marR="0">
                        <a:lnSpc>
                          <a:spcPct val="150000"/>
                        </a:lnSpc>
                        <a:spcBef>
                          <a:spcPts val="0"/>
                        </a:spcBef>
                        <a:spcAft>
                          <a:spcPts val="0"/>
                        </a:spcAft>
                      </a:pPr>
                      <a:r>
                        <a:rPr lang="fr-FR" sz="1050" dirty="0">
                          <a:effectLst/>
                        </a:rPr>
                        <a:t>MS5.  Mise en place d'une police territoriale</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a:effectLst/>
                        </a:rPr>
                        <a:t>78.7</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050" dirty="0">
                          <a:effectLst/>
                        </a:rPr>
                        <a:t>85.0</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
        <p:nvSpPr>
          <p:cNvPr id="7" name="Rectangle 1"/>
          <p:cNvSpPr>
            <a:spLocks noChangeArrowheads="1"/>
          </p:cNvSpPr>
          <p:nvPr/>
        </p:nvSpPr>
        <p:spPr bwMode="auto">
          <a:xfrm>
            <a:off x="264749" y="1179802"/>
            <a:ext cx="773349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2. </a:t>
            </a:r>
            <a:r>
              <a:rPr kumimoji="0" lang="fr-FR" altLang="fr-FR" sz="1000" b="1" i="0" u="none" strike="noStrike" cap="none" normalizeH="0" baseline="0" dirty="0" smtClean="0" bmk="_Toc44134584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65: Importance et changement dans les initiatives en s</a:t>
            </a:r>
            <a:r>
              <a:rPr kumimoji="0" lang="fr-FR" altLang="fr-FR" sz="1000" b="1" i="0" u="none" strike="noStrike" cap="none" normalizeH="0" baseline="0" dirty="0" smtClean="0" bmk="_Toc44134584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4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curit</a:t>
            </a:r>
            <a:r>
              <a:rPr kumimoji="0" lang="fr-FR" altLang="fr-FR" sz="1000" b="1" i="0" u="none" strike="noStrike" cap="none" normalizeH="0" baseline="0" dirty="0" smtClean="0" bmk="_Toc44134584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4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pour la paix et la s</a:t>
            </a:r>
            <a:r>
              <a:rPr kumimoji="0" lang="fr-FR" altLang="fr-FR" sz="1000" b="1" i="0" u="none" strike="noStrike" cap="none" normalizeH="0" baseline="0" dirty="0" smtClean="0" bmk="_Toc44134584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4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curit</a:t>
            </a:r>
            <a:r>
              <a:rPr kumimoji="0" lang="fr-FR" altLang="fr-FR" sz="1000" b="1" i="0" u="none" strike="noStrike" cap="none" normalizeH="0" baseline="0" dirty="0" smtClean="0" bmk="_Toc44134584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4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selon les m</a:t>
            </a:r>
            <a:r>
              <a:rPr kumimoji="0" lang="fr-FR" altLang="fr-FR" sz="1000" b="1" i="0" u="none" strike="noStrike" cap="none" normalizeH="0" baseline="0" dirty="0" smtClean="0" bmk="_Toc44134584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4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nages</a:t>
            </a:r>
            <a:endParaRPr kumimoji="0" lang="fr-FR" altLang="fr-FR" sz="7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0596673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PRIORITÉS POUR LA PAIX ET LA SÉCURITÉ</a:t>
            </a:r>
            <a:endParaRPr lang="fr-FR" sz="3000" b="1" dirty="0">
              <a:solidFill>
                <a:schemeClr val="accent1">
                  <a:lumMod val="75000"/>
                </a:schemeClr>
              </a:solidFill>
            </a:endParaRPr>
          </a:p>
        </p:txBody>
      </p:sp>
      <p:sp>
        <p:nvSpPr>
          <p:cNvPr id="5" name="TextBox 4"/>
          <p:cNvSpPr txBox="1"/>
          <p:nvPr/>
        </p:nvSpPr>
        <p:spPr>
          <a:xfrm>
            <a:off x="-77118" y="4611231"/>
            <a:ext cx="9121965" cy="1938992"/>
          </a:xfrm>
          <a:prstGeom prst="rect">
            <a:avLst/>
          </a:prstGeom>
          <a:noFill/>
        </p:spPr>
        <p:txBody>
          <a:bodyPr wrap="square" rtlCol="0">
            <a:spAutoFit/>
          </a:bodyPr>
          <a:lstStyle/>
          <a:p>
            <a:pPr marL="285750" indent="-285750" algn="just">
              <a:buFont typeface="Wingdings" panose="05000000000000000000" pitchFamily="2" charset="2"/>
              <a:buChar char="Ø"/>
            </a:pPr>
            <a:r>
              <a:rPr lang="fr-FR" sz="2000" dirty="0"/>
              <a:t>L</a:t>
            </a:r>
            <a:r>
              <a:rPr lang="fr-FR" sz="2000" dirty="0" smtClean="0"/>
              <a:t>es </a:t>
            </a:r>
            <a:r>
              <a:rPr lang="fr-FR" sz="2000" dirty="0"/>
              <a:t>ménages </a:t>
            </a:r>
            <a:r>
              <a:rPr lang="fr-FR" sz="2000" dirty="0" smtClean="0"/>
              <a:t>à Gao et Tombouctou </a:t>
            </a:r>
            <a:r>
              <a:rPr lang="fr-FR" sz="2000" dirty="0"/>
              <a:t>priorisent le redéploiement progressif des forces armées et de sécurité du Mali </a:t>
            </a:r>
            <a:r>
              <a:rPr lang="fr-FR" sz="2000" dirty="0" smtClean="0"/>
              <a:t>comme </a:t>
            </a:r>
            <a:r>
              <a:rPr lang="fr-FR" sz="2000" dirty="0"/>
              <a:t>mesure </a:t>
            </a:r>
            <a:r>
              <a:rPr lang="fr-FR" sz="2000" dirty="0" smtClean="0"/>
              <a:t>de paix et de sécurité;</a:t>
            </a:r>
          </a:p>
          <a:p>
            <a:pPr marL="285750" indent="-285750" algn="just">
              <a:buFont typeface="Wingdings" panose="05000000000000000000" pitchFamily="2" charset="2"/>
              <a:buChar char="Ø"/>
            </a:pPr>
            <a:r>
              <a:rPr lang="fr-FR" sz="2000" dirty="0"/>
              <a:t>les ménagent </a:t>
            </a:r>
            <a:r>
              <a:rPr lang="fr-FR" sz="2000" dirty="0" smtClean="0"/>
              <a:t>à Kidal préfèrent </a:t>
            </a:r>
            <a:r>
              <a:rPr lang="fr-FR" sz="2000" dirty="0"/>
              <a:t>l’inclusion et la représentation significative des populations du nord au sein des forces armées et de sécurité </a:t>
            </a:r>
            <a:r>
              <a:rPr lang="fr-FR" sz="2000" dirty="0" smtClean="0"/>
              <a:t>ou </a:t>
            </a:r>
            <a:r>
              <a:rPr lang="fr-FR" sz="2000" dirty="0"/>
              <a:t>même </a:t>
            </a:r>
            <a:r>
              <a:rPr lang="fr-FR" sz="2000" dirty="0" smtClean="0"/>
              <a:t>une </a:t>
            </a:r>
            <a:r>
              <a:rPr lang="fr-FR" sz="2000" dirty="0"/>
              <a:t>participation active et significative des populations du nord dans la gestion de la sécurité </a:t>
            </a:r>
            <a:r>
              <a:rPr lang="fr-FR" sz="2000" dirty="0" smtClean="0"/>
              <a:t>locale.</a:t>
            </a:r>
            <a:endParaRPr lang="fr-FR" sz="2000" dirty="0"/>
          </a:p>
        </p:txBody>
      </p:sp>
      <p:sp>
        <p:nvSpPr>
          <p:cNvPr id="7" name="Rectangle 6"/>
          <p:cNvSpPr/>
          <p:nvPr/>
        </p:nvSpPr>
        <p:spPr>
          <a:xfrm>
            <a:off x="734876" y="1069634"/>
            <a:ext cx="6525240" cy="463397"/>
          </a:xfrm>
          <a:prstGeom prst="rect">
            <a:avLst/>
          </a:prstGeom>
        </p:spPr>
        <p:txBody>
          <a:bodyPr wrap="square">
            <a:spAutoFit/>
          </a:bodyPr>
          <a:lstStyle/>
          <a:p>
            <a:pPr>
              <a:lnSpc>
                <a:spcPct val="150000"/>
              </a:lnSpc>
              <a:spcBef>
                <a:spcPts val="1200"/>
              </a:spcBef>
            </a:pPr>
            <a:r>
              <a:rPr lang="fr-FR" b="1" dirty="0" err="1">
                <a:latin typeface="Times New Roman" panose="02020603050405020304" pitchFamily="18" charset="0"/>
                <a:ea typeface="Times New Roman" panose="02020603050405020304" pitchFamily="18" charset="0"/>
                <a:cs typeface="Times New Roman" panose="02020603050405020304" pitchFamily="18" charset="0"/>
              </a:rPr>
              <a:t>Prioriétés</a:t>
            </a:r>
            <a:r>
              <a:rPr lang="fr-FR" b="1" dirty="0">
                <a:latin typeface="Times New Roman" panose="02020603050405020304" pitchFamily="18" charset="0"/>
                <a:ea typeface="Times New Roman" panose="02020603050405020304" pitchFamily="18" charset="0"/>
                <a:cs typeface="Times New Roman" panose="02020603050405020304" pitchFamily="18" charset="0"/>
              </a:rPr>
              <a:t> en </a:t>
            </a:r>
            <a:r>
              <a:rPr lang="fr-FR" b="1" dirty="0" smtClean="0">
                <a:latin typeface="Times New Roman" panose="02020603050405020304" pitchFamily="18" charset="0"/>
                <a:ea typeface="Times New Roman" panose="02020603050405020304" pitchFamily="18" charset="0"/>
                <a:cs typeface="Times New Roman" panose="02020603050405020304" pitchFamily="18" charset="0"/>
              </a:rPr>
              <a:t>sécurité selon </a:t>
            </a:r>
            <a:r>
              <a:rPr lang="fr-FR" b="1" dirty="0">
                <a:latin typeface="Times New Roman" panose="02020603050405020304" pitchFamily="18" charset="0"/>
                <a:ea typeface="Times New Roman" panose="02020603050405020304" pitchFamily="18" charset="0"/>
                <a:cs typeface="Times New Roman" panose="02020603050405020304" pitchFamily="18" charset="0"/>
              </a:rPr>
              <a:t>les ménages par région</a:t>
            </a:r>
            <a:endParaRPr lang="fr-FR" sz="2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9" name="Chart 8"/>
          <p:cNvGraphicFramePr/>
          <p:nvPr>
            <p:extLst>
              <p:ext uri="{D42A27DB-BD31-4B8C-83A1-F6EECF244321}">
                <p14:modId xmlns:p14="http://schemas.microsoft.com/office/powerpoint/2010/main" val="1348652003"/>
              </p:ext>
            </p:extLst>
          </p:nvPr>
        </p:nvGraphicFramePr>
        <p:xfrm>
          <a:off x="405127" y="1533031"/>
          <a:ext cx="7171981" cy="298557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093767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PRIORITÉS POUR LA PAIX ET LA SÉCURITÉ</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TextBox 4"/>
          <p:cNvSpPr txBox="1"/>
          <p:nvPr/>
        </p:nvSpPr>
        <p:spPr>
          <a:xfrm>
            <a:off x="1" y="5953400"/>
            <a:ext cx="8978746" cy="707886"/>
          </a:xfrm>
          <a:prstGeom prst="rect">
            <a:avLst/>
          </a:prstGeom>
          <a:noFill/>
        </p:spPr>
        <p:txBody>
          <a:bodyPr wrap="square" rtlCol="0">
            <a:spAutoFit/>
          </a:bodyPr>
          <a:lstStyle/>
          <a:p>
            <a:pPr marL="285750" indent="-285750" algn="just">
              <a:buFont typeface="Wingdings" panose="05000000000000000000" pitchFamily="2" charset="2"/>
              <a:buChar char="Ø"/>
            </a:pPr>
            <a:r>
              <a:rPr lang="en-US" sz="2000" dirty="0" err="1" smtClean="0"/>
              <a:t>Toutes</a:t>
            </a:r>
            <a:r>
              <a:rPr lang="en-US" sz="2000" dirty="0" smtClean="0"/>
              <a:t> les 10 initiatives </a:t>
            </a:r>
            <a:r>
              <a:rPr lang="en-US" sz="2000" dirty="0" err="1" smtClean="0"/>
              <a:t>proposées</a:t>
            </a:r>
            <a:r>
              <a:rPr lang="en-US" sz="2000" dirty="0" smtClean="0"/>
              <a:t> </a:t>
            </a:r>
            <a:r>
              <a:rPr lang="en-US" sz="2000" dirty="0" err="1" smtClean="0"/>
              <a:t>en</a:t>
            </a:r>
            <a:r>
              <a:rPr lang="en-US" sz="2000" dirty="0" smtClean="0"/>
              <a:t> </a:t>
            </a:r>
            <a:r>
              <a:rPr lang="en-US" sz="2000" dirty="0" err="1" smtClean="0"/>
              <a:t>développement</a:t>
            </a:r>
            <a:r>
              <a:rPr lang="en-US" sz="2000" dirty="0" smtClean="0"/>
              <a:t> </a:t>
            </a:r>
            <a:r>
              <a:rPr lang="en-US" sz="2000" dirty="0" err="1" smtClean="0"/>
              <a:t>sont</a:t>
            </a:r>
            <a:r>
              <a:rPr lang="en-US" sz="2000" dirty="0" smtClean="0"/>
              <a:t> </a:t>
            </a:r>
            <a:r>
              <a:rPr lang="en-US" sz="2000" dirty="0" err="1" smtClean="0"/>
              <a:t>jugées</a:t>
            </a:r>
            <a:r>
              <a:rPr lang="en-US" sz="2000" dirty="0" smtClean="0"/>
              <a:t> </a:t>
            </a:r>
            <a:r>
              <a:rPr lang="en-US" sz="2000" dirty="0" err="1" smtClean="0"/>
              <a:t>très</a:t>
            </a:r>
            <a:r>
              <a:rPr lang="en-US" sz="2000" dirty="0" smtClean="0"/>
              <a:t> </a:t>
            </a:r>
            <a:r>
              <a:rPr lang="en-US" sz="2000" dirty="0" err="1" smtClean="0"/>
              <a:t>importantes</a:t>
            </a:r>
            <a:r>
              <a:rPr lang="en-US" sz="2000" dirty="0" smtClean="0"/>
              <a:t> et sans </a:t>
            </a:r>
            <a:r>
              <a:rPr lang="en-US" sz="2000" dirty="0" err="1" smtClean="0"/>
              <a:t>aucun</a:t>
            </a:r>
            <a:r>
              <a:rPr lang="en-US" sz="2000" dirty="0" smtClean="0"/>
              <a:t> </a:t>
            </a:r>
            <a:r>
              <a:rPr lang="en-US" sz="2000" dirty="0" err="1" smtClean="0"/>
              <a:t>changement</a:t>
            </a:r>
            <a:r>
              <a:rPr lang="en-US" sz="2000" dirty="0" smtClean="0"/>
              <a:t> </a:t>
            </a:r>
            <a:r>
              <a:rPr lang="en-US" sz="2000" dirty="0" err="1" smtClean="0"/>
              <a:t>depuis</a:t>
            </a:r>
            <a:r>
              <a:rPr lang="en-US" sz="2000" dirty="0" smtClean="0"/>
              <a:t> la signature de </a:t>
            </a:r>
            <a:r>
              <a:rPr lang="en-US" sz="2000" dirty="0" err="1" smtClean="0"/>
              <a:t>l’accord</a:t>
            </a:r>
            <a:r>
              <a:rPr lang="en-US" sz="2000" dirty="0" smtClean="0"/>
              <a:t> de </a:t>
            </a:r>
            <a:r>
              <a:rPr lang="en-US" sz="2000" dirty="0" err="1" smtClean="0"/>
              <a:t>paix</a:t>
            </a:r>
            <a:r>
              <a:rPr lang="en-US" sz="2000" dirty="0" smtClean="0"/>
              <a:t>;</a:t>
            </a:r>
          </a:p>
        </p:txBody>
      </p:sp>
      <p:graphicFrame>
        <p:nvGraphicFramePr>
          <p:cNvPr id="3" name="Table 2"/>
          <p:cNvGraphicFramePr>
            <a:graphicFrameLocks noGrp="1"/>
          </p:cNvGraphicFramePr>
          <p:nvPr>
            <p:extLst>
              <p:ext uri="{D42A27DB-BD31-4B8C-83A1-F6EECF244321}">
                <p14:modId xmlns:p14="http://schemas.microsoft.com/office/powerpoint/2010/main" val="186599484"/>
              </p:ext>
            </p:extLst>
          </p:nvPr>
        </p:nvGraphicFramePr>
        <p:xfrm>
          <a:off x="0" y="1509143"/>
          <a:ext cx="8769427" cy="4351337"/>
        </p:xfrm>
        <a:graphic>
          <a:graphicData uri="http://schemas.openxmlformats.org/drawingml/2006/table">
            <a:tbl>
              <a:tblPr firstRow="1" firstCol="1" bandRow="1">
                <a:tableStyleId>{5C22544A-7EE6-4342-B048-85BDC9FD1C3A}</a:tableStyleId>
              </a:tblPr>
              <a:tblGrid>
                <a:gridCol w="5109634"/>
                <a:gridCol w="1727610"/>
                <a:gridCol w="1932183"/>
              </a:tblGrid>
              <a:tr h="214419">
                <a:tc>
                  <a:txBody>
                    <a:bodyPr/>
                    <a:lstStyle/>
                    <a:p>
                      <a:pPr marL="0" marR="0" algn="ctr">
                        <a:lnSpc>
                          <a:spcPct val="150000"/>
                        </a:lnSpc>
                        <a:spcBef>
                          <a:spcPts val="0"/>
                        </a:spcBef>
                        <a:spcAft>
                          <a:spcPts val="0"/>
                        </a:spcAft>
                      </a:pPr>
                      <a:r>
                        <a:rPr lang="fr-FR" sz="900" dirty="0">
                          <a:effectLst/>
                        </a:rPr>
                        <a:t>Initiative en développement socio-économique</a:t>
                      </a:r>
                      <a:endPar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Très important</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Pas de changement</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r>
              <a:tr h="643256">
                <a:tc>
                  <a:txBody>
                    <a:bodyPr/>
                    <a:lstStyle/>
                    <a:p>
                      <a:pPr marL="0" marR="0">
                        <a:lnSpc>
                          <a:spcPct val="150000"/>
                        </a:lnSpc>
                        <a:spcBef>
                          <a:spcPts val="0"/>
                        </a:spcBef>
                        <a:spcAft>
                          <a:spcPts val="0"/>
                        </a:spcAft>
                      </a:pPr>
                      <a:r>
                        <a:rPr lang="fr-FR" sz="900" spc="-20" dirty="0">
                          <a:effectLst/>
                        </a:rPr>
                        <a:t>MD1. Mise en place d'une zone de développement des régions du nord dont les ressources financières proviendront des sources publiques et internationales</a:t>
                      </a:r>
                      <a:endPar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85.8</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89.6</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r>
              <a:tr h="643256">
                <a:tc>
                  <a:txBody>
                    <a:bodyPr/>
                    <a:lstStyle/>
                    <a:p>
                      <a:pPr marL="0" marR="0">
                        <a:lnSpc>
                          <a:spcPct val="150000"/>
                        </a:lnSpc>
                        <a:spcBef>
                          <a:spcPts val="0"/>
                        </a:spcBef>
                        <a:spcAft>
                          <a:spcPts val="0"/>
                        </a:spcAft>
                      </a:pPr>
                      <a:r>
                        <a:rPr lang="fr-FR" sz="900" spc="-20" dirty="0">
                          <a:effectLst/>
                        </a:rPr>
                        <a:t>MD2. Mise en place par l'Etat d'un mécanisme de transferts des recettes budgétaires avec une attention particulière pour les régions du nord</a:t>
                      </a:r>
                      <a:endPar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84.6</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86.6</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r>
              <a:tr h="643256">
                <a:tc>
                  <a:txBody>
                    <a:bodyPr/>
                    <a:lstStyle/>
                    <a:p>
                      <a:pPr marL="0" marR="0">
                        <a:lnSpc>
                          <a:spcPct val="150000"/>
                        </a:lnSpc>
                        <a:spcBef>
                          <a:spcPts val="0"/>
                        </a:spcBef>
                        <a:spcAft>
                          <a:spcPts val="0"/>
                        </a:spcAft>
                      </a:pPr>
                      <a:r>
                        <a:rPr lang="fr-FR" sz="900" spc="-20">
                          <a:effectLst/>
                        </a:rPr>
                        <a:t>MD3. Doter les régions du nord d'une stratégie destinée à les hisser au même niveau que le reste du pays en termes d'indicateurs de développement</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90.3</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86.8</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r>
              <a:tr h="428837">
                <a:tc>
                  <a:txBody>
                    <a:bodyPr/>
                    <a:lstStyle/>
                    <a:p>
                      <a:pPr marL="0" marR="0">
                        <a:lnSpc>
                          <a:spcPct val="150000"/>
                        </a:lnSpc>
                        <a:spcBef>
                          <a:spcPts val="0"/>
                        </a:spcBef>
                        <a:spcAft>
                          <a:spcPts val="0"/>
                        </a:spcAft>
                      </a:pPr>
                      <a:r>
                        <a:rPr lang="fr-FR" sz="900" spc="-20">
                          <a:effectLst/>
                        </a:rPr>
                        <a:t>MD4. Renforcer la fonctionnalité des formations scolaires et sanitaires</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91.3</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85.9</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r>
              <a:tr h="228600">
                <a:tc>
                  <a:txBody>
                    <a:bodyPr/>
                    <a:lstStyle/>
                    <a:p>
                      <a:pPr marL="0" marR="0">
                        <a:lnSpc>
                          <a:spcPct val="150000"/>
                        </a:lnSpc>
                        <a:spcBef>
                          <a:spcPts val="0"/>
                        </a:spcBef>
                        <a:spcAft>
                          <a:spcPts val="0"/>
                        </a:spcAft>
                      </a:pPr>
                      <a:r>
                        <a:rPr lang="fr-FR" sz="900" spc="-20">
                          <a:effectLst/>
                        </a:rPr>
                        <a:t>MD5. Relance de l'économie locale</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92.0</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88.7</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r>
              <a:tr h="428837">
                <a:tc>
                  <a:txBody>
                    <a:bodyPr/>
                    <a:lstStyle/>
                    <a:p>
                      <a:pPr marL="0" marR="0">
                        <a:lnSpc>
                          <a:spcPct val="150000"/>
                        </a:lnSpc>
                        <a:spcBef>
                          <a:spcPts val="0"/>
                        </a:spcBef>
                        <a:spcAft>
                          <a:spcPts val="0"/>
                        </a:spcAft>
                      </a:pPr>
                      <a:r>
                        <a:rPr lang="fr-FR" sz="900" spc="-20">
                          <a:effectLst/>
                        </a:rPr>
                        <a:t>MD6. Appui au développement rural, la sécurité alimentaire et l'environnement</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95.2</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85.5</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r>
              <a:tr h="214419">
                <a:tc>
                  <a:txBody>
                    <a:bodyPr/>
                    <a:lstStyle/>
                    <a:p>
                      <a:pPr marL="0" marR="0">
                        <a:lnSpc>
                          <a:spcPct val="150000"/>
                        </a:lnSpc>
                        <a:spcBef>
                          <a:spcPts val="0"/>
                        </a:spcBef>
                        <a:spcAft>
                          <a:spcPts val="0"/>
                        </a:spcAft>
                      </a:pPr>
                      <a:r>
                        <a:rPr lang="fr-FR" sz="900" spc="-20">
                          <a:effectLst/>
                        </a:rPr>
                        <a:t>MD7.  Création d'emploi</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98.0</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84.7</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r>
              <a:tr h="241079">
                <a:tc>
                  <a:txBody>
                    <a:bodyPr/>
                    <a:lstStyle/>
                    <a:p>
                      <a:pPr marL="0" marR="0">
                        <a:lnSpc>
                          <a:spcPct val="150000"/>
                        </a:lnSpc>
                        <a:spcBef>
                          <a:spcPts val="0"/>
                        </a:spcBef>
                        <a:spcAft>
                          <a:spcPts val="0"/>
                        </a:spcAft>
                      </a:pPr>
                      <a:r>
                        <a:rPr lang="fr-FR" sz="900" spc="-20">
                          <a:effectLst/>
                        </a:rPr>
                        <a:t>MD8. Développement des infrastructures de route</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92.3</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82.6</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r>
              <a:tr h="236541">
                <a:tc>
                  <a:txBody>
                    <a:bodyPr/>
                    <a:lstStyle/>
                    <a:p>
                      <a:pPr marL="0" marR="0">
                        <a:lnSpc>
                          <a:spcPct val="150000"/>
                        </a:lnSpc>
                        <a:spcBef>
                          <a:spcPts val="0"/>
                        </a:spcBef>
                        <a:spcAft>
                          <a:spcPts val="0"/>
                        </a:spcAft>
                      </a:pPr>
                      <a:r>
                        <a:rPr lang="fr-FR" sz="900" spc="-20">
                          <a:effectLst/>
                        </a:rPr>
                        <a:t>MD9. Développement de l’accès à l’électricité</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86.0</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76.8</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r>
              <a:tr h="428837">
                <a:tc>
                  <a:txBody>
                    <a:bodyPr/>
                    <a:lstStyle/>
                    <a:p>
                      <a:pPr marL="0" marR="0">
                        <a:lnSpc>
                          <a:spcPct val="150000"/>
                        </a:lnSpc>
                        <a:spcBef>
                          <a:spcPts val="0"/>
                        </a:spcBef>
                        <a:spcAft>
                          <a:spcPts val="0"/>
                        </a:spcAft>
                      </a:pPr>
                      <a:r>
                        <a:rPr lang="fr-FR" sz="900" spc="-20">
                          <a:effectLst/>
                        </a:rPr>
                        <a:t>MD10. Développement de l’accès aux services de base (éducation, santé, eau potable)</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a:effectLst/>
                        </a:rPr>
                        <a:t>92.0</a:t>
                      </a:r>
                      <a:endPar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c>
                  <a:txBody>
                    <a:bodyPr/>
                    <a:lstStyle/>
                    <a:p>
                      <a:pPr marL="0" marR="0" algn="ctr">
                        <a:lnSpc>
                          <a:spcPct val="150000"/>
                        </a:lnSpc>
                        <a:spcBef>
                          <a:spcPts val="0"/>
                        </a:spcBef>
                        <a:spcAft>
                          <a:spcPts val="0"/>
                        </a:spcAft>
                      </a:pPr>
                      <a:r>
                        <a:rPr lang="fr-FR" sz="900" dirty="0">
                          <a:effectLst/>
                        </a:rPr>
                        <a:t>77.3</a:t>
                      </a:r>
                      <a:endPar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1262" marR="61262" marT="0" marB="0" anchor="ctr"/>
                </a:tc>
              </a:tr>
            </a:tbl>
          </a:graphicData>
        </a:graphic>
      </p:graphicFrame>
      <p:sp>
        <p:nvSpPr>
          <p:cNvPr id="4" name="Rectangle 1"/>
          <p:cNvSpPr>
            <a:spLocks noChangeArrowheads="1"/>
          </p:cNvSpPr>
          <p:nvPr/>
        </p:nvSpPr>
        <p:spPr bwMode="auto">
          <a:xfrm>
            <a:off x="411564" y="1118246"/>
            <a:ext cx="696056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2. </a:t>
            </a:r>
            <a:r>
              <a:rPr kumimoji="0" lang="fr-FR" altLang="fr-FR" sz="1000" b="1" i="0" u="none" strike="noStrike" cap="none" normalizeH="0" baseline="0" dirty="0" smtClean="0" bmk="_Toc441345845">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67: Importance et changement dans les initiatives en d</a:t>
            </a:r>
            <a:r>
              <a:rPr kumimoji="0" lang="fr-FR" altLang="fr-FR" sz="1000" b="1" i="0" u="none" strike="noStrike" cap="none" normalizeH="0" baseline="0" dirty="0" smtClean="0" bmk="_Toc441345845">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45">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veloppement socio-</a:t>
            </a:r>
            <a:r>
              <a:rPr kumimoji="0" lang="fr-FR" altLang="fr-FR" sz="1000" b="1" i="0" u="none" strike="noStrike" cap="none" normalizeH="0" baseline="0" dirty="0" smtClean="0" bmk="_Toc441345845">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45">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conomique pour la paix et la s</a:t>
            </a:r>
            <a:r>
              <a:rPr kumimoji="0" lang="fr-FR" altLang="fr-FR" sz="1000" b="1" i="0" u="none" strike="noStrike" cap="none" normalizeH="0" baseline="0" dirty="0" smtClean="0" bmk="_Toc441345845">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000" b="1" i="0" u="none" strike="noStrike" cap="none" normalizeH="0" baseline="0" dirty="0" smtClean="0" bmk="_Toc441345845">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curit</a:t>
            </a:r>
            <a:r>
              <a:rPr kumimoji="0" lang="fr-FR" altLang="fr-FR" sz="1000" b="1" i="0" u="none" strike="noStrike" cap="none" normalizeH="0" baseline="0" dirty="0" smtClean="0" bmk="_Toc441345845">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endParaRPr kumimoji="0" lang="fr-FR" altLang="fr-FR" sz="7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1141190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PRIORITÉS POUR LA PAIX ET LA SÉCURITÉ</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TextBox 4"/>
          <p:cNvSpPr txBox="1"/>
          <p:nvPr/>
        </p:nvSpPr>
        <p:spPr>
          <a:xfrm>
            <a:off x="-143219" y="5062923"/>
            <a:ext cx="9121965" cy="1323439"/>
          </a:xfrm>
          <a:prstGeom prst="rect">
            <a:avLst/>
          </a:prstGeom>
          <a:noFill/>
        </p:spPr>
        <p:txBody>
          <a:bodyPr wrap="square" rtlCol="0">
            <a:spAutoFit/>
          </a:bodyPr>
          <a:lstStyle/>
          <a:p>
            <a:pPr marL="285750" indent="-285750" algn="just">
              <a:buFont typeface="Wingdings" panose="05000000000000000000" pitchFamily="2" charset="2"/>
              <a:buChar char="Ø"/>
            </a:pPr>
            <a:r>
              <a:rPr lang="fr-FR" sz="2000" dirty="0"/>
              <a:t>La création d’emploi est la mesure prioritaire des ménages en développement socio-économique;</a:t>
            </a:r>
          </a:p>
          <a:p>
            <a:pPr marL="285750" indent="-285750" algn="just">
              <a:buFont typeface="Wingdings" panose="05000000000000000000" pitchFamily="2" charset="2"/>
              <a:buChar char="Ø"/>
            </a:pPr>
            <a:r>
              <a:rPr lang="en-US" sz="2000" dirty="0"/>
              <a:t>Il y a </a:t>
            </a:r>
            <a:r>
              <a:rPr lang="en-US" sz="2000" dirty="0" err="1"/>
              <a:t>également</a:t>
            </a:r>
            <a:r>
              <a:rPr lang="en-US" sz="2000" dirty="0"/>
              <a:t> </a:t>
            </a:r>
            <a:r>
              <a:rPr lang="fr-FR" sz="2000" dirty="0"/>
              <a:t>le développement de l’accès aux services de base à Kidal et l’appui au développement rural, la sécurité alimentaire et </a:t>
            </a:r>
            <a:r>
              <a:rPr lang="fr-FR" sz="2000" dirty="0" smtClean="0"/>
              <a:t>l'environnement </a:t>
            </a:r>
            <a:r>
              <a:rPr lang="fr-FR" sz="2000" dirty="0"/>
              <a:t>à </a:t>
            </a:r>
            <a:r>
              <a:rPr lang="fr-FR" sz="2000" dirty="0" smtClean="0"/>
              <a:t>Tombouctou.</a:t>
            </a:r>
            <a:endParaRPr lang="fr-FR" sz="2000" dirty="0"/>
          </a:p>
        </p:txBody>
      </p:sp>
      <p:sp>
        <p:nvSpPr>
          <p:cNvPr id="7" name="Rectangle 6"/>
          <p:cNvSpPr/>
          <p:nvPr/>
        </p:nvSpPr>
        <p:spPr>
          <a:xfrm>
            <a:off x="734876" y="1069634"/>
            <a:ext cx="6525240" cy="463397"/>
          </a:xfrm>
          <a:prstGeom prst="rect">
            <a:avLst/>
          </a:prstGeom>
        </p:spPr>
        <p:txBody>
          <a:bodyPr wrap="square">
            <a:spAutoFit/>
          </a:bodyPr>
          <a:lstStyle/>
          <a:p>
            <a:pPr>
              <a:lnSpc>
                <a:spcPct val="150000"/>
              </a:lnSpc>
              <a:spcBef>
                <a:spcPts val="1200"/>
              </a:spcBef>
            </a:pPr>
            <a:r>
              <a:rPr lang="fr-FR" b="1" dirty="0" smtClean="0">
                <a:latin typeface="Times New Roman" panose="02020603050405020304" pitchFamily="18" charset="0"/>
                <a:ea typeface="Times New Roman" panose="02020603050405020304" pitchFamily="18" charset="0"/>
                <a:cs typeface="Times New Roman" panose="02020603050405020304" pitchFamily="18" charset="0"/>
              </a:rPr>
              <a:t>Priorités </a:t>
            </a:r>
            <a:r>
              <a:rPr lang="fr-FR" b="1" dirty="0">
                <a:latin typeface="Times New Roman" panose="02020603050405020304" pitchFamily="18" charset="0"/>
                <a:ea typeface="Times New Roman" panose="02020603050405020304" pitchFamily="18" charset="0"/>
                <a:cs typeface="Times New Roman" panose="02020603050405020304" pitchFamily="18" charset="0"/>
              </a:rPr>
              <a:t>en </a:t>
            </a:r>
            <a:r>
              <a:rPr lang="fr-FR" b="1" dirty="0" smtClean="0">
                <a:latin typeface="Times New Roman" panose="02020603050405020304" pitchFamily="18" charset="0"/>
                <a:ea typeface="Times New Roman" panose="02020603050405020304" pitchFamily="18" charset="0"/>
                <a:cs typeface="Times New Roman" panose="02020603050405020304" pitchFamily="18" charset="0"/>
              </a:rPr>
              <a:t>développement selon </a:t>
            </a:r>
            <a:r>
              <a:rPr lang="fr-FR" b="1" dirty="0">
                <a:latin typeface="Times New Roman" panose="02020603050405020304" pitchFamily="18" charset="0"/>
                <a:ea typeface="Times New Roman" panose="02020603050405020304" pitchFamily="18" charset="0"/>
                <a:cs typeface="Times New Roman" panose="02020603050405020304" pitchFamily="18" charset="0"/>
              </a:rPr>
              <a:t>les ménages par région</a:t>
            </a:r>
            <a:endParaRPr lang="fr-FR" sz="2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10" name="Chart 9"/>
          <p:cNvGraphicFramePr/>
          <p:nvPr/>
        </p:nvGraphicFramePr>
        <p:xfrm>
          <a:off x="484742" y="1533031"/>
          <a:ext cx="7469435" cy="35298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588306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7119"/>
            <a:ext cx="9143999" cy="1102684"/>
          </a:xfrm>
        </p:spPr>
        <p:txBody>
          <a:bodyPr>
            <a:noAutofit/>
          </a:bodyPr>
          <a:lstStyle/>
          <a:p>
            <a:pPr algn="ctr"/>
            <a:r>
              <a:rPr lang="en-US" sz="2400" b="1" dirty="0" smtClean="0">
                <a:solidFill>
                  <a:schemeClr val="accent1">
                    <a:lumMod val="75000"/>
                  </a:schemeClr>
                </a:solidFill>
              </a:rPr>
              <a:t>COMPARAISON AVEC L’ENQUETE DES DÉPLACÉS RETOURNÉS ET DES REFUGIÉS</a:t>
            </a:r>
            <a:br>
              <a:rPr lang="en-US" sz="2400" b="1" dirty="0" smtClean="0">
                <a:solidFill>
                  <a:schemeClr val="accent1">
                    <a:lumMod val="75000"/>
                  </a:schemeClr>
                </a:solidFill>
              </a:rPr>
            </a:br>
            <a:r>
              <a:rPr lang="en-US" sz="2400" b="1" dirty="0" smtClean="0">
                <a:solidFill>
                  <a:schemeClr val="accent1">
                    <a:lumMod val="75000"/>
                  </a:schemeClr>
                </a:solidFill>
              </a:rPr>
              <a:t>PRIORITÉS POUR LA PAIX ET LA SÉCURITÉ</a:t>
            </a:r>
            <a:endParaRPr lang="fr-FR" sz="24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TextBox 4"/>
          <p:cNvSpPr txBox="1"/>
          <p:nvPr/>
        </p:nvSpPr>
        <p:spPr>
          <a:xfrm>
            <a:off x="-143219" y="4611231"/>
            <a:ext cx="9121965" cy="2246769"/>
          </a:xfrm>
          <a:prstGeom prst="rect">
            <a:avLst/>
          </a:prstGeom>
          <a:noFill/>
        </p:spPr>
        <p:txBody>
          <a:bodyPr wrap="square" rtlCol="0">
            <a:spAutoFit/>
          </a:bodyPr>
          <a:lstStyle/>
          <a:p>
            <a:pPr marL="285750" indent="-285750" algn="just">
              <a:buFont typeface="Wingdings" panose="05000000000000000000" pitchFamily="2" charset="2"/>
              <a:buChar char="Ø"/>
            </a:pPr>
            <a:r>
              <a:rPr lang="fr-FR" sz="2000" dirty="0" smtClean="0"/>
              <a:t>Les déplacés retournés à Bamako et Kidal ont la même priorité que les ménages en gouvernance: Gestion par les populations de leurs propres affaires;</a:t>
            </a:r>
            <a:endParaRPr lang="fr-FR" sz="2000" dirty="0"/>
          </a:p>
          <a:p>
            <a:pPr marL="285750" indent="-285750" algn="just">
              <a:buFont typeface="Wingdings" panose="05000000000000000000" pitchFamily="2" charset="2"/>
              <a:buChar char="Ø"/>
            </a:pPr>
            <a:r>
              <a:rPr lang="en-US" sz="2000" dirty="0" smtClean="0"/>
              <a:t>Les </a:t>
            </a:r>
            <a:r>
              <a:rPr lang="en-US" sz="2000" dirty="0" err="1" smtClean="0"/>
              <a:t>déplacés</a:t>
            </a:r>
            <a:r>
              <a:rPr lang="en-US" sz="2000" dirty="0" smtClean="0"/>
              <a:t> </a:t>
            </a:r>
            <a:r>
              <a:rPr lang="en-US" sz="2000" dirty="0" err="1" smtClean="0"/>
              <a:t>retournés</a:t>
            </a:r>
            <a:r>
              <a:rPr lang="en-US" sz="2000" dirty="0" smtClean="0"/>
              <a:t> à Gao et</a:t>
            </a:r>
            <a:r>
              <a:rPr lang="fr-FR" sz="2000" dirty="0" smtClean="0"/>
              <a:t> </a:t>
            </a:r>
            <a:r>
              <a:rPr lang="fr-FR" sz="2000" dirty="0"/>
              <a:t>à </a:t>
            </a:r>
            <a:r>
              <a:rPr lang="fr-FR" sz="2000" dirty="0" smtClean="0"/>
              <a:t>Tombouctou préfèrent </a:t>
            </a:r>
            <a:r>
              <a:rPr lang="fr-FR" sz="2000" spc="-20" dirty="0" smtClean="0"/>
              <a:t>la </a:t>
            </a:r>
            <a:r>
              <a:rPr lang="fr-FR" sz="2000" spc="-20" dirty="0"/>
              <a:t>mise en place de collectivités dotées d'organes élus au suffrage universel et de pouvoirs </a:t>
            </a:r>
            <a:r>
              <a:rPr lang="fr-FR" sz="2000" spc="-20" dirty="0" smtClean="0"/>
              <a:t>étendus</a:t>
            </a:r>
            <a:r>
              <a:rPr lang="fr-FR" sz="2000" dirty="0" smtClean="0"/>
              <a:t>;</a:t>
            </a:r>
          </a:p>
          <a:p>
            <a:pPr marL="285750" indent="-285750" algn="just">
              <a:buFont typeface="Wingdings" panose="05000000000000000000" pitchFamily="2" charset="2"/>
              <a:buChar char="Ø"/>
            </a:pPr>
            <a:r>
              <a:rPr lang="en-US" sz="2000" dirty="0" smtClean="0"/>
              <a:t>Les </a:t>
            </a:r>
            <a:r>
              <a:rPr lang="en-US" sz="2000" dirty="0" err="1" smtClean="0"/>
              <a:t>refugiés</a:t>
            </a:r>
            <a:r>
              <a:rPr lang="en-US" sz="2000" dirty="0" smtClean="0"/>
              <a:t> </a:t>
            </a:r>
            <a:r>
              <a:rPr lang="en-US" sz="2000" dirty="0" err="1" smtClean="0"/>
              <a:t>dans</a:t>
            </a:r>
            <a:r>
              <a:rPr lang="en-US" sz="2000" dirty="0" smtClean="0"/>
              <a:t> le camp au Niger </a:t>
            </a:r>
            <a:r>
              <a:rPr lang="en-US" sz="2000" dirty="0" err="1" smtClean="0"/>
              <a:t>sont</a:t>
            </a:r>
            <a:r>
              <a:rPr lang="en-US" sz="2000" dirty="0" smtClean="0"/>
              <a:t> </a:t>
            </a:r>
            <a:r>
              <a:rPr lang="en-US" sz="2000" dirty="0" err="1" smtClean="0"/>
              <a:t>partagés</a:t>
            </a:r>
            <a:r>
              <a:rPr lang="en-US" sz="2000" dirty="0" smtClean="0"/>
              <a:t> entre les </a:t>
            </a:r>
            <a:r>
              <a:rPr lang="en-US" sz="2000" dirty="0" err="1" smtClean="0"/>
              <a:t>deux</a:t>
            </a:r>
            <a:r>
              <a:rPr lang="en-US" sz="2000" dirty="0" smtClean="0"/>
              <a:t> </a:t>
            </a:r>
            <a:r>
              <a:rPr lang="en-US" sz="2000" dirty="0" err="1" smtClean="0"/>
              <a:t>mesures</a:t>
            </a:r>
            <a:r>
              <a:rPr lang="en-US" sz="2000" dirty="0" smtClean="0"/>
              <a:t> ci-</a:t>
            </a:r>
            <a:r>
              <a:rPr lang="en-US" sz="2000" dirty="0" err="1" smtClean="0"/>
              <a:t>dessus</a:t>
            </a:r>
            <a:endParaRPr lang="en-US" sz="2000" dirty="0" smtClean="0"/>
          </a:p>
          <a:p>
            <a:pPr marL="285750" indent="-285750" algn="just">
              <a:buFont typeface="Wingdings" panose="05000000000000000000" pitchFamily="2" charset="2"/>
              <a:buChar char="Ø"/>
            </a:pPr>
            <a:r>
              <a:rPr lang="en-US" sz="2000" dirty="0" smtClean="0"/>
              <a:t>Les </a:t>
            </a:r>
            <a:r>
              <a:rPr lang="en-US" sz="2000" dirty="0" err="1" smtClean="0"/>
              <a:t>refugés</a:t>
            </a:r>
            <a:r>
              <a:rPr lang="en-US" sz="2000" dirty="0" smtClean="0"/>
              <a:t> </a:t>
            </a:r>
            <a:r>
              <a:rPr lang="en-US" sz="2000" dirty="0" err="1" smtClean="0"/>
              <a:t>dans</a:t>
            </a:r>
            <a:r>
              <a:rPr lang="en-US" sz="2000" dirty="0" smtClean="0"/>
              <a:t> le camp </a:t>
            </a:r>
            <a:r>
              <a:rPr lang="en-US" sz="2000" dirty="0" err="1" smtClean="0"/>
              <a:t>en</a:t>
            </a:r>
            <a:r>
              <a:rPr lang="en-US" sz="2000" dirty="0" smtClean="0"/>
              <a:t> </a:t>
            </a:r>
            <a:r>
              <a:rPr lang="en-US" sz="2000" dirty="0" err="1" smtClean="0"/>
              <a:t>Mauritanie</a:t>
            </a:r>
            <a:r>
              <a:rPr lang="en-US" sz="2000" dirty="0" smtClean="0"/>
              <a:t> </a:t>
            </a:r>
            <a:r>
              <a:rPr lang="en-US" sz="2000" dirty="0" err="1" smtClean="0"/>
              <a:t>préfèrent</a:t>
            </a:r>
            <a:r>
              <a:rPr lang="en-US" sz="2000" dirty="0" smtClean="0"/>
              <a:t> </a:t>
            </a:r>
            <a:r>
              <a:rPr lang="fr-FR" sz="2000" spc="-20" dirty="0" smtClean="0"/>
              <a:t>une </a:t>
            </a:r>
            <a:r>
              <a:rPr lang="fr-FR" sz="2000" spc="-20" dirty="0"/>
              <a:t>répartition équitable des pouvoirs et compétences entre l'Etat et les </a:t>
            </a:r>
            <a:r>
              <a:rPr lang="fr-FR" sz="2000" spc="-20" dirty="0" smtClean="0"/>
              <a:t>collectivités</a:t>
            </a:r>
            <a:endParaRPr lang="fr-FR" sz="2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231354" y="1179803"/>
            <a:ext cx="8659257" cy="507831"/>
          </a:xfrm>
          <a:prstGeom prst="rect">
            <a:avLst/>
          </a:prstGeom>
        </p:spPr>
        <p:txBody>
          <a:bodyPr wrap="square">
            <a:spAutoFit/>
          </a:bodyPr>
          <a:lstStyle/>
          <a:p>
            <a:pPr algn="just">
              <a:lnSpc>
                <a:spcPct val="150000"/>
              </a:lnSpc>
              <a:spcBef>
                <a:spcPts val="1200"/>
              </a:spcBef>
            </a:pPr>
            <a:r>
              <a:rPr lang="fr-FR" b="1" dirty="0" smtClean="0">
                <a:latin typeface="Times New Roman" panose="02020603050405020304" pitchFamily="18" charset="0"/>
                <a:ea typeface="Times New Roman" panose="02020603050405020304" pitchFamily="18" charset="0"/>
                <a:cs typeface="Times New Roman" panose="02020603050405020304" pitchFamily="18" charset="0"/>
              </a:rPr>
              <a:t>Priorités </a:t>
            </a:r>
            <a:r>
              <a:rPr lang="fr-FR" b="1" dirty="0">
                <a:latin typeface="Times New Roman" panose="02020603050405020304" pitchFamily="18" charset="0"/>
                <a:ea typeface="Times New Roman" panose="02020603050405020304" pitchFamily="18" charset="0"/>
                <a:cs typeface="Times New Roman" panose="02020603050405020304" pitchFamily="18" charset="0"/>
              </a:rPr>
              <a:t>en </a:t>
            </a:r>
            <a:r>
              <a:rPr lang="fr-FR" b="1" dirty="0" smtClean="0">
                <a:latin typeface="Times New Roman" panose="02020603050405020304" pitchFamily="18" charset="0"/>
                <a:ea typeface="Times New Roman" panose="02020603050405020304" pitchFamily="18" charset="0"/>
                <a:cs typeface="Times New Roman" panose="02020603050405020304" pitchFamily="18" charset="0"/>
              </a:rPr>
              <a:t>gouvernance selon </a:t>
            </a:r>
            <a:r>
              <a:rPr lang="fr-FR" b="1" dirty="0">
                <a:latin typeface="Times New Roman" panose="02020603050405020304" pitchFamily="18" charset="0"/>
                <a:ea typeface="Times New Roman" panose="02020603050405020304" pitchFamily="18" charset="0"/>
                <a:cs typeface="Times New Roman" panose="02020603050405020304" pitchFamily="18" charset="0"/>
              </a:rPr>
              <a:t>les </a:t>
            </a:r>
            <a:r>
              <a:rPr lang="fr-FR" b="1" dirty="0" smtClean="0">
                <a:latin typeface="Times New Roman" panose="02020603050405020304" pitchFamily="18" charset="0"/>
                <a:ea typeface="Times New Roman" panose="02020603050405020304" pitchFamily="18" charset="0"/>
                <a:cs typeface="Times New Roman" panose="02020603050405020304" pitchFamily="18" charset="0"/>
              </a:rPr>
              <a:t>déplacés retournés et les refugiés par </a:t>
            </a:r>
            <a:r>
              <a:rPr lang="fr-FR" b="1" dirty="0">
                <a:latin typeface="Times New Roman" panose="02020603050405020304" pitchFamily="18" charset="0"/>
                <a:ea typeface="Times New Roman" panose="02020603050405020304" pitchFamily="18" charset="0"/>
                <a:cs typeface="Times New Roman" panose="02020603050405020304" pitchFamily="18" charset="0"/>
              </a:rPr>
              <a:t>région</a:t>
            </a:r>
            <a:endParaRPr lang="fr-FR" sz="2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8" name="Chart 7"/>
          <p:cNvGraphicFramePr/>
          <p:nvPr>
            <p:extLst>
              <p:ext uri="{D42A27DB-BD31-4B8C-83A1-F6EECF244321}">
                <p14:modId xmlns:p14="http://schemas.microsoft.com/office/powerpoint/2010/main" val="3722162298"/>
              </p:ext>
            </p:extLst>
          </p:nvPr>
        </p:nvGraphicFramePr>
        <p:xfrm>
          <a:off x="-1" y="1599499"/>
          <a:ext cx="9143999" cy="302758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80019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71609"/>
            <a:ext cx="7886700" cy="798656"/>
          </a:xfrm>
        </p:spPr>
        <p:txBody>
          <a:bodyPr/>
          <a:lstStyle/>
          <a:p>
            <a:r>
              <a:rPr lang="en-US" b="1" dirty="0" smtClean="0">
                <a:solidFill>
                  <a:schemeClr val="accent1">
                    <a:lumMod val="75000"/>
                  </a:schemeClr>
                </a:solidFill>
              </a:rPr>
              <a:t>CONTEXTE ET JUSTIFICATION</a:t>
            </a:r>
            <a:endParaRPr lang="fr-FR" b="1" dirty="0">
              <a:solidFill>
                <a:schemeClr val="accent1">
                  <a:lumMod val="75000"/>
                </a:schemeClr>
              </a:solidFill>
            </a:endParaRPr>
          </a:p>
        </p:txBody>
      </p:sp>
      <p:sp>
        <p:nvSpPr>
          <p:cNvPr id="3" name="Content Placeholder 2"/>
          <p:cNvSpPr>
            <a:spLocks noGrp="1"/>
          </p:cNvSpPr>
          <p:nvPr>
            <p:ph idx="1"/>
          </p:nvPr>
        </p:nvSpPr>
        <p:spPr>
          <a:xfrm>
            <a:off x="1" y="1246908"/>
            <a:ext cx="8790708" cy="5462363"/>
          </a:xfrm>
        </p:spPr>
        <p:txBody>
          <a:bodyPr>
            <a:normAutofit fontScale="92500" lnSpcReduction="20000"/>
          </a:bodyPr>
          <a:lstStyle/>
          <a:p>
            <a:pPr algn="just"/>
            <a:r>
              <a:rPr lang="fr-FR" dirty="0" smtClean="0"/>
              <a:t>Plusieurs </a:t>
            </a:r>
            <a:r>
              <a:rPr lang="fr-FR" dirty="0"/>
              <a:t>activités de la mission </a:t>
            </a:r>
            <a:r>
              <a:rPr lang="fr-FR" dirty="0" smtClean="0"/>
              <a:t>devaient </a:t>
            </a:r>
            <a:r>
              <a:rPr lang="fr-FR" dirty="0"/>
              <a:t>être effectuées dans les trois mois suivant la signature de l'accord et leurs conclusions présentées à une conférence de donateurs au mois d’octobre </a:t>
            </a:r>
            <a:r>
              <a:rPr lang="fr-FR" dirty="0" smtClean="0"/>
              <a:t>2015: </a:t>
            </a:r>
          </a:p>
          <a:p>
            <a:pPr marL="914400" lvl="1" indent="-457200" algn="just">
              <a:buClr>
                <a:schemeClr val="accent1">
                  <a:lumMod val="75000"/>
                </a:schemeClr>
              </a:buClr>
              <a:buFont typeface="+mj-lt"/>
              <a:buAutoNum type="arabicParenR"/>
            </a:pPr>
            <a:r>
              <a:rPr lang="fr-FR" dirty="0" smtClean="0"/>
              <a:t>L’Identification des </a:t>
            </a:r>
            <a:r>
              <a:rPr lang="fr-FR" dirty="0"/>
              <a:t>besoins dans les domaines du relèvement rapide, de la lutte contre la pauvreté et du </a:t>
            </a:r>
            <a:r>
              <a:rPr lang="fr-FR" dirty="0" smtClean="0"/>
              <a:t>développement;</a:t>
            </a:r>
          </a:p>
          <a:p>
            <a:pPr marL="914400" lvl="1" indent="-457200" algn="just">
              <a:buClr>
                <a:schemeClr val="accent1">
                  <a:lumMod val="75000"/>
                </a:schemeClr>
              </a:buClr>
              <a:buFont typeface="+mj-lt"/>
              <a:buAutoNum type="arabicParenR"/>
            </a:pPr>
            <a:r>
              <a:rPr lang="fr-FR" dirty="0"/>
              <a:t>L’évaluation rapide des besoins et des priorités critiques qui peuvent être financés et exécutés au cours de la période intérimaire de 24 mois et pouvant avoir un impact positif direct sur la paix, la stabilité et la mise en œuvre de l'accord de paix dans son </a:t>
            </a:r>
            <a:r>
              <a:rPr lang="fr-FR" dirty="0" smtClean="0"/>
              <a:t>ensemble;</a:t>
            </a:r>
          </a:p>
          <a:p>
            <a:pPr marL="914400" lvl="1" indent="-457200" algn="just">
              <a:buClr>
                <a:schemeClr val="accent1">
                  <a:lumMod val="75000"/>
                </a:schemeClr>
              </a:buClr>
              <a:buFont typeface="+mj-lt"/>
              <a:buAutoNum type="arabicParenR"/>
            </a:pPr>
            <a:r>
              <a:rPr lang="fr-FR" dirty="0"/>
              <a:t>L’identification des arrangements opérationnels, institutionnels et de financement spécifiques qui peuvent être employés pour délivrer efficacement les résultats </a:t>
            </a:r>
            <a:r>
              <a:rPr lang="fr-FR" dirty="0" smtClean="0"/>
              <a:t>susmentionnés;</a:t>
            </a:r>
          </a:p>
          <a:p>
            <a:pPr marL="914400" lvl="1" indent="-457200" algn="just">
              <a:buClr>
                <a:schemeClr val="accent1">
                  <a:lumMod val="75000"/>
                </a:schemeClr>
              </a:buClr>
              <a:buFont typeface="+mj-lt"/>
              <a:buAutoNum type="arabicParenR"/>
            </a:pPr>
            <a:r>
              <a:rPr lang="fr-FR" dirty="0"/>
              <a:t>La mise en place d’un dispositif de collecte de données de base et de </a:t>
            </a:r>
            <a:r>
              <a:rPr lang="fr-FR" dirty="0" smtClean="0"/>
              <a:t>suivi (monitoring) </a:t>
            </a:r>
            <a:r>
              <a:rPr lang="fr-FR" dirty="0"/>
              <a:t>devant être utilisé pour évaluer l'impact des activités spécifiques sur la paix et le développement économique au fil du temps.</a:t>
            </a:r>
            <a:r>
              <a:rPr lang="fr-FR" dirty="0" smtClean="0"/>
              <a:t>  </a:t>
            </a:r>
            <a:endParaRPr lang="fr-FR" dirty="0"/>
          </a:p>
          <a:p>
            <a:pPr algn="just"/>
            <a:r>
              <a:rPr lang="en-US" dirty="0" smtClean="0"/>
              <a:t>La </a:t>
            </a:r>
            <a:r>
              <a:rPr lang="en-US" dirty="0" err="1" smtClean="0"/>
              <a:t>présente</a:t>
            </a:r>
            <a:r>
              <a:rPr lang="en-US" dirty="0" smtClean="0"/>
              <a:t> presentation </a:t>
            </a:r>
            <a:r>
              <a:rPr lang="en-US" dirty="0" err="1" smtClean="0"/>
              <a:t>va</a:t>
            </a:r>
            <a:r>
              <a:rPr lang="en-US" dirty="0" smtClean="0"/>
              <a:t> </a:t>
            </a:r>
            <a:r>
              <a:rPr lang="en-US" dirty="0" err="1" smtClean="0"/>
              <a:t>concerner</a:t>
            </a:r>
            <a:r>
              <a:rPr lang="en-US" dirty="0" smtClean="0"/>
              <a:t> les </a:t>
            </a:r>
            <a:r>
              <a:rPr lang="en-US" dirty="0" err="1" smtClean="0"/>
              <a:t>activités</a:t>
            </a:r>
            <a:r>
              <a:rPr lang="en-US" dirty="0" smtClean="0"/>
              <a:t> 1), 2) et 4)</a:t>
            </a:r>
            <a:endParaRPr lang="fr-FR" dirty="0"/>
          </a:p>
        </p:txBody>
      </p:sp>
    </p:spTree>
    <p:extLst>
      <p:ext uri="{BB962C8B-B14F-4D97-AF65-F5344CB8AC3E}">
        <p14:creationId xmlns:p14="http://schemas.microsoft.com/office/powerpoint/2010/main" val="2465554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7119"/>
            <a:ext cx="9143999" cy="1102684"/>
          </a:xfrm>
        </p:spPr>
        <p:txBody>
          <a:bodyPr>
            <a:noAutofit/>
          </a:bodyPr>
          <a:lstStyle/>
          <a:p>
            <a:pPr algn="ctr"/>
            <a:r>
              <a:rPr lang="en-US" sz="2800" b="1" dirty="0" smtClean="0">
                <a:solidFill>
                  <a:schemeClr val="accent1">
                    <a:lumMod val="75000"/>
                  </a:schemeClr>
                </a:solidFill>
              </a:rPr>
              <a:t>COMPARAISON AVEC L’ENQUETE DES DÉPLACÉS RETOURNÉS ET DES REFUGIÉS</a:t>
            </a:r>
            <a:br>
              <a:rPr lang="en-US" sz="2800" b="1" dirty="0" smtClean="0">
                <a:solidFill>
                  <a:schemeClr val="accent1">
                    <a:lumMod val="75000"/>
                  </a:schemeClr>
                </a:solidFill>
              </a:rPr>
            </a:br>
            <a:r>
              <a:rPr lang="en-US" sz="2800" b="1" dirty="0" smtClean="0">
                <a:solidFill>
                  <a:schemeClr val="accent1">
                    <a:lumMod val="75000"/>
                  </a:schemeClr>
                </a:solidFill>
              </a:rPr>
              <a:t>PRIORITÉS POUR LA PAIX ET LA SÉCURITÉ</a:t>
            </a:r>
            <a:endParaRPr lang="fr-FR" sz="28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TextBox 4"/>
          <p:cNvSpPr txBox="1"/>
          <p:nvPr/>
        </p:nvSpPr>
        <p:spPr>
          <a:xfrm>
            <a:off x="-121185" y="4611231"/>
            <a:ext cx="9121965" cy="2246769"/>
          </a:xfrm>
          <a:prstGeom prst="rect">
            <a:avLst/>
          </a:prstGeom>
          <a:noFill/>
        </p:spPr>
        <p:txBody>
          <a:bodyPr wrap="square" rtlCol="0">
            <a:spAutoFit/>
          </a:bodyPr>
          <a:lstStyle/>
          <a:p>
            <a:pPr marL="285750" indent="-285750" algn="just">
              <a:buFont typeface="Wingdings" panose="05000000000000000000" pitchFamily="2" charset="2"/>
              <a:buChar char="Ø"/>
            </a:pPr>
            <a:r>
              <a:rPr lang="fr-FR" sz="2000" dirty="0" smtClean="0"/>
              <a:t>Les déplacés retournés à Bamako et les refugiés au Niger ont la même priorité que les ménages en sécurité: </a:t>
            </a:r>
            <a:r>
              <a:rPr lang="fr-FR" sz="2000" dirty="0"/>
              <a:t>Redéploiement progressif des forces armées et de sécurité du Mali</a:t>
            </a:r>
            <a:r>
              <a:rPr lang="fr-FR" sz="2000" dirty="0" smtClean="0"/>
              <a:t>;</a:t>
            </a:r>
            <a:endParaRPr lang="fr-FR" sz="2000" dirty="0"/>
          </a:p>
          <a:p>
            <a:pPr marL="285750" indent="-285750" algn="just">
              <a:buFont typeface="Wingdings" panose="05000000000000000000" pitchFamily="2" charset="2"/>
              <a:buChar char="Ø"/>
            </a:pPr>
            <a:r>
              <a:rPr lang="en-US" sz="2000" dirty="0" smtClean="0"/>
              <a:t>Les </a:t>
            </a:r>
            <a:r>
              <a:rPr lang="en-US" sz="2000" dirty="0" err="1" smtClean="0"/>
              <a:t>déplacés</a:t>
            </a:r>
            <a:r>
              <a:rPr lang="en-US" sz="2000" dirty="0" smtClean="0"/>
              <a:t> </a:t>
            </a:r>
            <a:r>
              <a:rPr lang="en-US" sz="2000" dirty="0" err="1" smtClean="0"/>
              <a:t>retournés</a:t>
            </a:r>
            <a:r>
              <a:rPr lang="en-US" sz="2000" dirty="0" smtClean="0"/>
              <a:t> à Gao, Kidal et</a:t>
            </a:r>
            <a:r>
              <a:rPr lang="fr-FR" sz="2000" dirty="0" smtClean="0"/>
              <a:t> Tombouctou préfèrent </a:t>
            </a:r>
            <a:r>
              <a:rPr lang="fr-FR" sz="2000" spc="-20" dirty="0" smtClean="0"/>
              <a:t>u</a:t>
            </a:r>
            <a:r>
              <a:rPr lang="fr-FR" sz="2000" dirty="0" smtClean="0"/>
              <a:t>ne </a:t>
            </a:r>
            <a:r>
              <a:rPr lang="fr-FR" sz="2000" dirty="0"/>
              <a:t>participation active et significative des populations du nord dans la gestion de la sécurité local</a:t>
            </a:r>
            <a:r>
              <a:rPr lang="fr-FR" sz="2000" dirty="0" smtClean="0"/>
              <a:t>;</a:t>
            </a:r>
          </a:p>
          <a:p>
            <a:pPr marL="285750" indent="-285750" algn="just">
              <a:buFont typeface="Wingdings" panose="05000000000000000000" pitchFamily="2" charset="2"/>
              <a:buChar char="Ø"/>
            </a:pPr>
            <a:r>
              <a:rPr lang="en-US" sz="2000" dirty="0" smtClean="0"/>
              <a:t>Les </a:t>
            </a:r>
            <a:r>
              <a:rPr lang="en-US" sz="2000" dirty="0" err="1" smtClean="0"/>
              <a:t>refugiés</a:t>
            </a:r>
            <a:r>
              <a:rPr lang="en-US" sz="2000" dirty="0" smtClean="0"/>
              <a:t> </a:t>
            </a:r>
            <a:r>
              <a:rPr lang="en-US" sz="2000" dirty="0" err="1" smtClean="0"/>
              <a:t>dans</a:t>
            </a:r>
            <a:r>
              <a:rPr lang="en-US" sz="2000" dirty="0" smtClean="0"/>
              <a:t> le camp </a:t>
            </a:r>
            <a:r>
              <a:rPr lang="en-US" sz="2000" dirty="0" err="1" smtClean="0"/>
              <a:t>en</a:t>
            </a:r>
            <a:r>
              <a:rPr lang="en-US" sz="2000" dirty="0" smtClean="0"/>
              <a:t> </a:t>
            </a:r>
            <a:r>
              <a:rPr lang="en-US" sz="2000" dirty="0" err="1" smtClean="0"/>
              <a:t>Mauritanie</a:t>
            </a:r>
            <a:r>
              <a:rPr lang="en-US" sz="2000" dirty="0" smtClean="0"/>
              <a:t> </a:t>
            </a:r>
            <a:r>
              <a:rPr lang="en-US" sz="2000" dirty="0" err="1" smtClean="0"/>
              <a:t>préfèrent</a:t>
            </a:r>
            <a:r>
              <a:rPr lang="en-US" sz="2000" dirty="0"/>
              <a:t> </a:t>
            </a:r>
            <a:r>
              <a:rPr lang="en-US" sz="2000" dirty="0" err="1" smtClean="0"/>
              <a:t>l’i</a:t>
            </a:r>
            <a:r>
              <a:rPr lang="fr-FR" sz="2000" dirty="0" err="1" smtClean="0"/>
              <a:t>nclusion</a:t>
            </a:r>
            <a:r>
              <a:rPr lang="fr-FR" sz="2000" dirty="0" smtClean="0"/>
              <a:t> </a:t>
            </a:r>
            <a:r>
              <a:rPr lang="fr-FR" sz="2000" dirty="0"/>
              <a:t>et </a:t>
            </a:r>
            <a:r>
              <a:rPr lang="fr-FR" sz="2000" dirty="0" smtClean="0"/>
              <a:t>la représentation </a:t>
            </a:r>
            <a:r>
              <a:rPr lang="fr-FR" sz="2000" dirty="0"/>
              <a:t>significative des populations du nord au sein des forces armées et de </a:t>
            </a:r>
            <a:r>
              <a:rPr lang="fr-FR" sz="2000" dirty="0" smtClean="0"/>
              <a:t>sécurité</a:t>
            </a:r>
          </a:p>
        </p:txBody>
      </p:sp>
      <p:sp>
        <p:nvSpPr>
          <p:cNvPr id="7" name="Rectangle 6"/>
          <p:cNvSpPr/>
          <p:nvPr/>
        </p:nvSpPr>
        <p:spPr>
          <a:xfrm>
            <a:off x="231354" y="1179803"/>
            <a:ext cx="8659257" cy="463397"/>
          </a:xfrm>
          <a:prstGeom prst="rect">
            <a:avLst/>
          </a:prstGeom>
        </p:spPr>
        <p:txBody>
          <a:bodyPr wrap="square">
            <a:spAutoFit/>
          </a:bodyPr>
          <a:lstStyle/>
          <a:p>
            <a:pPr algn="just">
              <a:lnSpc>
                <a:spcPct val="150000"/>
              </a:lnSpc>
              <a:spcBef>
                <a:spcPts val="1200"/>
              </a:spcBef>
            </a:pPr>
            <a:r>
              <a:rPr lang="fr-FR" b="1" dirty="0" smtClean="0">
                <a:latin typeface="Times New Roman" panose="02020603050405020304" pitchFamily="18" charset="0"/>
                <a:ea typeface="Times New Roman" panose="02020603050405020304" pitchFamily="18" charset="0"/>
                <a:cs typeface="Times New Roman" panose="02020603050405020304" pitchFamily="18" charset="0"/>
              </a:rPr>
              <a:t>Priorités </a:t>
            </a:r>
            <a:r>
              <a:rPr lang="fr-FR" b="1" dirty="0">
                <a:latin typeface="Times New Roman" panose="02020603050405020304" pitchFamily="18" charset="0"/>
                <a:ea typeface="Times New Roman" panose="02020603050405020304" pitchFamily="18" charset="0"/>
                <a:cs typeface="Times New Roman" panose="02020603050405020304" pitchFamily="18" charset="0"/>
              </a:rPr>
              <a:t>en </a:t>
            </a:r>
            <a:r>
              <a:rPr lang="fr-FR" b="1" dirty="0" smtClean="0">
                <a:latin typeface="Times New Roman" panose="02020603050405020304" pitchFamily="18" charset="0"/>
                <a:ea typeface="Times New Roman" panose="02020603050405020304" pitchFamily="18" charset="0"/>
                <a:cs typeface="Times New Roman" panose="02020603050405020304" pitchFamily="18" charset="0"/>
              </a:rPr>
              <a:t>sécurité selon </a:t>
            </a:r>
            <a:r>
              <a:rPr lang="fr-FR" b="1" dirty="0">
                <a:latin typeface="Times New Roman" panose="02020603050405020304" pitchFamily="18" charset="0"/>
                <a:ea typeface="Times New Roman" panose="02020603050405020304" pitchFamily="18" charset="0"/>
                <a:cs typeface="Times New Roman" panose="02020603050405020304" pitchFamily="18" charset="0"/>
              </a:rPr>
              <a:t>les </a:t>
            </a:r>
            <a:r>
              <a:rPr lang="fr-FR" b="1" dirty="0" smtClean="0">
                <a:latin typeface="Times New Roman" panose="02020603050405020304" pitchFamily="18" charset="0"/>
                <a:ea typeface="Times New Roman" panose="02020603050405020304" pitchFamily="18" charset="0"/>
                <a:cs typeface="Times New Roman" panose="02020603050405020304" pitchFamily="18" charset="0"/>
              </a:rPr>
              <a:t>déplacés retournés et les refugiés par </a:t>
            </a:r>
            <a:r>
              <a:rPr lang="fr-FR" b="1" dirty="0">
                <a:latin typeface="Times New Roman" panose="02020603050405020304" pitchFamily="18" charset="0"/>
                <a:ea typeface="Times New Roman" panose="02020603050405020304" pitchFamily="18" charset="0"/>
                <a:cs typeface="Times New Roman" panose="02020603050405020304" pitchFamily="18" charset="0"/>
              </a:rPr>
              <a:t>région</a:t>
            </a:r>
            <a:endParaRPr lang="fr-FR" sz="2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9" name="Chart 8"/>
          <p:cNvGraphicFramePr/>
          <p:nvPr>
            <p:extLst>
              <p:ext uri="{D42A27DB-BD31-4B8C-83A1-F6EECF244321}">
                <p14:modId xmlns:p14="http://schemas.microsoft.com/office/powerpoint/2010/main" val="2117302761"/>
              </p:ext>
            </p:extLst>
          </p:nvPr>
        </p:nvGraphicFramePr>
        <p:xfrm>
          <a:off x="110168" y="1616331"/>
          <a:ext cx="8361803" cy="29949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126459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7119"/>
            <a:ext cx="9143999" cy="1102684"/>
          </a:xfrm>
        </p:spPr>
        <p:txBody>
          <a:bodyPr>
            <a:noAutofit/>
          </a:bodyPr>
          <a:lstStyle/>
          <a:p>
            <a:pPr algn="ctr"/>
            <a:r>
              <a:rPr lang="en-US" sz="2400" b="1" dirty="0" smtClean="0">
                <a:solidFill>
                  <a:schemeClr val="accent1">
                    <a:lumMod val="75000"/>
                  </a:schemeClr>
                </a:solidFill>
              </a:rPr>
              <a:t>COMPARAISON AVEC L’ENQUETE DES DÉPLACÉS RETOURNÉS ET DES REFUGIÉS</a:t>
            </a:r>
            <a:br>
              <a:rPr lang="en-US" sz="2400" b="1" dirty="0" smtClean="0">
                <a:solidFill>
                  <a:schemeClr val="accent1">
                    <a:lumMod val="75000"/>
                  </a:schemeClr>
                </a:solidFill>
              </a:rPr>
            </a:br>
            <a:r>
              <a:rPr lang="en-US" sz="2400" b="1" dirty="0" smtClean="0">
                <a:solidFill>
                  <a:schemeClr val="accent1">
                    <a:lumMod val="75000"/>
                  </a:schemeClr>
                </a:solidFill>
              </a:rPr>
              <a:t>PRIORITÉS POUR LA PAIX ET LA SÉCURITÉ</a:t>
            </a:r>
            <a:endParaRPr lang="fr-FR" sz="24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TextBox 4"/>
          <p:cNvSpPr txBox="1"/>
          <p:nvPr/>
        </p:nvSpPr>
        <p:spPr>
          <a:xfrm>
            <a:off x="137710" y="4886654"/>
            <a:ext cx="8846543" cy="1631216"/>
          </a:xfrm>
          <a:prstGeom prst="rect">
            <a:avLst/>
          </a:prstGeom>
          <a:noFill/>
        </p:spPr>
        <p:txBody>
          <a:bodyPr wrap="square" rtlCol="0">
            <a:spAutoFit/>
          </a:bodyPr>
          <a:lstStyle/>
          <a:p>
            <a:pPr marL="285750" indent="-285750" algn="just">
              <a:buFont typeface="Wingdings" panose="05000000000000000000" pitchFamily="2" charset="2"/>
              <a:buChar char="Ø"/>
            </a:pPr>
            <a:r>
              <a:rPr lang="fr-FR" sz="2000" dirty="0" smtClean="0"/>
              <a:t>Tous les déplacés retournés ainsi que les refugiés au Niger priorisent la création d’emploi comme mesure de développement socio-économique;</a:t>
            </a:r>
            <a:endParaRPr lang="fr-FR" sz="2000" dirty="0"/>
          </a:p>
          <a:p>
            <a:pPr marL="285750" indent="-285750" algn="just">
              <a:buFont typeface="Wingdings" panose="05000000000000000000" pitchFamily="2" charset="2"/>
              <a:buChar char="Ø"/>
            </a:pPr>
            <a:r>
              <a:rPr lang="en-US" sz="2000" dirty="0" err="1" smtClean="0"/>
              <a:t>Tandis</a:t>
            </a:r>
            <a:r>
              <a:rPr lang="en-US" sz="2000" dirty="0" smtClean="0"/>
              <a:t> que les </a:t>
            </a:r>
            <a:r>
              <a:rPr lang="en-US" sz="2000" dirty="0" err="1" smtClean="0"/>
              <a:t>refugiés</a:t>
            </a:r>
            <a:r>
              <a:rPr lang="en-US" sz="2000" dirty="0" smtClean="0"/>
              <a:t> </a:t>
            </a:r>
            <a:r>
              <a:rPr lang="en-US" sz="2000" dirty="0" err="1" smtClean="0"/>
              <a:t>en</a:t>
            </a:r>
            <a:r>
              <a:rPr lang="en-US" sz="2000" dirty="0" smtClean="0"/>
              <a:t> </a:t>
            </a:r>
            <a:r>
              <a:rPr lang="en-US" sz="2000" dirty="0" err="1" smtClean="0"/>
              <a:t>Mauritanie</a:t>
            </a:r>
            <a:r>
              <a:rPr lang="en-US" sz="2000" dirty="0" smtClean="0"/>
              <a:t> </a:t>
            </a:r>
            <a:r>
              <a:rPr lang="en-US" sz="2000" dirty="0" err="1" smtClean="0"/>
              <a:t>préfrèrent</a:t>
            </a:r>
            <a:r>
              <a:rPr lang="en-US" sz="2000" dirty="0"/>
              <a:t> </a:t>
            </a:r>
            <a:r>
              <a:rPr lang="en-US" sz="2000" dirty="0" smtClean="0"/>
              <a:t>la m</a:t>
            </a:r>
            <a:r>
              <a:rPr lang="fr-FR" sz="2000" spc="-20" dirty="0" err="1" smtClean="0"/>
              <a:t>ise</a:t>
            </a:r>
            <a:r>
              <a:rPr lang="fr-FR" sz="2000" spc="-20" dirty="0" smtClean="0"/>
              <a:t> </a:t>
            </a:r>
            <a:r>
              <a:rPr lang="fr-FR" sz="2000" spc="-20" dirty="0"/>
              <a:t>en place d'une zone de développement des régions du nord dont les ressources financières proviendront des sources publiques et internationales</a:t>
            </a:r>
            <a:r>
              <a:rPr lang="fr-FR" sz="2000" dirty="0" smtClean="0"/>
              <a:t>;</a:t>
            </a:r>
          </a:p>
        </p:txBody>
      </p:sp>
      <p:sp>
        <p:nvSpPr>
          <p:cNvPr id="7" name="Rectangle 6"/>
          <p:cNvSpPr/>
          <p:nvPr/>
        </p:nvSpPr>
        <p:spPr>
          <a:xfrm>
            <a:off x="231354" y="1179803"/>
            <a:ext cx="8659257" cy="463397"/>
          </a:xfrm>
          <a:prstGeom prst="rect">
            <a:avLst/>
          </a:prstGeom>
        </p:spPr>
        <p:txBody>
          <a:bodyPr wrap="square">
            <a:spAutoFit/>
          </a:bodyPr>
          <a:lstStyle/>
          <a:p>
            <a:pPr algn="just">
              <a:lnSpc>
                <a:spcPct val="150000"/>
              </a:lnSpc>
              <a:spcBef>
                <a:spcPts val="1200"/>
              </a:spcBef>
            </a:pPr>
            <a:r>
              <a:rPr lang="fr-FR" b="1" dirty="0" smtClean="0">
                <a:latin typeface="Times New Roman" panose="02020603050405020304" pitchFamily="18" charset="0"/>
                <a:ea typeface="Times New Roman" panose="02020603050405020304" pitchFamily="18" charset="0"/>
                <a:cs typeface="Times New Roman" panose="02020603050405020304" pitchFamily="18" charset="0"/>
              </a:rPr>
              <a:t>Priorités </a:t>
            </a:r>
            <a:r>
              <a:rPr lang="fr-FR" b="1" dirty="0">
                <a:latin typeface="Times New Roman" panose="02020603050405020304" pitchFamily="18" charset="0"/>
                <a:ea typeface="Times New Roman" panose="02020603050405020304" pitchFamily="18" charset="0"/>
                <a:cs typeface="Times New Roman" panose="02020603050405020304" pitchFamily="18" charset="0"/>
              </a:rPr>
              <a:t>en </a:t>
            </a:r>
            <a:r>
              <a:rPr lang="fr-FR" b="1" dirty="0" smtClean="0">
                <a:latin typeface="Times New Roman" panose="02020603050405020304" pitchFamily="18" charset="0"/>
                <a:ea typeface="Times New Roman" panose="02020603050405020304" pitchFamily="18" charset="0"/>
                <a:cs typeface="Times New Roman" panose="02020603050405020304" pitchFamily="18" charset="0"/>
              </a:rPr>
              <a:t>développement selon </a:t>
            </a:r>
            <a:r>
              <a:rPr lang="fr-FR" b="1" dirty="0">
                <a:latin typeface="Times New Roman" panose="02020603050405020304" pitchFamily="18" charset="0"/>
                <a:ea typeface="Times New Roman" panose="02020603050405020304" pitchFamily="18" charset="0"/>
                <a:cs typeface="Times New Roman" panose="02020603050405020304" pitchFamily="18" charset="0"/>
              </a:rPr>
              <a:t>les </a:t>
            </a:r>
            <a:r>
              <a:rPr lang="fr-FR" b="1" dirty="0" smtClean="0">
                <a:latin typeface="Times New Roman" panose="02020603050405020304" pitchFamily="18" charset="0"/>
                <a:ea typeface="Times New Roman" panose="02020603050405020304" pitchFamily="18" charset="0"/>
                <a:cs typeface="Times New Roman" panose="02020603050405020304" pitchFamily="18" charset="0"/>
              </a:rPr>
              <a:t>déplacés retournés et les refugiés par </a:t>
            </a:r>
            <a:r>
              <a:rPr lang="fr-FR" b="1" dirty="0">
                <a:latin typeface="Times New Roman" panose="02020603050405020304" pitchFamily="18" charset="0"/>
                <a:ea typeface="Times New Roman" panose="02020603050405020304" pitchFamily="18" charset="0"/>
                <a:cs typeface="Times New Roman" panose="02020603050405020304" pitchFamily="18" charset="0"/>
              </a:rPr>
              <a:t>région</a:t>
            </a:r>
            <a:endParaRPr lang="fr-FR" sz="2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8" name="Chart 7"/>
          <p:cNvGraphicFramePr/>
          <p:nvPr>
            <p:extLst>
              <p:ext uri="{D42A27DB-BD31-4B8C-83A1-F6EECF244321}">
                <p14:modId xmlns:p14="http://schemas.microsoft.com/office/powerpoint/2010/main" val="3868596461"/>
              </p:ext>
            </p:extLst>
          </p:nvPr>
        </p:nvGraphicFramePr>
        <p:xfrm>
          <a:off x="0" y="1643199"/>
          <a:ext cx="8670275" cy="309405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9936676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8"/>
            <a:ext cx="8614501" cy="777444"/>
          </a:xfrm>
        </p:spPr>
        <p:txBody>
          <a:bodyPr>
            <a:noAutofit/>
          </a:bodyPr>
          <a:lstStyle/>
          <a:p>
            <a:r>
              <a:rPr lang="en-US" sz="3000" b="1" dirty="0" smtClean="0">
                <a:solidFill>
                  <a:schemeClr val="accent1">
                    <a:lumMod val="75000"/>
                  </a:schemeClr>
                </a:solidFill>
              </a:rPr>
              <a:t>RESULTATS ENQUETE </a:t>
            </a:r>
            <a:r>
              <a:rPr lang="en-US" sz="3000" b="1" dirty="0" smtClean="0">
                <a:solidFill>
                  <a:schemeClr val="accent1">
                    <a:lumMod val="75000"/>
                  </a:schemeClr>
                </a:solidFill>
              </a:rPr>
              <a:t>AUTORITÉS</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0" name="TextBox 9"/>
          <p:cNvSpPr txBox="1"/>
          <p:nvPr/>
        </p:nvSpPr>
        <p:spPr>
          <a:xfrm>
            <a:off x="0" y="1539650"/>
            <a:ext cx="8614501" cy="2062103"/>
          </a:xfrm>
          <a:prstGeom prst="rect">
            <a:avLst/>
          </a:prstGeom>
          <a:noFill/>
        </p:spPr>
        <p:txBody>
          <a:bodyPr wrap="square" rtlCol="0">
            <a:spAutoFit/>
          </a:bodyPr>
          <a:lstStyle/>
          <a:p>
            <a:pPr marL="285750" indent="-285750" algn="just">
              <a:buFont typeface="Wingdings" panose="05000000000000000000" pitchFamily="2" charset="2"/>
              <a:buChar char="Ø"/>
            </a:pPr>
            <a:r>
              <a:rPr lang="en-US" sz="3200" dirty="0" err="1" smtClean="0"/>
              <a:t>L’enquête</a:t>
            </a:r>
            <a:r>
              <a:rPr lang="en-US" sz="3200" dirty="0" smtClean="0"/>
              <a:t> </a:t>
            </a:r>
            <a:r>
              <a:rPr lang="en-US" sz="3200" dirty="0" err="1" smtClean="0"/>
              <a:t>auprès</a:t>
            </a:r>
            <a:r>
              <a:rPr lang="en-US" sz="3200" dirty="0" smtClean="0"/>
              <a:t> des </a:t>
            </a:r>
            <a:r>
              <a:rPr lang="en-US" sz="3200" dirty="0" err="1" smtClean="0"/>
              <a:t>autorités</a:t>
            </a:r>
            <a:r>
              <a:rPr lang="en-US" sz="3200" dirty="0" smtClean="0"/>
              <a:t> </a:t>
            </a:r>
            <a:r>
              <a:rPr lang="en-US" sz="3200" dirty="0" err="1" smtClean="0"/>
              <a:t>concerne</a:t>
            </a:r>
            <a:r>
              <a:rPr lang="en-US" sz="3200" dirty="0" smtClean="0">
                <a:latin typeface="Times New Roman" panose="02020603050405020304" pitchFamily="18" charset="0"/>
                <a:cs typeface="Times New Roman" panose="02020603050405020304" pitchFamily="18" charset="0"/>
              </a:rPr>
              <a:t>:</a:t>
            </a:r>
            <a:endParaRPr lang="en-US" sz="3200" dirty="0" smtClean="0">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Les </a:t>
            </a:r>
            <a:r>
              <a:rPr lang="en-US" sz="3200" dirty="0" smtClean="0">
                <a:latin typeface="Times New Roman" panose="02020603050405020304" pitchFamily="18" charset="0"/>
                <a:cs typeface="Times New Roman" panose="02020603050405020304" pitchFamily="18" charset="0"/>
              </a:rPr>
              <a:t>chefs de village </a:t>
            </a:r>
            <a:r>
              <a:rPr lang="en-US" sz="3200" dirty="0" err="1" smtClean="0">
                <a:latin typeface="Times New Roman" panose="02020603050405020304" pitchFamily="18" charset="0"/>
                <a:cs typeface="Times New Roman" panose="02020603050405020304" pitchFamily="18" charset="0"/>
              </a:rPr>
              <a:t>ou</a:t>
            </a:r>
            <a:r>
              <a:rPr lang="en-US" sz="3200" dirty="0" smtClean="0">
                <a:latin typeface="Times New Roman" panose="02020603050405020304" pitchFamily="18" charset="0"/>
                <a:cs typeface="Times New Roman" panose="02020603050405020304" pitchFamily="18" charset="0"/>
              </a:rPr>
              <a:t> chefs de fraction;</a:t>
            </a:r>
            <a:endParaRPr lang="en-US" sz="3200" dirty="0" smtClean="0">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Les </a:t>
            </a:r>
            <a:r>
              <a:rPr lang="en-US" sz="3200" dirty="0" err="1" smtClean="0">
                <a:latin typeface="Times New Roman" panose="02020603050405020304" pitchFamily="18" charset="0"/>
                <a:cs typeface="Times New Roman" panose="02020603050405020304" pitchFamily="18" charset="0"/>
              </a:rPr>
              <a:t>maires</a:t>
            </a:r>
            <a:r>
              <a:rPr lang="en-US" sz="3200" dirty="0" smtClean="0">
                <a:latin typeface="Times New Roman" panose="02020603050405020304" pitchFamily="18" charset="0"/>
                <a:cs typeface="Times New Roman" panose="02020603050405020304" pitchFamily="18" charset="0"/>
              </a:rPr>
              <a:t> et</a:t>
            </a:r>
            <a:endParaRPr lang="en-US" sz="3200" dirty="0" smtClean="0">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Les </a:t>
            </a:r>
            <a:r>
              <a:rPr lang="en-US" sz="3200" dirty="0" smtClean="0">
                <a:latin typeface="Times New Roman" panose="02020603050405020304" pitchFamily="18" charset="0"/>
                <a:cs typeface="Times New Roman" panose="02020603050405020304" pitchFamily="18" charset="0"/>
              </a:rPr>
              <a:t>notables </a:t>
            </a:r>
            <a:r>
              <a:rPr lang="en-US" sz="3200" dirty="0" err="1" smtClean="0">
                <a:latin typeface="Times New Roman" panose="02020603050405020304" pitchFamily="18" charset="0"/>
                <a:cs typeface="Times New Roman" panose="02020603050405020304" pitchFamily="18" charset="0"/>
              </a:rPr>
              <a:t>locaux</a:t>
            </a:r>
            <a:r>
              <a:rPr lang="en-US" sz="3200" dirty="0" smtClean="0">
                <a:latin typeface="Times New Roman" panose="02020603050405020304" pitchFamily="18" charset="0"/>
                <a:cs typeface="Times New Roman" panose="02020603050405020304" pitchFamily="18" charset="0"/>
              </a:rPr>
              <a:t>.</a:t>
            </a:r>
            <a:endParaRPr lang="en-US" sz="3200" dirty="0" smtClean="0"/>
          </a:p>
        </p:txBody>
      </p:sp>
    </p:spTree>
    <p:extLst>
      <p:ext uri="{BB962C8B-B14F-4D97-AF65-F5344CB8AC3E}">
        <p14:creationId xmlns:p14="http://schemas.microsoft.com/office/powerpoint/2010/main" val="5423816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7"/>
            <a:ext cx="8614501" cy="976745"/>
          </a:xfrm>
        </p:spPr>
        <p:txBody>
          <a:bodyPr>
            <a:noAutofit/>
          </a:bodyPr>
          <a:lstStyle/>
          <a:p>
            <a:r>
              <a:rPr lang="en-US" sz="3000" b="1" dirty="0" smtClean="0">
                <a:solidFill>
                  <a:schemeClr val="accent1">
                    <a:lumMod val="75000"/>
                  </a:schemeClr>
                </a:solidFill>
              </a:rPr>
              <a:t>RESULTATS ENQUETE </a:t>
            </a:r>
            <a:r>
              <a:rPr lang="en-US" sz="3000" b="1" dirty="0" smtClean="0">
                <a:solidFill>
                  <a:schemeClr val="accent1">
                    <a:lumMod val="75000"/>
                  </a:schemeClr>
                </a:solidFill>
              </a:rPr>
              <a:t>AUTORITÉS</a:t>
            </a:r>
            <a:br>
              <a:rPr lang="en-US" sz="3000" b="1" dirty="0" smtClean="0">
                <a:solidFill>
                  <a:schemeClr val="accent1">
                    <a:lumMod val="75000"/>
                  </a:schemeClr>
                </a:solidFill>
              </a:rPr>
            </a:br>
            <a:r>
              <a:rPr lang="en-US" sz="3000" b="1" dirty="0" smtClean="0">
                <a:solidFill>
                  <a:schemeClr val="accent1">
                    <a:lumMod val="75000"/>
                  </a:schemeClr>
                </a:solidFill>
              </a:rPr>
              <a:t>DEPLACEMENT DES POPULATIONS</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 name="Rectangle 2"/>
          <p:cNvSpPr>
            <a:spLocks noChangeArrowheads="1"/>
          </p:cNvSpPr>
          <p:nvPr/>
        </p:nvSpPr>
        <p:spPr bwMode="auto">
          <a:xfrm>
            <a:off x="132202" y="1273798"/>
            <a:ext cx="863926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a:t>
            </a:r>
            <a:r>
              <a:rPr kumimoji="0" lang="fr-FR" altLang="fr-FR" sz="20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igure 3. </a:t>
            </a:r>
            <a:r>
              <a:rPr kumimoji="0" lang="fr-FR" altLang="fr-FR" sz="2000" b="1" i="0" u="none" strike="noStrike" cap="none" normalizeH="0" baseline="0" dirty="0" smtClean="0" bmk="_Toc44030875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 Pourcentage des autorit</a:t>
            </a:r>
            <a:r>
              <a:rPr kumimoji="0" lang="fr-FR" altLang="fr-FR" sz="2000" b="1" i="0" u="none" strike="noStrike" cap="none" normalizeH="0" baseline="0" dirty="0" smtClean="0" bmk="_Toc440308759">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2000" b="1" i="0" u="none" strike="noStrike" cap="none" normalizeH="0" baseline="0" dirty="0" smtClean="0" bmk="_Toc44030875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 selon la diff</a:t>
            </a:r>
            <a:r>
              <a:rPr kumimoji="0" lang="fr-FR" altLang="fr-FR" sz="2000" b="1" i="0" u="none" strike="noStrike" cap="none" normalizeH="0" baseline="0" dirty="0" smtClean="0" bmk="_Toc440308759">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2000" b="1" i="0" u="none" strike="noStrike" cap="none" normalizeH="0" baseline="0" dirty="0" smtClean="0" bmk="_Toc44030875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rence entre les entr</a:t>
            </a:r>
            <a:r>
              <a:rPr kumimoji="0" lang="fr-FR" altLang="fr-FR" sz="2000" b="1" i="0" u="none" strike="noStrike" cap="none" normalizeH="0" baseline="0" dirty="0" smtClean="0" bmk="_Toc440308759">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2000" b="1" i="0" u="none" strike="noStrike" cap="none" normalizeH="0" baseline="0" dirty="0" smtClean="0" bmk="_Toc44030875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 et les sorties des gens dans leur village au cours des 12 mois pr</a:t>
            </a:r>
            <a:r>
              <a:rPr kumimoji="0" lang="fr-FR" altLang="fr-FR" sz="2000" b="1" i="0" u="none" strike="noStrike" cap="none" normalizeH="0" baseline="0" dirty="0" smtClean="0" bmk="_Toc440308759">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2000" b="1" i="0" u="none" strike="noStrike" cap="none" normalizeH="0" baseline="0" dirty="0" smtClean="0" bmk="_Toc44030875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kumimoji="0" lang="fr-FR" altLang="fr-FR" sz="2000" b="1" i="0" u="none" strike="noStrike" cap="none" normalizeH="0" baseline="0" dirty="0" smtClean="0" bmk="_Toc440308759">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2000" b="1" i="0" u="none" strike="noStrike" cap="none" normalizeH="0" baseline="0" dirty="0" smtClean="0" bmk="_Toc44030875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dent l'enquête</a:t>
            </a:r>
            <a:endParaRPr kumimoji="0" lang="fr-FR" altLang="fr-FR" sz="2000" b="0" i="0" u="none" strike="noStrike" cap="none" normalizeH="0" baseline="0" dirty="0" smtClean="0">
              <a:ln>
                <a:noFill/>
              </a:ln>
              <a:solidFill>
                <a:schemeClr val="tx1"/>
              </a:solidFill>
              <a:effectLst/>
            </a:endParaRPr>
          </a:p>
        </p:txBody>
      </p:sp>
      <p:graphicFrame>
        <p:nvGraphicFramePr>
          <p:cNvPr id="6" name="Chart 5"/>
          <p:cNvGraphicFramePr/>
          <p:nvPr>
            <p:extLst>
              <p:ext uri="{D42A27DB-BD31-4B8C-83A1-F6EECF244321}">
                <p14:modId xmlns:p14="http://schemas.microsoft.com/office/powerpoint/2010/main" val="108054264"/>
              </p:ext>
            </p:extLst>
          </p:nvPr>
        </p:nvGraphicFramePr>
        <p:xfrm>
          <a:off x="352540" y="2168971"/>
          <a:ext cx="7987229" cy="3372514"/>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64749" y="5640636"/>
            <a:ext cx="8614501" cy="923330"/>
          </a:xfrm>
          <a:prstGeom prst="rect">
            <a:avLst/>
          </a:prstGeom>
          <a:noFill/>
        </p:spPr>
        <p:txBody>
          <a:bodyPr wrap="square" rtlCol="0">
            <a:spAutoFit/>
          </a:bodyPr>
          <a:lstStyle/>
          <a:p>
            <a:pPr marL="285750" indent="-285750" algn="just">
              <a:buFont typeface="Wingdings" panose="05000000000000000000" pitchFamily="2" charset="2"/>
              <a:buChar char="Ø"/>
            </a:pPr>
            <a:r>
              <a:rPr lang="en-US" dirty="0" err="1" smtClean="0"/>
              <a:t>Selon</a:t>
            </a:r>
            <a:r>
              <a:rPr lang="en-US" dirty="0" smtClean="0"/>
              <a:t> les </a:t>
            </a:r>
            <a:r>
              <a:rPr lang="en-US" dirty="0" err="1" smtClean="0"/>
              <a:t>autorités</a:t>
            </a:r>
            <a:r>
              <a:rPr lang="en-US" dirty="0" smtClean="0"/>
              <a:t> à Gao et Tombouctou, </a:t>
            </a:r>
            <a:r>
              <a:rPr lang="en-US" dirty="0" err="1" smtClean="0"/>
              <a:t>il</a:t>
            </a:r>
            <a:r>
              <a:rPr lang="en-US" dirty="0" smtClean="0"/>
              <a:t> y a plus de </a:t>
            </a:r>
            <a:r>
              <a:rPr lang="en-US" dirty="0" err="1" smtClean="0"/>
              <a:t>personnes</a:t>
            </a:r>
            <a:r>
              <a:rPr lang="en-US" dirty="0" smtClean="0"/>
              <a:t> revenant </a:t>
            </a:r>
            <a:r>
              <a:rPr lang="en-US" dirty="0" err="1" smtClean="0"/>
              <a:t>dans</a:t>
            </a:r>
            <a:r>
              <a:rPr lang="en-US" dirty="0" smtClean="0"/>
              <a:t> </a:t>
            </a:r>
            <a:r>
              <a:rPr lang="en-US" dirty="0" err="1" smtClean="0"/>
              <a:t>leurs</a:t>
            </a:r>
            <a:r>
              <a:rPr lang="en-US" dirty="0" smtClean="0"/>
              <a:t> villages que de </a:t>
            </a:r>
            <a:r>
              <a:rPr lang="en-US" dirty="0" err="1" smtClean="0"/>
              <a:t>personnes</a:t>
            </a:r>
            <a:r>
              <a:rPr lang="en-US" dirty="0" smtClean="0"/>
              <a:t> qui </a:t>
            </a:r>
            <a:r>
              <a:rPr lang="en-US" dirty="0" err="1" smtClean="0"/>
              <a:t>en</a:t>
            </a:r>
            <a:r>
              <a:rPr lang="en-US" dirty="0" smtClean="0"/>
              <a:t> </a:t>
            </a:r>
            <a:r>
              <a:rPr lang="en-US" dirty="0" err="1" smtClean="0"/>
              <a:t>partent</a:t>
            </a:r>
            <a:r>
              <a:rPr lang="en-US" dirty="0" smtClean="0"/>
              <a:t>;</a:t>
            </a:r>
          </a:p>
          <a:p>
            <a:pPr marL="285750" indent="-285750" algn="just">
              <a:buFont typeface="Wingdings" panose="05000000000000000000" pitchFamily="2" charset="2"/>
              <a:buChar char="Ø"/>
            </a:pPr>
            <a:r>
              <a:rPr lang="en-US" dirty="0" smtClean="0"/>
              <a:t>À Kidal, </a:t>
            </a:r>
            <a:r>
              <a:rPr lang="en-US" dirty="0" err="1" smtClean="0"/>
              <a:t>il</a:t>
            </a:r>
            <a:r>
              <a:rPr lang="en-US" dirty="0" smtClean="0"/>
              <a:t> y a </a:t>
            </a:r>
            <a:r>
              <a:rPr lang="en-US" dirty="0" err="1" smtClean="0"/>
              <a:t>autant</a:t>
            </a:r>
            <a:r>
              <a:rPr lang="en-US" dirty="0" smtClean="0"/>
              <a:t> de </a:t>
            </a:r>
            <a:r>
              <a:rPr lang="en-US" dirty="0" err="1" smtClean="0"/>
              <a:t>personnes</a:t>
            </a:r>
            <a:r>
              <a:rPr lang="en-US" dirty="0" smtClean="0"/>
              <a:t> qui </a:t>
            </a:r>
            <a:r>
              <a:rPr lang="en-US" dirty="0" err="1" smtClean="0"/>
              <a:t>sont</a:t>
            </a:r>
            <a:r>
              <a:rPr lang="en-US" dirty="0" smtClean="0"/>
              <a:t> parties que de </a:t>
            </a:r>
            <a:r>
              <a:rPr lang="en-US" dirty="0" err="1" smtClean="0"/>
              <a:t>personnes</a:t>
            </a:r>
            <a:r>
              <a:rPr lang="en-US" dirty="0" smtClean="0"/>
              <a:t> qui </a:t>
            </a:r>
            <a:r>
              <a:rPr lang="en-US" dirty="0" err="1" smtClean="0"/>
              <a:t>sont</a:t>
            </a:r>
            <a:r>
              <a:rPr lang="en-US" dirty="0" smtClean="0"/>
              <a:t> revenues.</a:t>
            </a:r>
            <a:endParaRPr lang="fr-FR" dirty="0"/>
          </a:p>
        </p:txBody>
      </p:sp>
    </p:spTree>
    <p:extLst>
      <p:ext uri="{BB962C8B-B14F-4D97-AF65-F5344CB8AC3E}">
        <p14:creationId xmlns:p14="http://schemas.microsoft.com/office/powerpoint/2010/main" val="361475889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8"/>
            <a:ext cx="8614501" cy="777444"/>
          </a:xfrm>
        </p:spPr>
        <p:txBody>
          <a:bodyPr>
            <a:noAutofit/>
          </a:bodyPr>
          <a:lstStyle/>
          <a:p>
            <a:r>
              <a:rPr lang="en-US" sz="3000" b="1" dirty="0" smtClean="0">
                <a:solidFill>
                  <a:schemeClr val="accent1">
                    <a:lumMod val="75000"/>
                  </a:schemeClr>
                </a:solidFill>
              </a:rPr>
              <a:t>RESULTATS ENQUETE </a:t>
            </a:r>
            <a:r>
              <a:rPr lang="en-US" sz="3000" b="1" dirty="0" smtClean="0">
                <a:solidFill>
                  <a:schemeClr val="accent1">
                    <a:lumMod val="75000"/>
                  </a:schemeClr>
                </a:solidFill>
              </a:rPr>
              <a:t>AUTORITÉS</a:t>
            </a:r>
            <a:br>
              <a:rPr lang="en-US" sz="3000" b="1" dirty="0" smtClean="0">
                <a:solidFill>
                  <a:schemeClr val="accent1">
                    <a:lumMod val="75000"/>
                  </a:schemeClr>
                </a:solidFill>
              </a:rPr>
            </a:br>
            <a:r>
              <a:rPr lang="en-US" sz="3000" b="1" dirty="0" smtClean="0">
                <a:solidFill>
                  <a:schemeClr val="accent1">
                    <a:lumMod val="75000"/>
                  </a:schemeClr>
                </a:solidFill>
              </a:rPr>
              <a:t>INFRASTRUCTURES</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3" name="Table 2"/>
          <p:cNvGraphicFramePr>
            <a:graphicFrameLocks noGrp="1"/>
          </p:cNvGraphicFramePr>
          <p:nvPr>
            <p:extLst>
              <p:ext uri="{D42A27DB-BD31-4B8C-83A1-F6EECF244321}">
                <p14:modId xmlns:p14="http://schemas.microsoft.com/office/powerpoint/2010/main" val="1104503399"/>
              </p:ext>
            </p:extLst>
          </p:nvPr>
        </p:nvGraphicFramePr>
        <p:xfrm>
          <a:off x="264750" y="1674568"/>
          <a:ext cx="8163153" cy="3536411"/>
        </p:xfrm>
        <a:graphic>
          <a:graphicData uri="http://schemas.openxmlformats.org/drawingml/2006/table">
            <a:tbl>
              <a:tblPr firstRow="1" firstCol="1" bandRow="1">
                <a:tableStyleId>{5C22544A-7EE6-4342-B048-85BDC9FD1C3A}</a:tableStyleId>
              </a:tblPr>
              <a:tblGrid>
                <a:gridCol w="3165441"/>
                <a:gridCol w="1249428"/>
                <a:gridCol w="1249428"/>
                <a:gridCol w="1249428"/>
                <a:gridCol w="1249428"/>
              </a:tblGrid>
              <a:tr h="362781">
                <a:tc>
                  <a:txBody>
                    <a:bodyPr/>
                    <a:lstStyle/>
                    <a:p>
                      <a:pPr>
                        <a:lnSpc>
                          <a:spcPct val="150000"/>
                        </a:lnSpc>
                      </a:pPr>
                      <a:endParaRPr lang="fr-FR" sz="1400" dirty="0">
                        <a:solidFill>
                          <a:srgbClr val="000000"/>
                        </a:solidFill>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Gao</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Kidal</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Tombouctou</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Total</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7363">
                <a:tc>
                  <a:txBody>
                    <a:bodyPr/>
                    <a:lstStyle/>
                    <a:p>
                      <a:pPr marL="0" marR="0">
                        <a:lnSpc>
                          <a:spcPct val="150000"/>
                        </a:lnSpc>
                        <a:spcBef>
                          <a:spcPts val="0"/>
                        </a:spcBef>
                        <a:spcAft>
                          <a:spcPts val="0"/>
                        </a:spcAft>
                      </a:pPr>
                      <a:r>
                        <a:rPr lang="fr-FR" sz="1400">
                          <a:effectLst/>
                        </a:rPr>
                        <a:t>Ecole maternelle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5</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6</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7363">
                <a:tc>
                  <a:txBody>
                    <a:bodyPr/>
                    <a:lstStyle/>
                    <a:p>
                      <a:pPr marL="0" marR="0">
                        <a:lnSpc>
                          <a:spcPct val="150000"/>
                        </a:lnSpc>
                        <a:spcBef>
                          <a:spcPts val="0"/>
                        </a:spcBef>
                        <a:spcAft>
                          <a:spcPts val="0"/>
                        </a:spcAft>
                      </a:pPr>
                      <a:r>
                        <a:rPr lang="fr-FR" sz="1400">
                          <a:effectLst/>
                        </a:rPr>
                        <a:t>Premier cycle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2</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12</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7363">
                <a:tc>
                  <a:txBody>
                    <a:bodyPr/>
                    <a:lstStyle/>
                    <a:p>
                      <a:pPr marL="0" marR="0">
                        <a:lnSpc>
                          <a:spcPct val="150000"/>
                        </a:lnSpc>
                        <a:spcBef>
                          <a:spcPts val="0"/>
                        </a:spcBef>
                        <a:spcAft>
                          <a:spcPts val="0"/>
                        </a:spcAft>
                      </a:pPr>
                      <a:r>
                        <a:rPr lang="fr-FR" sz="1400">
                          <a:effectLst/>
                        </a:rPr>
                        <a:t>Second  cycle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2</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6</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2</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10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7363">
                <a:tc>
                  <a:txBody>
                    <a:bodyPr/>
                    <a:lstStyle/>
                    <a:p>
                      <a:pPr marL="0" marR="0">
                        <a:lnSpc>
                          <a:spcPct val="150000"/>
                        </a:lnSpc>
                        <a:spcBef>
                          <a:spcPts val="0"/>
                        </a:spcBef>
                        <a:spcAft>
                          <a:spcPts val="0"/>
                        </a:spcAft>
                      </a:pPr>
                      <a:r>
                        <a:rPr lang="fr-FR" sz="1400">
                          <a:effectLst/>
                        </a:rPr>
                        <a:t>Lycée/Professionnelle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4</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4</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7363">
                <a:tc>
                  <a:txBody>
                    <a:bodyPr/>
                    <a:lstStyle/>
                    <a:p>
                      <a:pPr marL="0" marR="0">
                        <a:lnSpc>
                          <a:spcPct val="150000"/>
                        </a:lnSpc>
                        <a:spcBef>
                          <a:spcPts val="0"/>
                        </a:spcBef>
                        <a:spcAft>
                          <a:spcPts val="0"/>
                        </a:spcAft>
                      </a:pPr>
                      <a:r>
                        <a:rPr lang="fr-FR" sz="1400">
                          <a:effectLst/>
                        </a:rPr>
                        <a:t>Medersa</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6</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10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7363">
                <a:tc>
                  <a:txBody>
                    <a:bodyPr/>
                    <a:lstStyle/>
                    <a:p>
                      <a:pPr marL="0" marR="0">
                        <a:lnSpc>
                          <a:spcPct val="150000"/>
                        </a:lnSpc>
                        <a:spcBef>
                          <a:spcPts val="0"/>
                        </a:spcBef>
                        <a:spcAft>
                          <a:spcPts val="0"/>
                        </a:spcAft>
                      </a:pPr>
                      <a:r>
                        <a:rPr lang="fr-FR" sz="1400">
                          <a:effectLst/>
                        </a:rPr>
                        <a:t>Centre de santé</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2</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2</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5</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7363">
                <a:tc>
                  <a:txBody>
                    <a:bodyPr/>
                    <a:lstStyle/>
                    <a:p>
                      <a:pPr marL="0" marR="0">
                        <a:lnSpc>
                          <a:spcPct val="150000"/>
                        </a:lnSpc>
                        <a:spcBef>
                          <a:spcPts val="0"/>
                        </a:spcBef>
                        <a:spcAft>
                          <a:spcPts val="0"/>
                        </a:spcAft>
                      </a:pPr>
                      <a:r>
                        <a:rPr lang="fr-FR" sz="1400">
                          <a:effectLst/>
                        </a:rPr>
                        <a:t>Service vétérinaire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2</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4</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6</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7363">
                <a:tc>
                  <a:txBody>
                    <a:bodyPr/>
                    <a:lstStyle/>
                    <a:p>
                      <a:pPr marL="0" marR="0">
                        <a:lnSpc>
                          <a:spcPct val="150000"/>
                        </a:lnSpc>
                        <a:spcBef>
                          <a:spcPts val="0"/>
                        </a:spcBef>
                        <a:spcAft>
                          <a:spcPts val="0"/>
                        </a:spcAft>
                      </a:pPr>
                      <a:r>
                        <a:rPr lang="fr-FR" sz="1400">
                          <a:effectLst/>
                        </a:rPr>
                        <a:t>Banque/ micro-finance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4</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7</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7363">
                <a:tc>
                  <a:txBody>
                    <a:bodyPr/>
                    <a:lstStyle/>
                    <a:p>
                      <a:pPr marL="0" marR="0">
                        <a:lnSpc>
                          <a:spcPct val="150000"/>
                        </a:lnSpc>
                        <a:spcBef>
                          <a:spcPts val="0"/>
                        </a:spcBef>
                        <a:spcAft>
                          <a:spcPts val="0"/>
                        </a:spcAft>
                      </a:pPr>
                      <a:r>
                        <a:rPr lang="fr-FR" sz="1400">
                          <a:effectLst/>
                        </a:rPr>
                        <a:t>Robinet public</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5</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5</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10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7363">
                <a:tc>
                  <a:txBody>
                    <a:bodyPr/>
                    <a:lstStyle/>
                    <a:p>
                      <a:pPr marL="0" marR="0">
                        <a:lnSpc>
                          <a:spcPct val="150000"/>
                        </a:lnSpc>
                        <a:spcBef>
                          <a:spcPts val="0"/>
                        </a:spcBef>
                        <a:spcAft>
                          <a:spcPts val="0"/>
                        </a:spcAft>
                      </a:pPr>
                      <a:r>
                        <a:rPr lang="fr-FR" sz="1400">
                          <a:effectLst/>
                        </a:rPr>
                        <a:t>Electricité  (comme EDM OU AUTRE)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5</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6</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
        <p:nvSpPr>
          <p:cNvPr id="4" name="Rectangle 1"/>
          <p:cNvSpPr>
            <a:spLocks noChangeArrowheads="1"/>
          </p:cNvSpPr>
          <p:nvPr/>
        </p:nvSpPr>
        <p:spPr bwMode="auto">
          <a:xfrm>
            <a:off x="264749" y="1165397"/>
            <a:ext cx="81631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3. </a:t>
            </a:r>
            <a:r>
              <a:rPr kumimoji="0" lang="fr-FR" altLang="fr-FR" b="1" i="0" u="none" strike="noStrike" cap="none" normalizeH="0" baseline="0" dirty="0" smtClean="0" bmk="_Toc440308667">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a:t>
            </a:r>
            <a:r>
              <a:rPr kumimoji="0" lang="fr-FR" altLang="fr-FR" b="1" i="0" u="none" strike="noStrike" cap="none" normalizeH="0" baseline="0" dirty="0" smtClean="0" bmk="_Toc440308667">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fr-FR" altLang="fr-FR" b="1" i="0" u="none" strike="noStrike" cap="none" normalizeH="0" baseline="0" dirty="0" smtClean="0" bmk="_Toc440308667">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Nombre d</a:t>
            </a:r>
            <a:r>
              <a:rPr kumimoji="0" lang="fr-FR" altLang="fr-FR" b="1" i="0" u="none" strike="noStrike" cap="none" normalizeH="0" baseline="0" dirty="0" smtClean="0" bmk="_Toc440308667">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fr-FR" altLang="fr-FR" b="1" i="0" u="none" strike="noStrike" cap="none" normalizeH="0" baseline="0" dirty="0" smtClean="0" bmk="_Toc440308667">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infrastructures qui existent et ne sont pas fonctionnelles</a:t>
            </a:r>
            <a:endParaRPr kumimoji="0" lang="fr-FR" altLang="fr-FR" b="0" i="0" u="none" strike="noStrike" cap="none" normalizeH="0" baseline="0" dirty="0" smtClean="0">
              <a:ln>
                <a:noFill/>
              </a:ln>
              <a:solidFill>
                <a:schemeClr val="tx1"/>
              </a:solidFill>
              <a:effectLst/>
            </a:endParaRPr>
          </a:p>
        </p:txBody>
      </p:sp>
      <p:sp>
        <p:nvSpPr>
          <p:cNvPr id="5" name="TextBox 4"/>
          <p:cNvSpPr txBox="1"/>
          <p:nvPr/>
        </p:nvSpPr>
        <p:spPr>
          <a:xfrm>
            <a:off x="264749" y="5585552"/>
            <a:ext cx="8372475" cy="646331"/>
          </a:xfrm>
          <a:prstGeom prst="rect">
            <a:avLst/>
          </a:prstGeom>
          <a:noFill/>
        </p:spPr>
        <p:txBody>
          <a:bodyPr wrap="square" rtlCol="0">
            <a:spAutoFit/>
          </a:bodyPr>
          <a:lstStyle/>
          <a:p>
            <a:pPr marL="285750" indent="-285750">
              <a:buFont typeface="Wingdings" panose="05000000000000000000" pitchFamily="2" charset="2"/>
              <a:buChar char="Ø"/>
            </a:pPr>
            <a:r>
              <a:rPr lang="en-US" dirty="0" smtClean="0"/>
              <a:t>Il </a:t>
            </a:r>
            <a:r>
              <a:rPr lang="en-US" dirty="0" err="1" smtClean="0"/>
              <a:t>existe</a:t>
            </a:r>
            <a:r>
              <a:rPr lang="en-US" dirty="0" smtClean="0"/>
              <a:t> </a:t>
            </a:r>
            <a:r>
              <a:rPr lang="en-US" dirty="0" err="1" smtClean="0"/>
              <a:t>plusieurs</a:t>
            </a:r>
            <a:r>
              <a:rPr lang="en-US" dirty="0" smtClean="0"/>
              <a:t> infrastructures non </a:t>
            </a:r>
            <a:r>
              <a:rPr lang="en-US" dirty="0" err="1" smtClean="0"/>
              <a:t>fonctionnelles</a:t>
            </a:r>
            <a:r>
              <a:rPr lang="en-US" dirty="0" smtClean="0"/>
              <a:t>: </a:t>
            </a:r>
            <a:r>
              <a:rPr lang="en-US" dirty="0" err="1" smtClean="0"/>
              <a:t>Écoles</a:t>
            </a:r>
            <a:r>
              <a:rPr lang="en-US" dirty="0" smtClean="0"/>
              <a:t> de 1er et </a:t>
            </a:r>
            <a:r>
              <a:rPr lang="en-US" dirty="0" err="1" smtClean="0"/>
              <a:t>deuxième</a:t>
            </a:r>
            <a:r>
              <a:rPr lang="en-US" dirty="0" smtClean="0"/>
              <a:t> cycles, les </a:t>
            </a:r>
            <a:r>
              <a:rPr lang="en-US" dirty="0" err="1" smtClean="0"/>
              <a:t>medersa</a:t>
            </a:r>
            <a:r>
              <a:rPr lang="en-US" dirty="0" smtClean="0"/>
              <a:t>, </a:t>
            </a:r>
            <a:r>
              <a:rPr lang="en-US" dirty="0" err="1" smtClean="0"/>
              <a:t>centres</a:t>
            </a:r>
            <a:r>
              <a:rPr lang="en-US" dirty="0" smtClean="0"/>
              <a:t> de santé, les services </a:t>
            </a:r>
            <a:r>
              <a:rPr lang="en-US" dirty="0" err="1" smtClean="0"/>
              <a:t>vétérinaires</a:t>
            </a:r>
            <a:r>
              <a:rPr lang="en-US" dirty="0" smtClean="0"/>
              <a:t> et les </a:t>
            </a:r>
            <a:r>
              <a:rPr lang="en-US" dirty="0" err="1" smtClean="0"/>
              <a:t>robinets</a:t>
            </a:r>
            <a:r>
              <a:rPr lang="en-US" dirty="0" smtClean="0"/>
              <a:t> publics</a:t>
            </a:r>
            <a:endParaRPr lang="fr-FR" dirty="0"/>
          </a:p>
        </p:txBody>
      </p:sp>
    </p:spTree>
    <p:extLst>
      <p:ext uri="{BB962C8B-B14F-4D97-AF65-F5344CB8AC3E}">
        <p14:creationId xmlns:p14="http://schemas.microsoft.com/office/powerpoint/2010/main" val="5562390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8"/>
            <a:ext cx="8614501" cy="777444"/>
          </a:xfrm>
        </p:spPr>
        <p:txBody>
          <a:bodyPr>
            <a:noAutofit/>
          </a:bodyPr>
          <a:lstStyle/>
          <a:p>
            <a:r>
              <a:rPr lang="en-US" sz="3000" b="1" dirty="0" smtClean="0">
                <a:solidFill>
                  <a:schemeClr val="accent1">
                    <a:lumMod val="75000"/>
                  </a:schemeClr>
                </a:solidFill>
              </a:rPr>
              <a:t>RESULTATS ENQUETE </a:t>
            </a:r>
            <a:r>
              <a:rPr lang="en-US" sz="3000" b="1" dirty="0" smtClean="0">
                <a:solidFill>
                  <a:schemeClr val="accent1">
                    <a:lumMod val="75000"/>
                  </a:schemeClr>
                </a:solidFill>
              </a:rPr>
              <a:t>AUTORITÉS</a:t>
            </a:r>
            <a:br>
              <a:rPr lang="en-US" sz="3000" b="1" dirty="0" smtClean="0">
                <a:solidFill>
                  <a:schemeClr val="accent1">
                    <a:lumMod val="75000"/>
                  </a:schemeClr>
                </a:solidFill>
              </a:rPr>
            </a:br>
            <a:r>
              <a:rPr lang="en-US" sz="3000" b="1" dirty="0" smtClean="0">
                <a:solidFill>
                  <a:schemeClr val="accent1">
                    <a:lumMod val="75000"/>
                  </a:schemeClr>
                </a:solidFill>
              </a:rPr>
              <a:t>PROBLÈMES DU VILLAGE/QUARTIER</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TextBox 4"/>
          <p:cNvSpPr txBox="1"/>
          <p:nvPr/>
        </p:nvSpPr>
        <p:spPr>
          <a:xfrm>
            <a:off x="264749" y="5585552"/>
            <a:ext cx="8736032" cy="646331"/>
          </a:xfrm>
          <a:prstGeom prst="rect">
            <a:avLst/>
          </a:prstGeom>
          <a:noFill/>
        </p:spPr>
        <p:txBody>
          <a:bodyPr wrap="square" rtlCol="0">
            <a:spAutoFit/>
          </a:bodyPr>
          <a:lstStyle/>
          <a:p>
            <a:pPr marL="285750" indent="-285750">
              <a:buFont typeface="Wingdings" panose="05000000000000000000" pitchFamily="2" charset="2"/>
              <a:buChar char="Ø"/>
            </a:pPr>
            <a:r>
              <a:rPr lang="en-US" dirty="0" smtClean="0"/>
              <a:t>La famine, le </a:t>
            </a:r>
            <a:r>
              <a:rPr lang="en-US" dirty="0" err="1" smtClean="0"/>
              <a:t>chômage</a:t>
            </a:r>
            <a:r>
              <a:rPr lang="en-US" dirty="0" smtClean="0"/>
              <a:t> et </a:t>
            </a:r>
            <a:r>
              <a:rPr lang="en-US" dirty="0" err="1" smtClean="0"/>
              <a:t>l’insécurité</a:t>
            </a:r>
            <a:r>
              <a:rPr lang="en-US" dirty="0" smtClean="0"/>
              <a:t> </a:t>
            </a:r>
            <a:r>
              <a:rPr lang="en-US" dirty="0" err="1" smtClean="0"/>
              <a:t>sont</a:t>
            </a:r>
            <a:r>
              <a:rPr lang="en-US" dirty="0" smtClean="0"/>
              <a:t> les </a:t>
            </a:r>
            <a:r>
              <a:rPr lang="en-US" dirty="0" err="1" smtClean="0"/>
              <a:t>trois</a:t>
            </a:r>
            <a:r>
              <a:rPr lang="en-US" dirty="0" smtClean="0"/>
              <a:t> </a:t>
            </a:r>
            <a:r>
              <a:rPr lang="en-US" dirty="0" err="1" smtClean="0"/>
              <a:t>problemes</a:t>
            </a:r>
            <a:r>
              <a:rPr lang="en-US" dirty="0" smtClean="0"/>
              <a:t> les plus </a:t>
            </a:r>
            <a:r>
              <a:rPr lang="en-US" dirty="0" err="1" smtClean="0"/>
              <a:t>importants</a:t>
            </a:r>
            <a:r>
              <a:rPr lang="en-US" dirty="0" smtClean="0"/>
              <a:t> </a:t>
            </a:r>
            <a:r>
              <a:rPr lang="en-US" dirty="0" err="1" smtClean="0"/>
              <a:t>dans</a:t>
            </a:r>
            <a:r>
              <a:rPr lang="en-US" dirty="0" smtClean="0"/>
              <a:t> les villages</a:t>
            </a:r>
            <a:endParaRPr lang="fr-FR" dirty="0"/>
          </a:p>
        </p:txBody>
      </p:sp>
      <p:graphicFrame>
        <p:nvGraphicFramePr>
          <p:cNvPr id="6" name="Table 5"/>
          <p:cNvGraphicFramePr>
            <a:graphicFrameLocks noGrp="1"/>
          </p:cNvGraphicFramePr>
          <p:nvPr>
            <p:extLst>
              <p:ext uri="{D42A27DB-BD31-4B8C-83A1-F6EECF244321}">
                <p14:modId xmlns:p14="http://schemas.microsoft.com/office/powerpoint/2010/main" val="1247877493"/>
              </p:ext>
            </p:extLst>
          </p:nvPr>
        </p:nvGraphicFramePr>
        <p:xfrm>
          <a:off x="264748" y="1704763"/>
          <a:ext cx="8614501" cy="3520440"/>
        </p:xfrm>
        <a:graphic>
          <a:graphicData uri="http://schemas.openxmlformats.org/drawingml/2006/table">
            <a:tbl>
              <a:tblPr firstRow="1" firstCol="1" bandRow="1">
                <a:tableStyleId>{5C22544A-7EE6-4342-B048-85BDC9FD1C3A}</a:tableStyleId>
              </a:tblPr>
              <a:tblGrid>
                <a:gridCol w="3879239"/>
                <a:gridCol w="1178127"/>
                <a:gridCol w="1116856"/>
                <a:gridCol w="1302416"/>
                <a:gridCol w="1137863"/>
              </a:tblGrid>
              <a:tr h="316744">
                <a:tc>
                  <a:txBody>
                    <a:bodyPr/>
                    <a:lstStyle/>
                    <a:p>
                      <a:pPr marL="0" marR="0">
                        <a:lnSpc>
                          <a:spcPct val="150000"/>
                        </a:lnSpc>
                        <a:spcBef>
                          <a:spcPts val="1200"/>
                        </a:spcBef>
                        <a:spcAft>
                          <a:spcPts val="0"/>
                        </a:spcAft>
                      </a:pPr>
                      <a:r>
                        <a:rPr lang="fr-FR" sz="1400" dirty="0">
                          <a:effectLst/>
                        </a:rPr>
                        <a:t>Problèmes</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dirty="0">
                          <a:effectLst/>
                        </a:rPr>
                        <a:t>Gao</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Kidal</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Tombouctou</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Ensemble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6744">
                <a:tc>
                  <a:txBody>
                    <a:bodyPr/>
                    <a:lstStyle/>
                    <a:p>
                      <a:pPr marL="0" marR="0">
                        <a:lnSpc>
                          <a:spcPct val="150000"/>
                        </a:lnSpc>
                        <a:spcBef>
                          <a:spcPts val="1200"/>
                        </a:spcBef>
                        <a:spcAft>
                          <a:spcPts val="0"/>
                        </a:spcAft>
                      </a:pPr>
                      <a:r>
                        <a:rPr lang="fr-FR" sz="1400" dirty="0">
                          <a:effectLst/>
                        </a:rPr>
                        <a:t>Insécurité alimentaire / famine</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dirty="0">
                          <a:effectLst/>
                        </a:rPr>
                        <a:t>28.2</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dirty="0">
                          <a:effectLst/>
                        </a:rPr>
                        <a:t>10.3</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dirty="0">
                          <a:effectLst/>
                        </a:rPr>
                        <a:t>29.0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dirty="0">
                          <a:effectLst/>
                        </a:rPr>
                        <a:t>27.7</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6744">
                <a:tc>
                  <a:txBody>
                    <a:bodyPr/>
                    <a:lstStyle/>
                    <a:p>
                      <a:pPr marL="0" marR="0">
                        <a:lnSpc>
                          <a:spcPct val="150000"/>
                        </a:lnSpc>
                        <a:spcBef>
                          <a:spcPts val="1200"/>
                        </a:spcBef>
                        <a:spcAft>
                          <a:spcPts val="0"/>
                        </a:spcAft>
                      </a:pPr>
                      <a:r>
                        <a:rPr lang="fr-FR" sz="1400">
                          <a:effectLst/>
                        </a:rPr>
                        <a:t>Chômage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10.9</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dirty="0">
                          <a:effectLst/>
                        </a:rPr>
                        <a:t>30.7</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20.7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6744">
                <a:tc>
                  <a:txBody>
                    <a:bodyPr/>
                    <a:lstStyle/>
                    <a:p>
                      <a:pPr marL="0" marR="0">
                        <a:lnSpc>
                          <a:spcPct val="150000"/>
                        </a:lnSpc>
                        <a:spcBef>
                          <a:spcPts val="1200"/>
                        </a:spcBef>
                        <a:spcAft>
                          <a:spcPts val="0"/>
                        </a:spcAft>
                      </a:pPr>
                      <a:r>
                        <a:rPr lang="fr-FR" sz="1400">
                          <a:effectLst/>
                        </a:rPr>
                        <a:t>Insécurité (Vols, braquage, violence et crime)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21.8</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9.6</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dirty="0">
                          <a:effectLst/>
                        </a:rPr>
                        <a:t>17.7</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dirty="0">
                          <a:effectLst/>
                        </a:rPr>
                        <a:t>19.0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6744">
                <a:tc>
                  <a:txBody>
                    <a:bodyPr/>
                    <a:lstStyle/>
                    <a:p>
                      <a:pPr marL="0" marR="0">
                        <a:lnSpc>
                          <a:spcPct val="150000"/>
                        </a:lnSpc>
                        <a:spcBef>
                          <a:spcPts val="1200"/>
                        </a:spcBef>
                        <a:spcAft>
                          <a:spcPts val="0"/>
                        </a:spcAft>
                      </a:pPr>
                      <a:r>
                        <a:rPr lang="fr-FR" sz="1400">
                          <a:effectLst/>
                        </a:rPr>
                        <a:t>Problème d'accès à l'eau potable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5.6</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20.6</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dirty="0">
                          <a:effectLst/>
                        </a:rPr>
                        <a:t>14.5</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dirty="0">
                          <a:effectLst/>
                        </a:rPr>
                        <a:t>11.1</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6744">
                <a:tc>
                  <a:txBody>
                    <a:bodyPr/>
                    <a:lstStyle/>
                    <a:p>
                      <a:pPr marL="0" marR="0">
                        <a:lnSpc>
                          <a:spcPct val="150000"/>
                        </a:lnSpc>
                        <a:spcBef>
                          <a:spcPts val="1200"/>
                        </a:spcBef>
                        <a:spcAft>
                          <a:spcPts val="0"/>
                        </a:spcAft>
                      </a:pPr>
                      <a:r>
                        <a:rPr lang="fr-FR" sz="1400">
                          <a:effectLst/>
                        </a:rPr>
                        <a:t>Maladies / épidémies</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11.3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dirty="0">
                          <a:effectLst/>
                        </a:rPr>
                        <a:t>4.8</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dirty="0">
                          <a:effectLst/>
                        </a:rPr>
                        <a:t>7.3</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6744">
                <a:tc>
                  <a:txBody>
                    <a:bodyPr/>
                    <a:lstStyle/>
                    <a:p>
                      <a:pPr marL="0" marR="0">
                        <a:lnSpc>
                          <a:spcPct val="150000"/>
                        </a:lnSpc>
                        <a:spcBef>
                          <a:spcPts val="1200"/>
                        </a:spcBef>
                        <a:spcAft>
                          <a:spcPts val="0"/>
                        </a:spcAft>
                      </a:pPr>
                      <a:r>
                        <a:rPr lang="fr-FR" sz="1400" dirty="0">
                          <a:effectLst/>
                        </a:rPr>
                        <a:t>Problème d'accès à l'éducation primaire</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9.6</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dirty="0">
                          <a:effectLst/>
                        </a:rPr>
                        <a:t>0.0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dirty="0">
                          <a:effectLst/>
                        </a:rPr>
                        <a:t>0.5</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6744">
                <a:tc>
                  <a:txBody>
                    <a:bodyPr/>
                    <a:lstStyle/>
                    <a:p>
                      <a:pPr marL="0" marR="0">
                        <a:lnSpc>
                          <a:spcPct val="150000"/>
                        </a:lnSpc>
                        <a:spcBef>
                          <a:spcPts val="1200"/>
                        </a:spcBef>
                        <a:spcAft>
                          <a:spcPts val="0"/>
                        </a:spcAft>
                      </a:pPr>
                      <a:r>
                        <a:rPr lang="fr-FR" sz="1400">
                          <a:effectLst/>
                        </a:rPr>
                        <a:t>Qualité de l'éducation</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19.2</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dirty="0">
                          <a:effectLst/>
                        </a:rPr>
                        <a:t>1.0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6744">
                <a:tc>
                  <a:txBody>
                    <a:bodyPr/>
                    <a:lstStyle/>
                    <a:p>
                      <a:pPr marL="0" marR="0">
                        <a:lnSpc>
                          <a:spcPct val="150000"/>
                        </a:lnSpc>
                        <a:spcBef>
                          <a:spcPts val="1200"/>
                        </a:spcBef>
                        <a:spcAft>
                          <a:spcPts val="0"/>
                        </a:spcAft>
                      </a:pPr>
                      <a:r>
                        <a:rPr lang="fr-FR" sz="1400">
                          <a:effectLst/>
                        </a:rPr>
                        <a:t>Tensions ethniques</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5.6</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20.6</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dirty="0">
                          <a:effectLst/>
                        </a:rPr>
                        <a:t>3.5</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6744">
                <a:tc>
                  <a:txBody>
                    <a:bodyPr/>
                    <a:lstStyle/>
                    <a:p>
                      <a:pPr marL="0" marR="0">
                        <a:lnSpc>
                          <a:spcPct val="150000"/>
                        </a:lnSpc>
                        <a:spcBef>
                          <a:spcPts val="1200"/>
                        </a:spcBef>
                        <a:spcAft>
                          <a:spcPts val="0"/>
                        </a:spcAft>
                      </a:pPr>
                      <a:r>
                        <a:rPr lang="fr-FR" sz="1400">
                          <a:effectLst/>
                        </a:rPr>
                        <a:t>Autres</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16.5</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10.3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3.2</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dirty="0">
                          <a:effectLst/>
                        </a:rPr>
                        <a:t>9.2</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16744">
                <a:tc>
                  <a:txBody>
                    <a:bodyPr/>
                    <a:lstStyle/>
                    <a:p>
                      <a:pPr marL="0" marR="0">
                        <a:lnSpc>
                          <a:spcPct val="150000"/>
                        </a:lnSpc>
                        <a:spcBef>
                          <a:spcPts val="1200"/>
                        </a:spcBef>
                        <a:spcAft>
                          <a:spcPts val="0"/>
                        </a:spcAft>
                      </a:pPr>
                      <a:r>
                        <a:rPr lang="fr-FR" sz="1400" dirty="0">
                          <a:effectLst/>
                        </a:rPr>
                        <a:t>Total</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100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100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a:effectLst/>
                        </a:rPr>
                        <a:t>100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1200"/>
                        </a:spcBef>
                        <a:spcAft>
                          <a:spcPts val="0"/>
                        </a:spcAft>
                      </a:pPr>
                      <a:r>
                        <a:rPr lang="fr-FR" sz="1400" dirty="0">
                          <a:effectLst/>
                        </a:rPr>
                        <a:t>100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
        <p:nvSpPr>
          <p:cNvPr id="7" name="Rectangle 1"/>
          <p:cNvSpPr>
            <a:spLocks noChangeArrowheads="1"/>
          </p:cNvSpPr>
          <p:nvPr/>
        </p:nvSpPr>
        <p:spPr bwMode="auto">
          <a:xfrm>
            <a:off x="903382" y="1225239"/>
            <a:ext cx="694062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4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3. </a:t>
            </a:r>
            <a:r>
              <a:rPr kumimoji="0" lang="fr-FR" altLang="fr-FR" sz="1400" b="1" i="0" u="none" strike="noStrike" cap="none" normalizeH="0" baseline="0" dirty="0" smtClean="0" bmk="_Toc440308675">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13: Probl</a:t>
            </a:r>
            <a:r>
              <a:rPr kumimoji="0" lang="fr-FR" altLang="fr-FR" sz="1400" b="1" i="0" u="none" strike="noStrike" cap="none" normalizeH="0" baseline="0" dirty="0" smtClean="0" bmk="_Toc440308675">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è</a:t>
            </a:r>
            <a:r>
              <a:rPr kumimoji="0" lang="fr-FR" altLang="fr-FR" sz="1400" b="1" i="0" u="none" strike="noStrike" cap="none" normalizeH="0" baseline="0" dirty="0" smtClean="0" bmk="_Toc440308675">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mes les plus importants dans les villages selon les autorit</a:t>
            </a:r>
            <a:r>
              <a:rPr kumimoji="0" lang="fr-FR" altLang="fr-FR" sz="1400" b="1" i="0" u="none" strike="noStrike" cap="none" normalizeH="0" baseline="0" dirty="0" smtClean="0" bmk="_Toc440308675">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400" b="1" i="0" u="none" strike="noStrike" cap="none" normalizeH="0" baseline="0" dirty="0" smtClean="0" bmk="_Toc440308675">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59053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8"/>
            <a:ext cx="8614501" cy="777444"/>
          </a:xfrm>
        </p:spPr>
        <p:txBody>
          <a:bodyPr>
            <a:noAutofit/>
          </a:bodyPr>
          <a:lstStyle/>
          <a:p>
            <a:r>
              <a:rPr lang="en-US" sz="3000" b="1" dirty="0" smtClean="0">
                <a:solidFill>
                  <a:schemeClr val="accent1">
                    <a:lumMod val="75000"/>
                  </a:schemeClr>
                </a:solidFill>
              </a:rPr>
              <a:t>RESULTATS ENQUETE </a:t>
            </a:r>
            <a:r>
              <a:rPr lang="en-US" sz="3000" b="1" dirty="0" smtClean="0">
                <a:solidFill>
                  <a:schemeClr val="accent1">
                    <a:lumMod val="75000"/>
                  </a:schemeClr>
                </a:solidFill>
              </a:rPr>
              <a:t>AUTORITÉS</a:t>
            </a:r>
            <a:br>
              <a:rPr lang="en-US" sz="3000" b="1" dirty="0" smtClean="0">
                <a:solidFill>
                  <a:schemeClr val="accent1">
                    <a:lumMod val="75000"/>
                  </a:schemeClr>
                </a:solidFill>
              </a:rPr>
            </a:br>
            <a:r>
              <a:rPr lang="en-US" sz="3000" b="1" dirty="0" smtClean="0">
                <a:solidFill>
                  <a:schemeClr val="accent1">
                    <a:lumMod val="75000"/>
                  </a:schemeClr>
                </a:solidFill>
              </a:rPr>
              <a:t>INTERVENTION DE L’ÉTAT</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TextBox 4"/>
          <p:cNvSpPr txBox="1"/>
          <p:nvPr/>
        </p:nvSpPr>
        <p:spPr>
          <a:xfrm>
            <a:off x="264749" y="5585552"/>
            <a:ext cx="8736032" cy="646331"/>
          </a:xfrm>
          <a:prstGeom prst="rect">
            <a:avLst/>
          </a:prstGeom>
          <a:noFill/>
        </p:spPr>
        <p:txBody>
          <a:bodyPr wrap="square" rtlCol="0">
            <a:spAutoFit/>
          </a:bodyPr>
          <a:lstStyle/>
          <a:p>
            <a:pPr marL="285750" indent="-285750">
              <a:buFont typeface="Wingdings" panose="05000000000000000000" pitchFamily="2" charset="2"/>
              <a:buChar char="Ø"/>
            </a:pPr>
            <a:r>
              <a:rPr lang="en-US" dirty="0" smtClean="0"/>
              <a:t>La </a:t>
            </a:r>
            <a:r>
              <a:rPr lang="en-US" dirty="0" err="1" smtClean="0"/>
              <a:t>sécurité</a:t>
            </a:r>
            <a:r>
              <a:rPr lang="en-US" dirty="0" smtClean="0"/>
              <a:t>, le </a:t>
            </a:r>
            <a:r>
              <a:rPr lang="en-US" dirty="0" err="1" smtClean="0"/>
              <a:t>developpement</a:t>
            </a:r>
            <a:r>
              <a:rPr lang="en-US" dirty="0" smtClean="0"/>
              <a:t> </a:t>
            </a:r>
            <a:r>
              <a:rPr lang="en-US" dirty="0" err="1" smtClean="0"/>
              <a:t>agricole</a:t>
            </a:r>
            <a:r>
              <a:rPr lang="en-US" dirty="0" smtClean="0"/>
              <a:t> et les infrastructures </a:t>
            </a:r>
            <a:r>
              <a:rPr lang="en-US" dirty="0" err="1" smtClean="0"/>
              <a:t>sont</a:t>
            </a:r>
            <a:r>
              <a:rPr lang="en-US" dirty="0" smtClean="0"/>
              <a:t> les </a:t>
            </a:r>
            <a:r>
              <a:rPr lang="en-US" dirty="0" err="1" smtClean="0"/>
              <a:t>domaines</a:t>
            </a:r>
            <a:r>
              <a:rPr lang="en-US" dirty="0" smtClean="0"/>
              <a:t> </a:t>
            </a:r>
            <a:r>
              <a:rPr lang="en-US" dirty="0" err="1" smtClean="0"/>
              <a:t>prioritaires</a:t>
            </a:r>
            <a:r>
              <a:rPr lang="en-US" dirty="0" smtClean="0"/>
              <a:t> </a:t>
            </a:r>
            <a:r>
              <a:rPr lang="en-US" dirty="0" err="1" smtClean="0"/>
              <a:t>d’intervention</a:t>
            </a:r>
            <a:r>
              <a:rPr lang="en-US" dirty="0" smtClean="0"/>
              <a:t> de </a:t>
            </a:r>
            <a:r>
              <a:rPr lang="en-US" dirty="0" err="1" smtClean="0"/>
              <a:t>l’État</a:t>
            </a:r>
            <a:r>
              <a:rPr lang="en-US" dirty="0" smtClean="0"/>
              <a:t> </a:t>
            </a:r>
            <a:r>
              <a:rPr lang="en-US" dirty="0" err="1" smtClean="0"/>
              <a:t>selon</a:t>
            </a:r>
            <a:r>
              <a:rPr lang="en-US" dirty="0" smtClean="0"/>
              <a:t> les </a:t>
            </a:r>
            <a:r>
              <a:rPr lang="en-US" dirty="0" err="1" smtClean="0"/>
              <a:t>autorités</a:t>
            </a:r>
            <a:r>
              <a:rPr lang="en-US" dirty="0" smtClean="0"/>
              <a:t> </a:t>
            </a:r>
            <a:endParaRPr lang="fr-FR" dirty="0"/>
          </a:p>
        </p:txBody>
      </p:sp>
      <p:graphicFrame>
        <p:nvGraphicFramePr>
          <p:cNvPr id="3" name="Table 2"/>
          <p:cNvGraphicFramePr>
            <a:graphicFrameLocks noGrp="1"/>
          </p:cNvGraphicFramePr>
          <p:nvPr>
            <p:extLst>
              <p:ext uri="{D42A27DB-BD31-4B8C-83A1-F6EECF244321}">
                <p14:modId xmlns:p14="http://schemas.microsoft.com/office/powerpoint/2010/main" val="3743850799"/>
              </p:ext>
            </p:extLst>
          </p:nvPr>
        </p:nvGraphicFramePr>
        <p:xfrm>
          <a:off x="165597" y="1786422"/>
          <a:ext cx="8835184" cy="3259305"/>
        </p:xfrm>
        <a:graphic>
          <a:graphicData uri="http://schemas.openxmlformats.org/drawingml/2006/table">
            <a:tbl>
              <a:tblPr firstRow="1" firstCol="1" lastRow="1" bandRow="1">
                <a:tableStyleId>{5C22544A-7EE6-4342-B048-85BDC9FD1C3A}</a:tableStyleId>
              </a:tblPr>
              <a:tblGrid>
                <a:gridCol w="4546910"/>
                <a:gridCol w="686237"/>
                <a:gridCol w="1070417"/>
                <a:gridCol w="1427222"/>
                <a:gridCol w="1104398"/>
              </a:tblGrid>
              <a:tr h="362145">
                <a:tc>
                  <a:txBody>
                    <a:bodyPr/>
                    <a:lstStyle/>
                    <a:p>
                      <a:pPr marL="0" marR="0">
                        <a:lnSpc>
                          <a:spcPct val="150000"/>
                        </a:lnSpc>
                        <a:spcBef>
                          <a:spcPts val="300"/>
                        </a:spcBef>
                        <a:spcAft>
                          <a:spcPts val="0"/>
                        </a:spcAft>
                      </a:pPr>
                      <a:r>
                        <a:rPr lang="fr-FR" sz="1400" dirty="0">
                          <a:effectLst/>
                        </a:rPr>
                        <a:t>Secteur d’intervention de l’État</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0"/>
                        </a:spcAft>
                      </a:pPr>
                      <a:r>
                        <a:rPr lang="fr-FR" sz="1400">
                          <a:effectLst/>
                        </a:rPr>
                        <a:t>Gao</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0"/>
                        </a:spcAft>
                      </a:pPr>
                      <a:r>
                        <a:rPr lang="fr-FR" sz="1400">
                          <a:effectLst/>
                        </a:rPr>
                        <a:t>Kidal</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0"/>
                        </a:spcAft>
                      </a:pPr>
                      <a:r>
                        <a:rPr lang="fr-FR" sz="1400">
                          <a:effectLst/>
                        </a:rPr>
                        <a:t>Tombouctou</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0"/>
                        </a:spcAft>
                      </a:pPr>
                      <a:r>
                        <a:rPr lang="fr-FR" sz="1400">
                          <a:effectLst/>
                        </a:rPr>
                        <a:t>Ensemble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62145">
                <a:tc>
                  <a:txBody>
                    <a:bodyPr/>
                    <a:lstStyle/>
                    <a:p>
                      <a:pPr marL="0" marR="0">
                        <a:lnSpc>
                          <a:spcPct val="150000"/>
                        </a:lnSpc>
                        <a:spcBef>
                          <a:spcPts val="0"/>
                        </a:spcBef>
                        <a:spcAft>
                          <a:spcPts val="0"/>
                        </a:spcAft>
                      </a:pPr>
                      <a:r>
                        <a:rPr lang="fr-FR" sz="1400" dirty="0">
                          <a:effectLst/>
                        </a:rPr>
                        <a:t>La sécurité</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27.8</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69.9</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40.3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36.6</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62145">
                <a:tc>
                  <a:txBody>
                    <a:bodyPr/>
                    <a:lstStyle/>
                    <a:p>
                      <a:pPr marL="0" marR="0">
                        <a:lnSpc>
                          <a:spcPct val="150000"/>
                        </a:lnSpc>
                        <a:spcBef>
                          <a:spcPts val="0"/>
                        </a:spcBef>
                        <a:spcAft>
                          <a:spcPts val="0"/>
                        </a:spcAft>
                      </a:pPr>
                      <a:r>
                        <a:rPr lang="fr-FR" sz="1400">
                          <a:effectLst/>
                        </a:rPr>
                        <a:t>Le développement agricole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10.9</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0.0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29.0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19.8</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62145">
                <a:tc>
                  <a:txBody>
                    <a:bodyPr/>
                    <a:lstStyle/>
                    <a:p>
                      <a:pPr marL="0" marR="0">
                        <a:lnSpc>
                          <a:spcPct val="150000"/>
                        </a:lnSpc>
                        <a:spcBef>
                          <a:spcPts val="0"/>
                        </a:spcBef>
                        <a:spcAft>
                          <a:spcPts val="0"/>
                        </a:spcAft>
                      </a:pPr>
                      <a:r>
                        <a:rPr lang="fr-FR" sz="1400">
                          <a:effectLst/>
                        </a:rPr>
                        <a:t>Les infrastructures comme les routes et les ponts</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16.9</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10.3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14.5</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15.3</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62145">
                <a:tc>
                  <a:txBody>
                    <a:bodyPr/>
                    <a:lstStyle/>
                    <a:p>
                      <a:pPr marL="0" marR="0">
                        <a:lnSpc>
                          <a:spcPct val="150000"/>
                        </a:lnSpc>
                        <a:spcBef>
                          <a:spcPts val="0"/>
                        </a:spcBef>
                        <a:spcAft>
                          <a:spcPts val="0"/>
                        </a:spcAft>
                      </a:pPr>
                      <a:r>
                        <a:rPr lang="fr-FR" sz="1400">
                          <a:effectLst/>
                        </a:rPr>
                        <a:t>La santé</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22.2</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9.4</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62145">
                <a:tc>
                  <a:txBody>
                    <a:bodyPr/>
                    <a:lstStyle/>
                    <a:p>
                      <a:pPr marL="0" marR="0">
                        <a:lnSpc>
                          <a:spcPct val="150000"/>
                        </a:lnSpc>
                        <a:spcBef>
                          <a:spcPts val="0"/>
                        </a:spcBef>
                        <a:spcAft>
                          <a:spcPts val="0"/>
                        </a:spcAft>
                      </a:pPr>
                      <a:r>
                        <a:rPr lang="fr-FR" sz="1400">
                          <a:effectLst/>
                        </a:rPr>
                        <a:t>L'éducation</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10.9</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9.6</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4.8</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7.6</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62145">
                <a:tc>
                  <a:txBody>
                    <a:bodyPr/>
                    <a:lstStyle/>
                    <a:p>
                      <a:pPr marL="0" marR="0">
                        <a:lnSpc>
                          <a:spcPct val="150000"/>
                        </a:lnSpc>
                        <a:spcBef>
                          <a:spcPts val="0"/>
                        </a:spcBef>
                        <a:spcAft>
                          <a:spcPts val="0"/>
                        </a:spcAft>
                      </a:pPr>
                      <a:r>
                        <a:rPr lang="fr-FR" sz="1400">
                          <a:effectLst/>
                        </a:rPr>
                        <a:t>La réconciliation</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5.6</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10.3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6.5</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6.3</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62145">
                <a:tc>
                  <a:txBody>
                    <a:bodyPr/>
                    <a:lstStyle/>
                    <a:p>
                      <a:pPr marL="0" marR="0">
                        <a:lnSpc>
                          <a:spcPct val="150000"/>
                        </a:lnSpc>
                        <a:spcBef>
                          <a:spcPts val="0"/>
                        </a:spcBef>
                        <a:spcAft>
                          <a:spcPts val="0"/>
                        </a:spcAft>
                      </a:pPr>
                      <a:r>
                        <a:rPr lang="fr-FR" sz="1400">
                          <a:effectLst/>
                        </a:rPr>
                        <a:t>L'élevage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5.6</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4.8</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4.9</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62145">
                <a:tc>
                  <a:txBody>
                    <a:bodyPr/>
                    <a:lstStyle/>
                    <a:p>
                      <a:pPr marL="0" marR="0">
                        <a:lnSpc>
                          <a:spcPct val="150000"/>
                        </a:lnSpc>
                        <a:spcBef>
                          <a:spcPts val="0"/>
                        </a:spcBef>
                        <a:spcAft>
                          <a:spcPts val="0"/>
                        </a:spcAft>
                      </a:pPr>
                      <a:r>
                        <a:rPr lang="fr-FR" sz="1400" dirty="0">
                          <a:effectLst/>
                        </a:rPr>
                        <a:t>Ensemble</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100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
        <p:nvSpPr>
          <p:cNvPr id="4" name="Rectangle 1"/>
          <p:cNvSpPr>
            <a:spLocks noChangeArrowheads="1"/>
          </p:cNvSpPr>
          <p:nvPr/>
        </p:nvSpPr>
        <p:spPr bwMode="auto">
          <a:xfrm>
            <a:off x="264749" y="1277079"/>
            <a:ext cx="6334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4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3. </a:t>
            </a:r>
            <a:r>
              <a:rPr kumimoji="0" lang="fr-FR" altLang="fr-FR" sz="1400" b="1" i="0" u="none" strike="noStrike" cap="none" normalizeH="0" baseline="0" dirty="0" smtClean="0" bmk="_Toc440308676">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14: Secteurs prioritaires d'intervention de l'</a:t>
            </a:r>
            <a:r>
              <a:rPr kumimoji="0" lang="fr-FR" altLang="fr-FR" sz="1400" b="1" i="0" u="none" strike="noStrike" cap="none" normalizeH="0" baseline="0" dirty="0" smtClean="0" bmk="_Toc440308676">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400" b="1" i="0" u="none" strike="noStrike" cap="none" normalizeH="0" baseline="0" dirty="0" smtClean="0" bmk="_Toc440308676">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selon les autorit</a:t>
            </a:r>
            <a:r>
              <a:rPr kumimoji="0" lang="fr-FR" altLang="fr-FR" sz="1400" b="1" i="0" u="none" strike="noStrike" cap="none" normalizeH="0" baseline="0" dirty="0" smtClean="0" bmk="_Toc440308676">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400" b="1" i="0" u="none" strike="noStrike" cap="none" normalizeH="0" baseline="0" dirty="0" smtClean="0" bmk="_Toc440308676">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492272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8"/>
            <a:ext cx="8614501" cy="777444"/>
          </a:xfrm>
        </p:spPr>
        <p:txBody>
          <a:bodyPr>
            <a:noAutofit/>
          </a:bodyPr>
          <a:lstStyle/>
          <a:p>
            <a:r>
              <a:rPr lang="en-US" sz="3000" b="1" dirty="0" smtClean="0">
                <a:solidFill>
                  <a:schemeClr val="accent1">
                    <a:lumMod val="75000"/>
                  </a:schemeClr>
                </a:solidFill>
              </a:rPr>
              <a:t>RESULTATS ENQUETE </a:t>
            </a:r>
            <a:r>
              <a:rPr lang="en-US" sz="3000" b="1" dirty="0" smtClean="0">
                <a:solidFill>
                  <a:schemeClr val="accent1">
                    <a:lumMod val="75000"/>
                  </a:schemeClr>
                </a:solidFill>
              </a:rPr>
              <a:t>AUTORITÉS</a:t>
            </a:r>
            <a:br>
              <a:rPr lang="en-US" sz="3000" b="1" dirty="0" smtClean="0">
                <a:solidFill>
                  <a:schemeClr val="accent1">
                    <a:lumMod val="75000"/>
                  </a:schemeClr>
                </a:solidFill>
              </a:rPr>
            </a:br>
            <a:r>
              <a:rPr lang="en-US" sz="3000" b="1" dirty="0" smtClean="0">
                <a:solidFill>
                  <a:schemeClr val="accent1">
                    <a:lumMod val="75000"/>
                  </a:schemeClr>
                </a:solidFill>
              </a:rPr>
              <a:t>PRIORITÉS POUR LA PAIX ET LA SÉCURITÉ</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TextBox 4"/>
          <p:cNvSpPr txBox="1"/>
          <p:nvPr/>
        </p:nvSpPr>
        <p:spPr>
          <a:xfrm>
            <a:off x="264749" y="5585552"/>
            <a:ext cx="8736032" cy="1200329"/>
          </a:xfrm>
          <a:prstGeom prst="rect">
            <a:avLst/>
          </a:prstGeom>
          <a:noFill/>
        </p:spPr>
        <p:txBody>
          <a:bodyPr wrap="square" rtlCol="0">
            <a:spAutoFit/>
          </a:bodyPr>
          <a:lstStyle/>
          <a:p>
            <a:pPr marL="285750" indent="-285750" algn="just">
              <a:buFont typeface="Wingdings" panose="05000000000000000000" pitchFamily="2" charset="2"/>
              <a:buChar char="Ø"/>
            </a:pPr>
            <a:r>
              <a:rPr lang="en-US" dirty="0" smtClean="0"/>
              <a:t>Les </a:t>
            </a:r>
            <a:r>
              <a:rPr lang="en-US" dirty="0" err="1" smtClean="0"/>
              <a:t>autorités</a:t>
            </a:r>
            <a:r>
              <a:rPr lang="en-US" dirty="0" smtClean="0"/>
              <a:t> à Gao et Kidal </a:t>
            </a:r>
            <a:r>
              <a:rPr lang="en-US" dirty="0" err="1" smtClean="0"/>
              <a:t>ont</a:t>
            </a:r>
            <a:r>
              <a:rPr lang="en-US" dirty="0" smtClean="0"/>
              <a:t> la </a:t>
            </a:r>
            <a:r>
              <a:rPr lang="en-US" dirty="0" err="1" smtClean="0"/>
              <a:t>même</a:t>
            </a:r>
            <a:r>
              <a:rPr lang="en-US" dirty="0" smtClean="0"/>
              <a:t> </a:t>
            </a:r>
            <a:r>
              <a:rPr lang="en-US" dirty="0" err="1" smtClean="0"/>
              <a:t>priorité</a:t>
            </a:r>
            <a:r>
              <a:rPr lang="en-US" dirty="0" smtClean="0"/>
              <a:t> </a:t>
            </a:r>
            <a:r>
              <a:rPr lang="en-US" dirty="0" err="1" smtClean="0"/>
              <a:t>en</a:t>
            </a:r>
            <a:r>
              <a:rPr lang="en-US" dirty="0" smtClean="0"/>
              <a:t> </a:t>
            </a:r>
            <a:r>
              <a:rPr lang="en-US" dirty="0" err="1" smtClean="0"/>
              <a:t>gouvernance</a:t>
            </a:r>
            <a:r>
              <a:rPr lang="en-US" dirty="0" smtClean="0"/>
              <a:t> que les ménages : </a:t>
            </a:r>
            <a:r>
              <a:rPr lang="en-US" dirty="0" err="1" smtClean="0"/>
              <a:t>Gestion</a:t>
            </a:r>
            <a:r>
              <a:rPr lang="en-US" dirty="0" smtClean="0"/>
              <a:t> par les populations de </a:t>
            </a:r>
            <a:r>
              <a:rPr lang="en-US" dirty="0" err="1" smtClean="0"/>
              <a:t>leurs</a:t>
            </a:r>
            <a:r>
              <a:rPr lang="en-US" dirty="0" smtClean="0"/>
              <a:t> </a:t>
            </a:r>
            <a:r>
              <a:rPr lang="en-US" dirty="0" err="1" smtClean="0"/>
              <a:t>propres</a:t>
            </a:r>
            <a:r>
              <a:rPr lang="en-US" dirty="0" smtClean="0"/>
              <a:t> affaires;</a:t>
            </a:r>
          </a:p>
          <a:p>
            <a:pPr marL="285750" indent="-285750" algn="just">
              <a:buFont typeface="Wingdings" panose="05000000000000000000" pitchFamily="2" charset="2"/>
              <a:buChar char="Ø"/>
            </a:pPr>
            <a:r>
              <a:rPr lang="en-US" dirty="0" smtClean="0"/>
              <a:t>Les </a:t>
            </a:r>
            <a:r>
              <a:rPr lang="en-US" dirty="0" err="1" smtClean="0"/>
              <a:t>autorités</a:t>
            </a:r>
            <a:r>
              <a:rPr lang="en-US" dirty="0" smtClean="0"/>
              <a:t> à Tombouctou </a:t>
            </a:r>
            <a:r>
              <a:rPr lang="en-US" dirty="0" err="1" smtClean="0"/>
              <a:t>priorisent</a:t>
            </a:r>
            <a:r>
              <a:rPr lang="en-US" dirty="0" smtClean="0"/>
              <a:t> la </a:t>
            </a:r>
            <a:r>
              <a:rPr lang="fr-FR" dirty="0"/>
              <a:t>mise en place de collectivités dotées d'organes élus au suffrage universel et de pouvoirs étendus</a:t>
            </a:r>
            <a:endParaRPr lang="fr-FR" dirty="0"/>
          </a:p>
        </p:txBody>
      </p:sp>
      <p:sp>
        <p:nvSpPr>
          <p:cNvPr id="4" name="Rectangle 1"/>
          <p:cNvSpPr>
            <a:spLocks noChangeArrowheads="1"/>
          </p:cNvSpPr>
          <p:nvPr/>
        </p:nvSpPr>
        <p:spPr bwMode="auto">
          <a:xfrm>
            <a:off x="264749" y="1277079"/>
            <a:ext cx="6334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4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3. </a:t>
            </a:r>
            <a:r>
              <a:rPr kumimoji="0" lang="fr-FR" altLang="fr-FR" sz="1400" b="1" i="0" u="none" strike="noStrike" cap="none" normalizeH="0" baseline="0" dirty="0" smtClean="0" bmk="_Toc440308676">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14: Priorités</a:t>
            </a:r>
            <a:r>
              <a:rPr kumimoji="0" lang="fr-FR" altLang="fr-FR" sz="1400" b="1" i="0" u="none" strike="noStrike" cap="none" normalizeH="0" dirty="0" smtClean="0" bmk="_Toc440308676">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en gouvernance selon les autorités</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7" name="Chart 6"/>
          <p:cNvGraphicFramePr/>
          <p:nvPr>
            <p:extLst>
              <p:ext uri="{D42A27DB-BD31-4B8C-83A1-F6EECF244321}">
                <p14:modId xmlns:p14="http://schemas.microsoft.com/office/powerpoint/2010/main" val="626035296"/>
              </p:ext>
            </p:extLst>
          </p:nvPr>
        </p:nvGraphicFramePr>
        <p:xfrm>
          <a:off x="264749" y="1584856"/>
          <a:ext cx="7314856" cy="38244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2979922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8"/>
            <a:ext cx="8614501" cy="777444"/>
          </a:xfrm>
        </p:spPr>
        <p:txBody>
          <a:bodyPr>
            <a:noAutofit/>
          </a:bodyPr>
          <a:lstStyle/>
          <a:p>
            <a:r>
              <a:rPr lang="en-US" sz="3000" b="1" dirty="0" smtClean="0">
                <a:solidFill>
                  <a:schemeClr val="accent1">
                    <a:lumMod val="75000"/>
                  </a:schemeClr>
                </a:solidFill>
              </a:rPr>
              <a:t>RESULTATS ENQUETE </a:t>
            </a:r>
            <a:r>
              <a:rPr lang="en-US" sz="3000" b="1" dirty="0" smtClean="0">
                <a:solidFill>
                  <a:schemeClr val="accent1">
                    <a:lumMod val="75000"/>
                  </a:schemeClr>
                </a:solidFill>
              </a:rPr>
              <a:t>AUTORITÉS</a:t>
            </a:r>
            <a:br>
              <a:rPr lang="en-US" sz="3000" b="1" dirty="0" smtClean="0">
                <a:solidFill>
                  <a:schemeClr val="accent1">
                    <a:lumMod val="75000"/>
                  </a:schemeClr>
                </a:solidFill>
              </a:rPr>
            </a:br>
            <a:r>
              <a:rPr lang="en-US" sz="3000" b="1" dirty="0" smtClean="0">
                <a:solidFill>
                  <a:schemeClr val="accent1">
                    <a:lumMod val="75000"/>
                  </a:schemeClr>
                </a:solidFill>
              </a:rPr>
              <a:t>PRIORITÉS POUR LA PAIX ET LA SÉCURITÉ</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TextBox 4"/>
          <p:cNvSpPr txBox="1"/>
          <p:nvPr/>
        </p:nvSpPr>
        <p:spPr>
          <a:xfrm>
            <a:off x="143218" y="5453350"/>
            <a:ext cx="8736032" cy="1200329"/>
          </a:xfrm>
          <a:prstGeom prst="rect">
            <a:avLst/>
          </a:prstGeom>
          <a:noFill/>
        </p:spPr>
        <p:txBody>
          <a:bodyPr wrap="square" rtlCol="0">
            <a:spAutoFit/>
          </a:bodyPr>
          <a:lstStyle/>
          <a:p>
            <a:pPr marL="285750" indent="-285750" algn="just">
              <a:buFont typeface="Wingdings" panose="05000000000000000000" pitchFamily="2" charset="2"/>
              <a:buChar char="Ø"/>
            </a:pPr>
            <a:r>
              <a:rPr lang="en-US" dirty="0" smtClean="0"/>
              <a:t>Les </a:t>
            </a:r>
            <a:r>
              <a:rPr lang="en-US" dirty="0" err="1" smtClean="0"/>
              <a:t>autorités</a:t>
            </a:r>
            <a:r>
              <a:rPr lang="en-US" dirty="0" smtClean="0"/>
              <a:t> à Gao et Tombouctou </a:t>
            </a:r>
            <a:r>
              <a:rPr lang="en-US" dirty="0" err="1" smtClean="0"/>
              <a:t>ont</a:t>
            </a:r>
            <a:r>
              <a:rPr lang="en-US" dirty="0" smtClean="0"/>
              <a:t> la </a:t>
            </a:r>
            <a:r>
              <a:rPr lang="en-US" dirty="0" err="1" smtClean="0"/>
              <a:t>même</a:t>
            </a:r>
            <a:r>
              <a:rPr lang="en-US" dirty="0" smtClean="0"/>
              <a:t> </a:t>
            </a:r>
            <a:r>
              <a:rPr lang="en-US" dirty="0" err="1" smtClean="0"/>
              <a:t>priorité</a:t>
            </a:r>
            <a:r>
              <a:rPr lang="en-US" dirty="0" smtClean="0"/>
              <a:t> </a:t>
            </a:r>
            <a:r>
              <a:rPr lang="en-US" dirty="0" err="1" smtClean="0"/>
              <a:t>en</a:t>
            </a:r>
            <a:r>
              <a:rPr lang="en-US" dirty="0" smtClean="0"/>
              <a:t> </a:t>
            </a:r>
            <a:r>
              <a:rPr lang="en-US" dirty="0" err="1" smtClean="0"/>
              <a:t>sécurité</a:t>
            </a:r>
            <a:r>
              <a:rPr lang="en-US" dirty="0" smtClean="0"/>
              <a:t> que les populations: </a:t>
            </a:r>
            <a:r>
              <a:rPr lang="en-US" dirty="0" err="1" smtClean="0"/>
              <a:t>Redploiement</a:t>
            </a:r>
            <a:r>
              <a:rPr lang="en-US" dirty="0" smtClean="0"/>
              <a:t> </a:t>
            </a:r>
            <a:r>
              <a:rPr lang="en-US" dirty="0" err="1" smtClean="0"/>
              <a:t>progressif</a:t>
            </a:r>
            <a:r>
              <a:rPr lang="en-US" dirty="0" smtClean="0"/>
              <a:t> des forces </a:t>
            </a:r>
            <a:r>
              <a:rPr lang="en-US" dirty="0" err="1" smtClean="0"/>
              <a:t>armés</a:t>
            </a:r>
            <a:r>
              <a:rPr lang="en-US" dirty="0" smtClean="0"/>
              <a:t> et de </a:t>
            </a:r>
            <a:r>
              <a:rPr lang="en-US" dirty="0" err="1" smtClean="0"/>
              <a:t>sécurité</a:t>
            </a:r>
            <a:r>
              <a:rPr lang="en-US" dirty="0" smtClean="0"/>
              <a:t> du Mali;</a:t>
            </a:r>
          </a:p>
          <a:p>
            <a:pPr marL="285750" indent="-285750" algn="just">
              <a:buFont typeface="Wingdings" panose="05000000000000000000" pitchFamily="2" charset="2"/>
              <a:buChar char="Ø"/>
            </a:pPr>
            <a:r>
              <a:rPr lang="en-US" dirty="0" smtClean="0"/>
              <a:t>Les </a:t>
            </a:r>
            <a:r>
              <a:rPr lang="en-US" dirty="0" err="1" smtClean="0"/>
              <a:t>autorités</a:t>
            </a:r>
            <a:r>
              <a:rPr lang="en-US" dirty="0" smtClean="0"/>
              <a:t> à Kidal </a:t>
            </a:r>
            <a:r>
              <a:rPr lang="en-US" dirty="0" err="1" smtClean="0"/>
              <a:t>priorisent</a:t>
            </a:r>
            <a:r>
              <a:rPr lang="en-US" dirty="0" smtClean="0"/>
              <a:t> </a:t>
            </a:r>
            <a:r>
              <a:rPr lang="en-US" dirty="0" err="1" smtClean="0"/>
              <a:t>une</a:t>
            </a:r>
            <a:r>
              <a:rPr lang="en-US" dirty="0" smtClean="0"/>
              <a:t> </a:t>
            </a:r>
            <a:r>
              <a:rPr lang="fr-FR" dirty="0"/>
              <a:t>participation active et significative des populations du nord dans la gestion de la sécurité </a:t>
            </a:r>
            <a:r>
              <a:rPr lang="fr-FR" dirty="0" smtClean="0"/>
              <a:t>locale tout comme les populations à Kidal.</a:t>
            </a:r>
            <a:endParaRPr lang="fr-FR" dirty="0"/>
          </a:p>
        </p:txBody>
      </p:sp>
      <p:sp>
        <p:nvSpPr>
          <p:cNvPr id="4" name="Rectangle 1"/>
          <p:cNvSpPr>
            <a:spLocks noChangeArrowheads="1"/>
          </p:cNvSpPr>
          <p:nvPr/>
        </p:nvSpPr>
        <p:spPr bwMode="auto">
          <a:xfrm>
            <a:off x="264749" y="1277079"/>
            <a:ext cx="6334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4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3. </a:t>
            </a:r>
            <a:r>
              <a:rPr kumimoji="0" lang="fr-FR" altLang="fr-FR" sz="1400" b="1" i="0" u="none" strike="noStrike" cap="none" normalizeH="0" baseline="0" dirty="0" smtClean="0" bmk="_Toc440308676">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14: Priorités</a:t>
            </a:r>
            <a:r>
              <a:rPr kumimoji="0" lang="fr-FR" altLang="fr-FR" sz="1400" b="1" i="0" u="none" strike="noStrike" cap="none" normalizeH="0" dirty="0" smtClean="0" bmk="_Toc440308676">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en sécurité selon les autorités</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8" name="Chart 7"/>
          <p:cNvGraphicFramePr/>
          <p:nvPr>
            <p:extLst>
              <p:ext uri="{D42A27DB-BD31-4B8C-83A1-F6EECF244321}">
                <p14:modId xmlns:p14="http://schemas.microsoft.com/office/powerpoint/2010/main" val="443860351"/>
              </p:ext>
            </p:extLst>
          </p:nvPr>
        </p:nvGraphicFramePr>
        <p:xfrm>
          <a:off x="88136" y="1729649"/>
          <a:ext cx="8086380" cy="34703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0512097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8"/>
            <a:ext cx="8614501" cy="777444"/>
          </a:xfrm>
        </p:spPr>
        <p:txBody>
          <a:bodyPr>
            <a:noAutofit/>
          </a:bodyPr>
          <a:lstStyle/>
          <a:p>
            <a:r>
              <a:rPr lang="en-US" sz="3000" b="1" dirty="0" smtClean="0">
                <a:solidFill>
                  <a:schemeClr val="accent1">
                    <a:lumMod val="75000"/>
                  </a:schemeClr>
                </a:solidFill>
              </a:rPr>
              <a:t>RESULTATS ENQUETE </a:t>
            </a:r>
            <a:r>
              <a:rPr lang="en-US" sz="3000" b="1" dirty="0" smtClean="0">
                <a:solidFill>
                  <a:schemeClr val="accent1">
                    <a:lumMod val="75000"/>
                  </a:schemeClr>
                </a:solidFill>
              </a:rPr>
              <a:t>AUTORITÉS</a:t>
            </a:r>
            <a:br>
              <a:rPr lang="en-US" sz="3000" b="1" dirty="0" smtClean="0">
                <a:solidFill>
                  <a:schemeClr val="accent1">
                    <a:lumMod val="75000"/>
                  </a:schemeClr>
                </a:solidFill>
              </a:rPr>
            </a:br>
            <a:r>
              <a:rPr lang="en-US" sz="3000" b="1" dirty="0" smtClean="0">
                <a:solidFill>
                  <a:schemeClr val="accent1">
                    <a:lumMod val="75000"/>
                  </a:schemeClr>
                </a:solidFill>
              </a:rPr>
              <a:t>PRIORITÉS POUR LA PAIX ET LA SÉCURITÉ</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TextBox 4"/>
          <p:cNvSpPr txBox="1"/>
          <p:nvPr/>
        </p:nvSpPr>
        <p:spPr>
          <a:xfrm>
            <a:off x="143218" y="5453350"/>
            <a:ext cx="8736032" cy="923330"/>
          </a:xfrm>
          <a:prstGeom prst="rect">
            <a:avLst/>
          </a:prstGeom>
          <a:noFill/>
        </p:spPr>
        <p:txBody>
          <a:bodyPr wrap="square" rtlCol="0">
            <a:spAutoFit/>
          </a:bodyPr>
          <a:lstStyle/>
          <a:p>
            <a:pPr marL="285750" indent="-285750" algn="just">
              <a:buFont typeface="Wingdings" panose="05000000000000000000" pitchFamily="2" charset="2"/>
              <a:buChar char="Ø"/>
            </a:pPr>
            <a:r>
              <a:rPr lang="en-US" dirty="0" smtClean="0"/>
              <a:t>Les </a:t>
            </a:r>
            <a:r>
              <a:rPr lang="en-US" dirty="0" err="1" smtClean="0"/>
              <a:t>autorités</a:t>
            </a:r>
            <a:r>
              <a:rPr lang="en-US" dirty="0" smtClean="0"/>
              <a:t> </a:t>
            </a:r>
            <a:r>
              <a:rPr lang="en-US" dirty="0" err="1" smtClean="0"/>
              <a:t>priorisent</a:t>
            </a:r>
            <a:r>
              <a:rPr lang="en-US" dirty="0" smtClean="0"/>
              <a:t> le </a:t>
            </a:r>
            <a:r>
              <a:rPr lang="en-US" dirty="0" err="1" smtClean="0"/>
              <a:t>développement</a:t>
            </a:r>
            <a:r>
              <a:rPr lang="en-US" dirty="0" smtClean="0"/>
              <a:t> de </a:t>
            </a:r>
            <a:r>
              <a:rPr lang="en-US" dirty="0" err="1" smtClean="0"/>
              <a:t>l’accès</a:t>
            </a:r>
            <a:r>
              <a:rPr lang="en-US" dirty="0" smtClean="0"/>
              <a:t> aux services de base (santé, </a:t>
            </a:r>
            <a:r>
              <a:rPr lang="en-US" dirty="0" err="1" smtClean="0"/>
              <a:t>éducation</a:t>
            </a:r>
            <a:r>
              <a:rPr lang="en-US" dirty="0" smtClean="0"/>
              <a:t>, eau potable, etc.) </a:t>
            </a:r>
            <a:r>
              <a:rPr lang="en-US" dirty="0" err="1" smtClean="0"/>
              <a:t>comme</a:t>
            </a:r>
            <a:r>
              <a:rPr lang="en-US" dirty="0" smtClean="0"/>
              <a:t> </a:t>
            </a:r>
            <a:r>
              <a:rPr lang="en-US" dirty="0" err="1" smtClean="0"/>
              <a:t>mesure</a:t>
            </a:r>
            <a:r>
              <a:rPr lang="en-US" dirty="0" smtClean="0"/>
              <a:t> de </a:t>
            </a:r>
            <a:r>
              <a:rPr lang="en-US" dirty="0" err="1" smtClean="0"/>
              <a:t>développement</a:t>
            </a:r>
            <a:r>
              <a:rPr lang="en-US" dirty="0" smtClean="0"/>
              <a:t> socio-</a:t>
            </a:r>
            <a:r>
              <a:rPr lang="en-US" dirty="0" err="1" smtClean="0"/>
              <a:t>économique</a:t>
            </a:r>
            <a:r>
              <a:rPr lang="en-US" dirty="0"/>
              <a:t> </a:t>
            </a:r>
            <a:r>
              <a:rPr lang="en-US" dirty="0" err="1" smtClean="0"/>
              <a:t>contrairement</a:t>
            </a:r>
            <a:r>
              <a:rPr lang="en-US" dirty="0" smtClean="0"/>
              <a:t> aux populations qui </a:t>
            </a:r>
            <a:r>
              <a:rPr lang="en-US" dirty="0" err="1" smtClean="0"/>
              <a:t>préfèrent</a:t>
            </a:r>
            <a:r>
              <a:rPr lang="en-US" dirty="0" smtClean="0"/>
              <a:t> la creation </a:t>
            </a:r>
            <a:r>
              <a:rPr lang="en-US" dirty="0" err="1" smtClean="0"/>
              <a:t>d’emploi</a:t>
            </a:r>
            <a:r>
              <a:rPr lang="en-US" dirty="0" smtClean="0"/>
              <a:t>.</a:t>
            </a:r>
          </a:p>
        </p:txBody>
      </p:sp>
      <p:sp>
        <p:nvSpPr>
          <p:cNvPr id="4" name="Rectangle 1"/>
          <p:cNvSpPr>
            <a:spLocks noChangeArrowheads="1"/>
          </p:cNvSpPr>
          <p:nvPr/>
        </p:nvSpPr>
        <p:spPr bwMode="auto">
          <a:xfrm>
            <a:off x="264749" y="1277079"/>
            <a:ext cx="6334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4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3. </a:t>
            </a:r>
            <a:r>
              <a:rPr kumimoji="0" lang="fr-FR" altLang="fr-FR" sz="1400" b="1" i="0" u="none" strike="noStrike" cap="none" normalizeH="0" baseline="0" dirty="0" smtClean="0" bmk="_Toc440308676">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14: Priorités</a:t>
            </a:r>
            <a:r>
              <a:rPr kumimoji="0" lang="fr-FR" altLang="fr-FR" sz="1400" b="1" i="0" u="none" strike="noStrike" cap="none" normalizeH="0" dirty="0" smtClean="0" bmk="_Toc440308676">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en développement selon les autorités</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7" name="Chart 6"/>
          <p:cNvGraphicFramePr/>
          <p:nvPr>
            <p:extLst>
              <p:ext uri="{D42A27DB-BD31-4B8C-83A1-F6EECF244321}">
                <p14:modId xmlns:p14="http://schemas.microsoft.com/office/powerpoint/2010/main" val="4248191314"/>
              </p:ext>
            </p:extLst>
          </p:nvPr>
        </p:nvGraphicFramePr>
        <p:xfrm>
          <a:off x="495758" y="1784733"/>
          <a:ext cx="8064347" cy="33381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89243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19438"/>
          </a:xfrm>
        </p:spPr>
        <p:txBody>
          <a:bodyPr/>
          <a:lstStyle/>
          <a:p>
            <a:r>
              <a:rPr lang="en-US" b="1" dirty="0" smtClean="0">
                <a:solidFill>
                  <a:schemeClr val="accent1">
                    <a:lumMod val="75000"/>
                  </a:schemeClr>
                </a:solidFill>
              </a:rPr>
              <a:t>METHODOLOGIE</a:t>
            </a:r>
            <a:endParaRPr lang="fr-FR" b="1" dirty="0">
              <a:solidFill>
                <a:schemeClr val="accent1">
                  <a:lumMod val="75000"/>
                </a:schemeClr>
              </a:solidFill>
            </a:endParaRPr>
          </a:p>
        </p:txBody>
      </p:sp>
      <p:sp>
        <p:nvSpPr>
          <p:cNvPr id="3" name="Content Placeholder 2"/>
          <p:cNvSpPr>
            <a:spLocks noGrp="1"/>
          </p:cNvSpPr>
          <p:nvPr>
            <p:ph idx="1"/>
          </p:nvPr>
        </p:nvSpPr>
        <p:spPr>
          <a:xfrm>
            <a:off x="249382" y="1309255"/>
            <a:ext cx="8603673" cy="4867708"/>
          </a:xfrm>
        </p:spPr>
        <p:txBody>
          <a:bodyPr>
            <a:normAutofit/>
          </a:bodyPr>
          <a:lstStyle/>
          <a:p>
            <a:pPr algn="just"/>
            <a:r>
              <a:rPr lang="en-US" dirty="0" err="1" smtClean="0"/>
              <a:t>Dans</a:t>
            </a:r>
            <a:r>
              <a:rPr lang="en-US" dirty="0" smtClean="0"/>
              <a:t> la perspective des </a:t>
            </a:r>
            <a:r>
              <a:rPr lang="en-US" dirty="0" err="1" smtClean="0"/>
              <a:t>activités</a:t>
            </a:r>
            <a:r>
              <a:rPr lang="en-US" dirty="0" smtClean="0"/>
              <a:t> 1) et 2) ci-</a:t>
            </a:r>
            <a:r>
              <a:rPr lang="en-US" dirty="0" err="1" smtClean="0"/>
              <a:t>dessus</a:t>
            </a:r>
            <a:r>
              <a:rPr lang="en-US" dirty="0" smtClean="0"/>
              <a:t>, la </a:t>
            </a:r>
            <a:r>
              <a:rPr lang="en-US" dirty="0" err="1" smtClean="0"/>
              <a:t>Banque</a:t>
            </a:r>
            <a:r>
              <a:rPr lang="en-US" dirty="0" smtClean="0"/>
              <a:t> </a:t>
            </a:r>
            <a:r>
              <a:rPr lang="en-US" dirty="0" err="1" smtClean="0"/>
              <a:t>Mondiale</a:t>
            </a:r>
            <a:r>
              <a:rPr lang="en-US" dirty="0" smtClean="0"/>
              <a:t> a conduit </a:t>
            </a:r>
            <a:r>
              <a:rPr lang="en-US" dirty="0" err="1" smtClean="0"/>
              <a:t>une</a:t>
            </a:r>
            <a:r>
              <a:rPr lang="en-US" dirty="0" smtClean="0"/>
              <a:t> </a:t>
            </a:r>
            <a:r>
              <a:rPr lang="en-US" dirty="0" err="1" smtClean="0"/>
              <a:t>étude</a:t>
            </a:r>
            <a:r>
              <a:rPr lang="en-US" dirty="0" smtClean="0"/>
              <a:t> au Nord Mali sur:</a:t>
            </a:r>
          </a:p>
          <a:p>
            <a:pPr lvl="1" algn="just"/>
            <a:r>
              <a:rPr lang="en-US" sz="2800" dirty="0" smtClean="0"/>
              <a:t>l</a:t>
            </a:r>
            <a:r>
              <a:rPr lang="fr-FR" sz="2800" dirty="0"/>
              <a:t>’évaluation de la situation socio-économique des </a:t>
            </a:r>
            <a:r>
              <a:rPr lang="fr-FR" sz="2800" dirty="0" smtClean="0"/>
              <a:t>populations;</a:t>
            </a:r>
          </a:p>
          <a:p>
            <a:pPr lvl="1" algn="just"/>
            <a:r>
              <a:rPr lang="fr-FR" sz="2800" dirty="0" smtClean="0"/>
              <a:t> </a:t>
            </a:r>
            <a:r>
              <a:rPr lang="fr-FR" sz="2800" dirty="0"/>
              <a:t>ainsi que leurs priorités dans le domaine de la sécurité, de la </a:t>
            </a:r>
            <a:r>
              <a:rPr lang="fr-FR" sz="2800" dirty="0" smtClean="0"/>
              <a:t>paix</a:t>
            </a:r>
            <a:r>
              <a:rPr lang="fr-FR" sz="2800" dirty="0"/>
              <a:t>, de la stabilité et du développement </a:t>
            </a:r>
            <a:r>
              <a:rPr lang="fr-FR" sz="2800" dirty="0" smtClean="0"/>
              <a:t>socio-économique.</a:t>
            </a:r>
            <a:endParaRPr lang="fr-FR" sz="2800" dirty="0" smtClean="0"/>
          </a:p>
          <a:p>
            <a:pPr algn="just"/>
            <a:r>
              <a:rPr lang="fr-FR" dirty="0"/>
              <a:t>Cette évaluation est basée sur quatre enquêtes réalisées en juillet, août et septembre 2015 auprès des populations du Nord Mali et des réfugiés dans les camps au Niger et en Mauritanie. </a:t>
            </a:r>
            <a:endParaRPr lang="fr-FR" dirty="0" smtClean="0"/>
          </a:p>
        </p:txBody>
      </p:sp>
    </p:spTree>
    <p:extLst>
      <p:ext uri="{BB962C8B-B14F-4D97-AF65-F5344CB8AC3E}">
        <p14:creationId xmlns:p14="http://schemas.microsoft.com/office/powerpoint/2010/main" val="370615086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8"/>
            <a:ext cx="8614501" cy="777444"/>
          </a:xfrm>
        </p:spPr>
        <p:txBody>
          <a:bodyPr>
            <a:noAutofit/>
          </a:bodyPr>
          <a:lstStyle/>
          <a:p>
            <a:r>
              <a:rPr lang="en-US" sz="3000" b="1" dirty="0" smtClean="0">
                <a:solidFill>
                  <a:schemeClr val="accent1">
                    <a:lumMod val="75000"/>
                  </a:schemeClr>
                </a:solidFill>
              </a:rPr>
              <a:t>RESULTATS ENQUETE </a:t>
            </a:r>
            <a:r>
              <a:rPr lang="en-US" sz="3000" b="1" dirty="0" smtClean="0">
                <a:solidFill>
                  <a:schemeClr val="accent1">
                    <a:lumMod val="75000"/>
                  </a:schemeClr>
                </a:solidFill>
              </a:rPr>
              <a:t>CENTRES DE SANTÉ</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0" name="TextBox 9"/>
          <p:cNvSpPr txBox="1"/>
          <p:nvPr/>
        </p:nvSpPr>
        <p:spPr>
          <a:xfrm>
            <a:off x="0" y="1539650"/>
            <a:ext cx="8614501" cy="2062103"/>
          </a:xfrm>
          <a:prstGeom prst="rect">
            <a:avLst/>
          </a:prstGeom>
          <a:noFill/>
        </p:spPr>
        <p:txBody>
          <a:bodyPr wrap="square" rtlCol="0">
            <a:spAutoFit/>
          </a:bodyPr>
          <a:lstStyle/>
          <a:p>
            <a:pPr marL="285750" indent="-285750" algn="just">
              <a:buFont typeface="Wingdings" panose="05000000000000000000" pitchFamily="2" charset="2"/>
              <a:buChar char="Ø"/>
            </a:pPr>
            <a:r>
              <a:rPr lang="en-US" sz="3200" dirty="0" err="1" smtClean="0"/>
              <a:t>L’enquête</a:t>
            </a:r>
            <a:r>
              <a:rPr lang="en-US" sz="3200" dirty="0" smtClean="0"/>
              <a:t> </a:t>
            </a:r>
            <a:r>
              <a:rPr lang="en-US" sz="3200" dirty="0" err="1" smtClean="0"/>
              <a:t>auprès</a:t>
            </a:r>
            <a:r>
              <a:rPr lang="en-US" sz="3200" dirty="0" smtClean="0"/>
              <a:t> des </a:t>
            </a:r>
            <a:r>
              <a:rPr lang="en-US" sz="3200" dirty="0" err="1" smtClean="0"/>
              <a:t>centres</a:t>
            </a:r>
            <a:r>
              <a:rPr lang="en-US" sz="3200" dirty="0" smtClean="0"/>
              <a:t> de santé </a:t>
            </a:r>
            <a:r>
              <a:rPr lang="en-US" sz="3200" dirty="0" err="1" smtClean="0"/>
              <a:t>concerne</a:t>
            </a:r>
            <a:r>
              <a:rPr lang="en-US" sz="3200" dirty="0" smtClean="0">
                <a:latin typeface="Times New Roman" panose="02020603050405020304" pitchFamily="18" charset="0"/>
                <a:cs typeface="Times New Roman" panose="02020603050405020304" pitchFamily="18" charset="0"/>
              </a:rPr>
              <a:t>:</a:t>
            </a:r>
            <a:endParaRPr lang="en-US" sz="3200" dirty="0" smtClean="0">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Les </a:t>
            </a:r>
            <a:r>
              <a:rPr lang="en-US" sz="3200" dirty="0" err="1" smtClean="0">
                <a:latin typeface="Times New Roman" panose="02020603050405020304" pitchFamily="18" charset="0"/>
                <a:cs typeface="Times New Roman" panose="02020603050405020304" pitchFamily="18" charset="0"/>
              </a:rPr>
              <a:t>CSCom</a:t>
            </a:r>
            <a:r>
              <a:rPr lang="en-US" sz="3200" dirty="0" smtClean="0">
                <a:latin typeface="Times New Roman" panose="02020603050405020304" pitchFamily="18" charset="0"/>
                <a:cs typeface="Times New Roman" panose="02020603050405020304" pitchFamily="18" charset="0"/>
              </a:rPr>
              <a:t>;</a:t>
            </a:r>
            <a:endParaRPr lang="en-US" sz="3200" dirty="0" smtClean="0">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Les </a:t>
            </a:r>
            <a:r>
              <a:rPr lang="en-US" sz="3200" dirty="0" err="1" smtClean="0">
                <a:latin typeface="Times New Roman" panose="02020603050405020304" pitchFamily="18" charset="0"/>
                <a:cs typeface="Times New Roman" panose="02020603050405020304" pitchFamily="18" charset="0"/>
              </a:rPr>
              <a:t>CSRef</a:t>
            </a:r>
            <a:endParaRPr lang="en-US" sz="3200" dirty="0" smtClean="0">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Un hospital regional et un </a:t>
            </a:r>
            <a:r>
              <a:rPr lang="en-US" sz="3200" dirty="0" err="1" smtClean="0">
                <a:latin typeface="Times New Roman" panose="02020603050405020304" pitchFamily="18" charset="0"/>
                <a:cs typeface="Times New Roman" panose="02020603050405020304" pitchFamily="18" charset="0"/>
              </a:rPr>
              <a:t>dispensaire</a:t>
            </a:r>
            <a:r>
              <a:rPr lang="en-US" sz="3200" dirty="0" smtClean="0">
                <a:latin typeface="Times New Roman" panose="02020603050405020304" pitchFamily="18" charset="0"/>
                <a:cs typeface="Times New Roman" panose="02020603050405020304" pitchFamily="18" charset="0"/>
              </a:rPr>
              <a:t>.</a:t>
            </a:r>
            <a:endParaRPr lang="en-US" sz="3200" dirty="0" smtClean="0"/>
          </a:p>
        </p:txBody>
      </p:sp>
    </p:spTree>
    <p:extLst>
      <p:ext uri="{BB962C8B-B14F-4D97-AF65-F5344CB8AC3E}">
        <p14:creationId xmlns:p14="http://schemas.microsoft.com/office/powerpoint/2010/main" val="244860869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8"/>
            <a:ext cx="8614501" cy="777444"/>
          </a:xfrm>
        </p:spPr>
        <p:txBody>
          <a:bodyPr>
            <a:noAutofit/>
          </a:bodyPr>
          <a:lstStyle/>
          <a:p>
            <a:r>
              <a:rPr lang="en-US" sz="3000" b="1" dirty="0" smtClean="0">
                <a:solidFill>
                  <a:schemeClr val="accent1">
                    <a:lumMod val="75000"/>
                  </a:schemeClr>
                </a:solidFill>
              </a:rPr>
              <a:t>RESULTATS ENQUETE </a:t>
            </a:r>
            <a:r>
              <a:rPr lang="en-US" sz="3000" b="1" dirty="0" smtClean="0">
                <a:solidFill>
                  <a:schemeClr val="accent1">
                    <a:lumMod val="75000"/>
                  </a:schemeClr>
                </a:solidFill>
              </a:rPr>
              <a:t>CENTRES DE SANTÉ</a:t>
            </a:r>
            <a:br>
              <a:rPr lang="en-US" sz="3000" b="1" dirty="0" smtClean="0">
                <a:solidFill>
                  <a:schemeClr val="accent1">
                    <a:lumMod val="75000"/>
                  </a:schemeClr>
                </a:solidFill>
              </a:rPr>
            </a:br>
            <a:r>
              <a:rPr lang="en-US" sz="3000" b="1" dirty="0" smtClean="0">
                <a:solidFill>
                  <a:schemeClr val="accent1">
                    <a:lumMod val="75000"/>
                  </a:schemeClr>
                </a:solidFill>
              </a:rPr>
              <a:t>IMPACT DE LA CRISE</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3" name="Table 2"/>
          <p:cNvGraphicFramePr>
            <a:graphicFrameLocks noGrp="1"/>
          </p:cNvGraphicFramePr>
          <p:nvPr>
            <p:extLst>
              <p:ext uri="{D42A27DB-BD31-4B8C-83A1-F6EECF244321}">
                <p14:modId xmlns:p14="http://schemas.microsoft.com/office/powerpoint/2010/main" val="2492247579"/>
              </p:ext>
            </p:extLst>
          </p:nvPr>
        </p:nvGraphicFramePr>
        <p:xfrm>
          <a:off x="264746" y="1966065"/>
          <a:ext cx="8614503" cy="2318375"/>
        </p:xfrm>
        <a:graphic>
          <a:graphicData uri="http://schemas.openxmlformats.org/drawingml/2006/table">
            <a:tbl>
              <a:tblPr firstRow="1" firstCol="1" bandRow="1">
                <a:tableStyleId>{5C22544A-7EE6-4342-B048-85BDC9FD1C3A}</a:tableStyleId>
              </a:tblPr>
              <a:tblGrid>
                <a:gridCol w="2105492"/>
                <a:gridCol w="878773"/>
                <a:gridCol w="1445808"/>
                <a:gridCol w="801527"/>
                <a:gridCol w="1246064"/>
                <a:gridCol w="843176"/>
                <a:gridCol w="1293663"/>
              </a:tblGrid>
              <a:tr h="431218">
                <a:tc>
                  <a:txBody>
                    <a:bodyPr/>
                    <a:lstStyle/>
                    <a:p>
                      <a:pPr>
                        <a:lnSpc>
                          <a:spcPct val="150000"/>
                        </a:lnSpc>
                      </a:pPr>
                      <a:endParaRPr lang="fr-FR" sz="1400" dirty="0">
                        <a:solidFill>
                          <a:srgbClr val="000000"/>
                        </a:solidFill>
                        <a:effectLst/>
                        <a:latin typeface="Calibri" panose="020F0502020204030204" pitchFamily="34" charset="0"/>
                        <a:ea typeface="Times New Roman" panose="02020603050405020304" pitchFamily="18" charset="0"/>
                      </a:endParaRPr>
                    </a:p>
                  </a:txBody>
                  <a:tcPr marL="68580" marR="68580" marT="0" marB="0" anchor="ctr"/>
                </a:tc>
                <a:tc gridSpan="2">
                  <a:txBody>
                    <a:bodyPr/>
                    <a:lstStyle/>
                    <a:p>
                      <a:pPr marL="0" marR="0" algn="ctr">
                        <a:lnSpc>
                          <a:spcPct val="150000"/>
                        </a:lnSpc>
                        <a:spcBef>
                          <a:spcPts val="400"/>
                        </a:spcBef>
                        <a:spcAft>
                          <a:spcPts val="0"/>
                        </a:spcAft>
                      </a:pPr>
                      <a:r>
                        <a:rPr lang="fr-FR" sz="1400" dirty="0">
                          <a:effectLst/>
                        </a:rPr>
                        <a:t>Gao</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fr-FR"/>
                    </a:p>
                  </a:txBody>
                  <a:tcPr/>
                </a:tc>
                <a:tc gridSpan="2">
                  <a:txBody>
                    <a:bodyPr/>
                    <a:lstStyle/>
                    <a:p>
                      <a:pPr marL="0" marR="0" algn="ctr">
                        <a:lnSpc>
                          <a:spcPct val="150000"/>
                        </a:lnSpc>
                        <a:spcBef>
                          <a:spcPts val="400"/>
                        </a:spcBef>
                        <a:spcAft>
                          <a:spcPts val="0"/>
                        </a:spcAft>
                      </a:pPr>
                      <a:r>
                        <a:rPr lang="fr-FR" sz="1400" dirty="0">
                          <a:effectLst/>
                        </a:rPr>
                        <a:t>Kidal</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fr-FR"/>
                    </a:p>
                  </a:txBody>
                  <a:tcPr/>
                </a:tc>
                <a:tc gridSpan="2">
                  <a:txBody>
                    <a:bodyPr/>
                    <a:lstStyle/>
                    <a:p>
                      <a:pPr marL="0" marR="0" algn="ctr">
                        <a:lnSpc>
                          <a:spcPct val="150000"/>
                        </a:lnSpc>
                        <a:spcBef>
                          <a:spcPts val="400"/>
                        </a:spcBef>
                        <a:spcAft>
                          <a:spcPts val="0"/>
                        </a:spcAft>
                      </a:pPr>
                      <a:r>
                        <a:rPr lang="fr-FR" sz="1400">
                          <a:effectLst/>
                        </a:rPr>
                        <a:t>Tombouctou</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fr-FR"/>
                    </a:p>
                  </a:txBody>
                  <a:tcPr/>
                </a:tc>
              </a:tr>
              <a:tr h="445069">
                <a:tc>
                  <a:txBody>
                    <a:bodyPr/>
                    <a:lstStyle/>
                    <a:p>
                      <a:pPr>
                        <a:lnSpc>
                          <a:spcPct val="150000"/>
                        </a:lnSpc>
                      </a:pPr>
                      <a:endParaRPr lang="fr-FR" sz="1400">
                        <a:solidFill>
                          <a:srgbClr val="000000"/>
                        </a:solidFill>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a:lnSpc>
                          <a:spcPct val="150000"/>
                        </a:lnSpc>
                        <a:spcBef>
                          <a:spcPts val="400"/>
                        </a:spcBef>
                        <a:spcAft>
                          <a:spcPts val="0"/>
                        </a:spcAft>
                      </a:pPr>
                      <a:r>
                        <a:rPr lang="fr-FR" sz="1400">
                          <a:effectLst/>
                        </a:rPr>
                        <a:t>Avant la crise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dirty="0">
                          <a:effectLst/>
                        </a:rPr>
                        <a:t>Au moment de l'enquête</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dirty="0">
                          <a:effectLst/>
                        </a:rPr>
                        <a:t>Avant la crise</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dirty="0">
                          <a:effectLst/>
                        </a:rPr>
                        <a:t>Au moment de l'enquête</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dirty="0">
                          <a:effectLst/>
                        </a:rPr>
                        <a:t>Avant la crise</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Au moment de l'enquête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550844">
                <a:tc>
                  <a:txBody>
                    <a:bodyPr/>
                    <a:lstStyle/>
                    <a:p>
                      <a:pPr marL="0" marR="0">
                        <a:lnSpc>
                          <a:spcPct val="150000"/>
                        </a:lnSpc>
                        <a:spcBef>
                          <a:spcPts val="400"/>
                        </a:spcBef>
                        <a:spcAft>
                          <a:spcPts val="0"/>
                        </a:spcAft>
                      </a:pPr>
                      <a:r>
                        <a:rPr lang="fr-FR" sz="1400">
                          <a:effectLst/>
                        </a:rPr>
                        <a:t>Nombre moyen de jours ouverts/semaine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400"/>
                        </a:spcBef>
                        <a:spcAft>
                          <a:spcPts val="0"/>
                        </a:spcAft>
                      </a:pPr>
                      <a:r>
                        <a:rPr lang="fr-FR" sz="1400" dirty="0">
                          <a:effectLst/>
                        </a:rPr>
                        <a:t>6.8</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dirty="0">
                          <a:effectLst/>
                        </a:rPr>
                        <a:t>6.9</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dirty="0">
                          <a:effectLst/>
                        </a:rPr>
                        <a:t>6.8</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dirty="0">
                          <a:effectLst/>
                        </a:rPr>
                        <a:t>6.9</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dirty="0">
                          <a:effectLst/>
                        </a:rPr>
                        <a:t>6.3</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dirty="0">
                          <a:effectLst/>
                        </a:rPr>
                        <a:t>6.2</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550843">
                <a:tc>
                  <a:txBody>
                    <a:bodyPr/>
                    <a:lstStyle/>
                    <a:p>
                      <a:pPr marL="0" marR="0">
                        <a:lnSpc>
                          <a:spcPct val="150000"/>
                        </a:lnSpc>
                        <a:spcBef>
                          <a:spcPts val="400"/>
                        </a:spcBef>
                        <a:spcAft>
                          <a:spcPts val="0"/>
                        </a:spcAft>
                      </a:pPr>
                      <a:r>
                        <a:rPr lang="fr-FR" sz="1400" dirty="0">
                          <a:effectLst/>
                        </a:rPr>
                        <a:t>Nombre moyen d'heures d’ouverture/jour</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400"/>
                        </a:spcBef>
                        <a:spcAft>
                          <a:spcPts val="0"/>
                        </a:spcAft>
                      </a:pPr>
                      <a:r>
                        <a:rPr lang="fr-FR" sz="1400">
                          <a:effectLst/>
                        </a:rPr>
                        <a:t>17.1</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11.3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11.3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8.5</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dirty="0">
                          <a:effectLst/>
                        </a:rPr>
                        <a:t>10.7</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dirty="0">
                          <a:effectLst/>
                        </a:rPr>
                        <a:t>10.2</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4" name="Rectangle 1"/>
          <p:cNvSpPr>
            <a:spLocks noChangeArrowheads="1"/>
          </p:cNvSpPr>
          <p:nvPr/>
        </p:nvSpPr>
        <p:spPr bwMode="auto">
          <a:xfrm>
            <a:off x="342211" y="1120239"/>
            <a:ext cx="817382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6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4. </a:t>
            </a:r>
            <a:r>
              <a:rPr kumimoji="0" lang="fr-FR" altLang="fr-FR" sz="1600" b="1" i="0" u="none" strike="noStrike" cap="none" normalizeH="0" baseline="0" dirty="0" smtClean="0" bmk="_Toc440308709">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 Nombre moyen de jours d'ouverture par semaine, nombre moyen d'heures d'ouverture par jour et nombre de lits d'hospitalisation</a:t>
            </a:r>
            <a:endParaRPr kumimoji="0" lang="fr-FR" altLang="fr-FR" sz="1600" b="0" i="0" u="none" strike="noStrike" cap="none" normalizeH="0" baseline="0" dirty="0" smtClean="0">
              <a:ln>
                <a:noFill/>
              </a:ln>
              <a:solidFill>
                <a:schemeClr val="tx1"/>
              </a:solidFill>
              <a:effectLst/>
              <a:latin typeface="Arial" panose="020B0604020202020204" pitchFamily="34" charset="0"/>
            </a:endParaRPr>
          </a:p>
        </p:txBody>
      </p:sp>
      <p:sp>
        <p:nvSpPr>
          <p:cNvPr id="5" name="TextBox 4"/>
          <p:cNvSpPr txBox="1"/>
          <p:nvPr/>
        </p:nvSpPr>
        <p:spPr>
          <a:xfrm>
            <a:off x="165253" y="4891489"/>
            <a:ext cx="8713997" cy="1200329"/>
          </a:xfrm>
          <a:prstGeom prst="rect">
            <a:avLst/>
          </a:prstGeom>
          <a:noFill/>
        </p:spPr>
        <p:txBody>
          <a:bodyPr wrap="square" rtlCol="0">
            <a:spAutoFit/>
          </a:bodyPr>
          <a:lstStyle/>
          <a:p>
            <a:pPr marL="285750" indent="-285750">
              <a:buFont typeface="Wingdings" panose="05000000000000000000" pitchFamily="2" charset="2"/>
              <a:buChar char="Ø"/>
            </a:pPr>
            <a:r>
              <a:rPr lang="en-US" dirty="0" smtClean="0"/>
              <a:t>À Gao et Kidal, les </a:t>
            </a:r>
            <a:r>
              <a:rPr lang="en-US" dirty="0" err="1" smtClean="0"/>
              <a:t>hôpitaux</a:t>
            </a:r>
            <a:r>
              <a:rPr lang="en-US" dirty="0" smtClean="0"/>
              <a:t> </a:t>
            </a:r>
            <a:r>
              <a:rPr lang="en-US" dirty="0" err="1" smtClean="0"/>
              <a:t>continuent</a:t>
            </a:r>
            <a:r>
              <a:rPr lang="en-US" dirty="0" smtClean="0"/>
              <a:t> </a:t>
            </a:r>
            <a:r>
              <a:rPr lang="en-US" dirty="0" err="1" smtClean="0"/>
              <a:t>d’ouvrir</a:t>
            </a:r>
            <a:r>
              <a:rPr lang="en-US" dirty="0" smtClean="0"/>
              <a:t> </a:t>
            </a:r>
            <a:r>
              <a:rPr lang="en-US" dirty="0" err="1" smtClean="0"/>
              <a:t>en</a:t>
            </a:r>
            <a:r>
              <a:rPr lang="en-US" dirty="0" smtClean="0"/>
              <a:t> </a:t>
            </a:r>
            <a:r>
              <a:rPr lang="en-US" dirty="0" err="1" smtClean="0"/>
              <a:t>moyenne</a:t>
            </a:r>
            <a:r>
              <a:rPr lang="en-US" dirty="0" smtClean="0"/>
              <a:t> 7 </a:t>
            </a:r>
            <a:r>
              <a:rPr lang="en-US" dirty="0" err="1" smtClean="0"/>
              <a:t>jours</a:t>
            </a:r>
            <a:r>
              <a:rPr lang="en-US" dirty="0" smtClean="0"/>
              <a:t> sur 7 </a:t>
            </a:r>
            <a:r>
              <a:rPr lang="en-US" dirty="0" err="1" smtClean="0"/>
              <a:t>comme</a:t>
            </a:r>
            <a:r>
              <a:rPr lang="en-US" dirty="0" smtClean="0"/>
              <a:t> </a:t>
            </a:r>
            <a:r>
              <a:rPr lang="en-US" dirty="0" err="1" smtClean="0"/>
              <a:t>avant</a:t>
            </a:r>
            <a:r>
              <a:rPr lang="en-US" dirty="0" smtClean="0"/>
              <a:t> le </a:t>
            </a:r>
            <a:r>
              <a:rPr lang="en-US" dirty="0" err="1" smtClean="0"/>
              <a:t>crise</a:t>
            </a:r>
            <a:r>
              <a:rPr lang="en-US" dirty="0" smtClean="0"/>
              <a:t> </a:t>
            </a:r>
            <a:r>
              <a:rPr lang="en-US" dirty="0" err="1" smtClean="0"/>
              <a:t>alors</a:t>
            </a:r>
            <a:r>
              <a:rPr lang="en-US" dirty="0" smtClean="0"/>
              <a:t> le </a:t>
            </a:r>
            <a:r>
              <a:rPr lang="en-US" dirty="0" err="1" smtClean="0"/>
              <a:t>nombre</a:t>
            </a:r>
            <a:r>
              <a:rPr lang="en-US" dirty="0" smtClean="0"/>
              <a:t> </a:t>
            </a:r>
            <a:r>
              <a:rPr lang="en-US" dirty="0" err="1" smtClean="0"/>
              <a:t>moyen</a:t>
            </a:r>
            <a:r>
              <a:rPr lang="en-US" dirty="0" smtClean="0"/>
              <a:t> </a:t>
            </a:r>
            <a:r>
              <a:rPr lang="en-US" dirty="0" err="1" smtClean="0"/>
              <a:t>d’heures</a:t>
            </a:r>
            <a:r>
              <a:rPr lang="en-US" dirty="0" smtClean="0"/>
              <a:t> par jour a </a:t>
            </a:r>
            <a:r>
              <a:rPr lang="en-US" dirty="0" err="1" smtClean="0"/>
              <a:t>diminué</a:t>
            </a:r>
            <a:endParaRPr lang="en-US" dirty="0" smtClean="0"/>
          </a:p>
          <a:p>
            <a:pPr marL="285750" indent="-285750">
              <a:buFont typeface="Wingdings" panose="05000000000000000000" pitchFamily="2" charset="2"/>
              <a:buChar char="Ø"/>
            </a:pPr>
            <a:r>
              <a:rPr lang="en-US" dirty="0" smtClean="0"/>
              <a:t>À Tombouctou, les </a:t>
            </a:r>
            <a:r>
              <a:rPr lang="en-US" dirty="0" err="1" smtClean="0"/>
              <a:t>hôptaux</a:t>
            </a:r>
            <a:r>
              <a:rPr lang="en-US" dirty="0" smtClean="0"/>
              <a:t> </a:t>
            </a:r>
            <a:r>
              <a:rPr lang="en-US" dirty="0" err="1" smtClean="0"/>
              <a:t>continuent</a:t>
            </a:r>
            <a:r>
              <a:rPr lang="en-US" dirty="0" smtClean="0"/>
              <a:t> </a:t>
            </a:r>
            <a:r>
              <a:rPr lang="en-US" dirty="0" err="1" smtClean="0"/>
              <a:t>d’ouvrir</a:t>
            </a:r>
            <a:r>
              <a:rPr lang="en-US" dirty="0" smtClean="0"/>
              <a:t> </a:t>
            </a:r>
            <a:r>
              <a:rPr lang="en-US" dirty="0" err="1" smtClean="0"/>
              <a:t>en</a:t>
            </a:r>
            <a:r>
              <a:rPr lang="en-US" dirty="0" smtClean="0"/>
              <a:t> </a:t>
            </a:r>
            <a:r>
              <a:rPr lang="en-US" dirty="0" err="1" smtClean="0"/>
              <a:t>moyenne</a:t>
            </a:r>
            <a:r>
              <a:rPr lang="en-US" dirty="0" smtClean="0"/>
              <a:t> 6 </a:t>
            </a:r>
            <a:r>
              <a:rPr lang="en-US" dirty="0" err="1" smtClean="0"/>
              <a:t>jours</a:t>
            </a:r>
            <a:r>
              <a:rPr lang="en-US" dirty="0" smtClean="0"/>
              <a:t> sur 7 et 10 </a:t>
            </a:r>
            <a:r>
              <a:rPr lang="en-US" dirty="0" err="1" smtClean="0"/>
              <a:t>heures</a:t>
            </a:r>
            <a:r>
              <a:rPr lang="en-US" dirty="0" smtClean="0"/>
              <a:t> par jour </a:t>
            </a:r>
            <a:r>
              <a:rPr lang="en-US" dirty="0" err="1" smtClean="0"/>
              <a:t>comme</a:t>
            </a:r>
            <a:r>
              <a:rPr lang="en-US" dirty="0" smtClean="0"/>
              <a:t> </a:t>
            </a:r>
            <a:r>
              <a:rPr lang="en-US" dirty="0" err="1" smtClean="0"/>
              <a:t>avant</a:t>
            </a:r>
            <a:r>
              <a:rPr lang="en-US" dirty="0" smtClean="0"/>
              <a:t> la </a:t>
            </a:r>
            <a:r>
              <a:rPr lang="en-US" dirty="0" err="1" smtClean="0"/>
              <a:t>crise</a:t>
            </a:r>
            <a:endParaRPr lang="fr-FR" dirty="0"/>
          </a:p>
        </p:txBody>
      </p:sp>
    </p:spTree>
    <p:extLst>
      <p:ext uri="{BB962C8B-B14F-4D97-AF65-F5344CB8AC3E}">
        <p14:creationId xmlns:p14="http://schemas.microsoft.com/office/powerpoint/2010/main" val="152146981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8"/>
            <a:ext cx="8614501" cy="777444"/>
          </a:xfrm>
        </p:spPr>
        <p:txBody>
          <a:bodyPr>
            <a:noAutofit/>
          </a:bodyPr>
          <a:lstStyle/>
          <a:p>
            <a:r>
              <a:rPr lang="en-US" sz="3000" b="1" dirty="0" smtClean="0">
                <a:solidFill>
                  <a:schemeClr val="accent1">
                    <a:lumMod val="75000"/>
                  </a:schemeClr>
                </a:solidFill>
              </a:rPr>
              <a:t>RESULTATS ENQUETE </a:t>
            </a:r>
            <a:r>
              <a:rPr lang="en-US" sz="3000" b="1" dirty="0" smtClean="0">
                <a:solidFill>
                  <a:schemeClr val="accent1">
                    <a:lumMod val="75000"/>
                  </a:schemeClr>
                </a:solidFill>
              </a:rPr>
              <a:t>CENTRES DE SANTÉ</a:t>
            </a:r>
            <a:br>
              <a:rPr lang="en-US" sz="3000" b="1" dirty="0" smtClean="0">
                <a:solidFill>
                  <a:schemeClr val="accent1">
                    <a:lumMod val="75000"/>
                  </a:schemeClr>
                </a:solidFill>
              </a:rPr>
            </a:br>
            <a:r>
              <a:rPr lang="en-US" sz="3000" b="1" dirty="0" smtClean="0">
                <a:solidFill>
                  <a:schemeClr val="accent1">
                    <a:lumMod val="75000"/>
                  </a:schemeClr>
                </a:solidFill>
              </a:rPr>
              <a:t>IMPACT DE LA CRISE</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TextBox 4"/>
          <p:cNvSpPr txBox="1"/>
          <p:nvPr/>
        </p:nvSpPr>
        <p:spPr>
          <a:xfrm>
            <a:off x="165253" y="4476073"/>
            <a:ext cx="8713997" cy="2308324"/>
          </a:xfrm>
          <a:prstGeom prst="rect">
            <a:avLst/>
          </a:prstGeom>
          <a:noFill/>
        </p:spPr>
        <p:txBody>
          <a:bodyPr wrap="square" rtlCol="0">
            <a:spAutoFit/>
          </a:bodyPr>
          <a:lstStyle/>
          <a:p>
            <a:pPr marL="285750" indent="-285750" algn="just">
              <a:buFont typeface="Wingdings" panose="05000000000000000000" pitchFamily="2" charset="2"/>
              <a:buChar char="Ø"/>
            </a:pPr>
            <a:r>
              <a:rPr lang="fr-FR" dirty="0"/>
              <a:t>Les services </a:t>
            </a:r>
            <a:r>
              <a:rPr lang="fr-FR" dirty="0" smtClean="0"/>
              <a:t>offerts dans les hôpitaux </a:t>
            </a:r>
            <a:r>
              <a:rPr lang="fr-FR" dirty="0"/>
              <a:t>n’ont pas changé avec la </a:t>
            </a:r>
            <a:r>
              <a:rPr lang="fr-FR" dirty="0" smtClean="0"/>
              <a:t>crise;</a:t>
            </a:r>
          </a:p>
          <a:p>
            <a:pPr marL="285750" indent="-285750" algn="just">
              <a:buFont typeface="Wingdings" panose="05000000000000000000" pitchFamily="2" charset="2"/>
              <a:buChar char="Ø"/>
            </a:pPr>
            <a:r>
              <a:rPr lang="fr-FR" dirty="0" smtClean="0"/>
              <a:t>L’offre </a:t>
            </a:r>
            <a:r>
              <a:rPr lang="fr-FR" dirty="0"/>
              <a:t>des services d’hospitalisation a même augmenté à Gao et Tombouctou et est resté stable à </a:t>
            </a:r>
            <a:r>
              <a:rPr lang="fr-FR" dirty="0" smtClean="0"/>
              <a:t>Kidal;</a:t>
            </a:r>
          </a:p>
          <a:p>
            <a:pPr marL="285750" indent="-285750" algn="just">
              <a:buFont typeface="Wingdings" panose="05000000000000000000" pitchFamily="2" charset="2"/>
              <a:buChar char="Ø"/>
            </a:pPr>
            <a:r>
              <a:rPr lang="fr-FR" dirty="0" smtClean="0"/>
              <a:t> </a:t>
            </a:r>
            <a:r>
              <a:rPr lang="fr-FR" dirty="0"/>
              <a:t>L’offre des services de maternité a augmenté à Gao, est stable à Kidal, mais a diminué à </a:t>
            </a:r>
            <a:r>
              <a:rPr lang="fr-FR" dirty="0" smtClean="0"/>
              <a:t>Tombouctou;</a:t>
            </a:r>
          </a:p>
          <a:p>
            <a:pPr marL="285750" indent="-285750" algn="just">
              <a:buFont typeface="Wingdings" panose="05000000000000000000" pitchFamily="2" charset="2"/>
              <a:buChar char="Ø"/>
            </a:pPr>
            <a:r>
              <a:rPr lang="fr-FR" dirty="0" smtClean="0"/>
              <a:t>Les </a:t>
            </a:r>
            <a:r>
              <a:rPr lang="fr-FR" dirty="0"/>
              <a:t>services de salle de travail, de salle d’accouchement, de césarienne et de transfusion sanguine ont légèrement baissé ou sont restés stables entre le début de la crise et le moment de </a:t>
            </a:r>
            <a:r>
              <a:rPr lang="fr-FR" dirty="0" smtClean="0"/>
              <a:t>l’enquête.</a:t>
            </a:r>
            <a:endParaRPr lang="fr-FR" dirty="0"/>
          </a:p>
        </p:txBody>
      </p:sp>
      <p:graphicFrame>
        <p:nvGraphicFramePr>
          <p:cNvPr id="6" name="Table 5"/>
          <p:cNvGraphicFramePr>
            <a:graphicFrameLocks noGrp="1"/>
          </p:cNvGraphicFramePr>
          <p:nvPr>
            <p:extLst>
              <p:ext uri="{D42A27DB-BD31-4B8C-83A1-F6EECF244321}">
                <p14:modId xmlns:p14="http://schemas.microsoft.com/office/powerpoint/2010/main" val="3784870867"/>
              </p:ext>
            </p:extLst>
          </p:nvPr>
        </p:nvGraphicFramePr>
        <p:xfrm>
          <a:off x="165252" y="1449901"/>
          <a:ext cx="8713998" cy="2847277"/>
        </p:xfrm>
        <a:graphic>
          <a:graphicData uri="http://schemas.openxmlformats.org/drawingml/2006/table">
            <a:tbl>
              <a:tblPr firstRow="1" firstCol="1" bandRow="1">
                <a:tableStyleId>{5C22544A-7EE6-4342-B048-85BDC9FD1C3A}</a:tableStyleId>
              </a:tblPr>
              <a:tblGrid>
                <a:gridCol w="2071896"/>
                <a:gridCol w="865906"/>
                <a:gridCol w="1483289"/>
                <a:gridCol w="822306"/>
                <a:gridCol w="1278367"/>
                <a:gridCol w="865034"/>
                <a:gridCol w="1327200"/>
              </a:tblGrid>
              <a:tr h="274320">
                <a:tc>
                  <a:txBody>
                    <a:bodyPr/>
                    <a:lstStyle/>
                    <a:p>
                      <a:pPr>
                        <a:lnSpc>
                          <a:spcPct val="150000"/>
                        </a:lnSpc>
                      </a:pPr>
                      <a:endParaRPr lang="fr-FR" sz="1400" dirty="0">
                        <a:solidFill>
                          <a:srgbClr val="000000"/>
                        </a:solidFill>
                        <a:effectLst/>
                        <a:latin typeface="Calibri" panose="020F0502020204030204" pitchFamily="34" charset="0"/>
                        <a:ea typeface="Times New Roman" panose="02020603050405020304" pitchFamily="18" charset="0"/>
                      </a:endParaRPr>
                    </a:p>
                  </a:txBody>
                  <a:tcPr marL="68580" marR="68580" marT="0" marB="0" anchor="ctr"/>
                </a:tc>
                <a:tc gridSpan="2">
                  <a:txBody>
                    <a:bodyPr/>
                    <a:lstStyle/>
                    <a:p>
                      <a:pPr marL="0" marR="0" algn="ctr">
                        <a:lnSpc>
                          <a:spcPct val="150000"/>
                        </a:lnSpc>
                        <a:spcBef>
                          <a:spcPts val="400"/>
                        </a:spcBef>
                        <a:spcAft>
                          <a:spcPts val="0"/>
                        </a:spcAft>
                      </a:pPr>
                      <a:r>
                        <a:rPr lang="fr-FR" sz="1400" dirty="0">
                          <a:effectLst/>
                        </a:rPr>
                        <a:t>Gao</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fr-FR"/>
                    </a:p>
                  </a:txBody>
                  <a:tcPr/>
                </a:tc>
                <a:tc gridSpan="2">
                  <a:txBody>
                    <a:bodyPr/>
                    <a:lstStyle/>
                    <a:p>
                      <a:pPr marL="0" marR="0" algn="ctr">
                        <a:lnSpc>
                          <a:spcPct val="150000"/>
                        </a:lnSpc>
                        <a:spcBef>
                          <a:spcPts val="400"/>
                        </a:spcBef>
                        <a:spcAft>
                          <a:spcPts val="0"/>
                        </a:spcAft>
                      </a:pPr>
                      <a:r>
                        <a:rPr lang="fr-FR" sz="1400">
                          <a:effectLst/>
                        </a:rPr>
                        <a:t>Kidal</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fr-FR"/>
                    </a:p>
                  </a:txBody>
                  <a:tcPr/>
                </a:tc>
                <a:tc gridSpan="2">
                  <a:txBody>
                    <a:bodyPr/>
                    <a:lstStyle/>
                    <a:p>
                      <a:pPr marL="0" marR="0" algn="ctr">
                        <a:lnSpc>
                          <a:spcPct val="150000"/>
                        </a:lnSpc>
                        <a:spcBef>
                          <a:spcPts val="400"/>
                        </a:spcBef>
                        <a:spcAft>
                          <a:spcPts val="0"/>
                        </a:spcAft>
                      </a:pPr>
                      <a:r>
                        <a:rPr lang="fr-FR" sz="1400">
                          <a:effectLst/>
                        </a:rPr>
                        <a:t>Tombouctou</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fr-FR"/>
                    </a:p>
                  </a:txBody>
                  <a:tcPr/>
                </a:tc>
              </a:tr>
              <a:tr h="345298">
                <a:tc>
                  <a:txBody>
                    <a:bodyPr/>
                    <a:lstStyle/>
                    <a:p>
                      <a:pPr>
                        <a:lnSpc>
                          <a:spcPct val="150000"/>
                        </a:lnSpc>
                      </a:pPr>
                      <a:endParaRPr lang="fr-FR" sz="1400">
                        <a:solidFill>
                          <a:srgbClr val="000000"/>
                        </a:solidFill>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a:lnSpc>
                          <a:spcPct val="150000"/>
                        </a:lnSpc>
                        <a:spcBef>
                          <a:spcPts val="400"/>
                        </a:spcBef>
                        <a:spcAft>
                          <a:spcPts val="0"/>
                        </a:spcAft>
                      </a:pPr>
                      <a:r>
                        <a:rPr lang="fr-FR" sz="1400">
                          <a:effectLst/>
                        </a:rPr>
                        <a:t>Avant la crise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400"/>
                        </a:spcBef>
                        <a:spcAft>
                          <a:spcPts val="0"/>
                        </a:spcAft>
                      </a:pPr>
                      <a:r>
                        <a:rPr lang="fr-FR" sz="1400" dirty="0">
                          <a:effectLst/>
                        </a:rPr>
                        <a:t>Au moment de l'enquête</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400"/>
                        </a:spcBef>
                        <a:spcAft>
                          <a:spcPts val="0"/>
                        </a:spcAft>
                      </a:pPr>
                      <a:r>
                        <a:rPr lang="fr-FR" sz="1400" dirty="0">
                          <a:effectLst/>
                        </a:rPr>
                        <a:t>Avant la crise</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400"/>
                        </a:spcBef>
                        <a:spcAft>
                          <a:spcPts val="0"/>
                        </a:spcAft>
                      </a:pPr>
                      <a:r>
                        <a:rPr lang="fr-FR" sz="1400" dirty="0">
                          <a:effectLst/>
                        </a:rPr>
                        <a:t>Au moment de l'enquête</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400"/>
                        </a:spcBef>
                        <a:spcAft>
                          <a:spcPts val="0"/>
                        </a:spcAft>
                      </a:pPr>
                      <a:r>
                        <a:rPr lang="fr-FR" sz="1400" dirty="0">
                          <a:effectLst/>
                        </a:rPr>
                        <a:t>Avant la crise</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400"/>
                        </a:spcBef>
                        <a:spcAft>
                          <a:spcPts val="0"/>
                        </a:spcAft>
                      </a:pPr>
                      <a:r>
                        <a:rPr lang="fr-FR" sz="1400">
                          <a:effectLst/>
                        </a:rPr>
                        <a:t>Au moment de l'enquête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240030">
                <a:tc>
                  <a:txBody>
                    <a:bodyPr/>
                    <a:lstStyle/>
                    <a:p>
                      <a:pPr marL="0" marR="0">
                        <a:lnSpc>
                          <a:spcPct val="150000"/>
                        </a:lnSpc>
                        <a:spcBef>
                          <a:spcPts val="400"/>
                        </a:spcBef>
                        <a:spcAft>
                          <a:spcPts val="0"/>
                        </a:spcAft>
                      </a:pPr>
                      <a:r>
                        <a:rPr lang="fr-FR" sz="1400">
                          <a:effectLst/>
                        </a:rPr>
                        <a:t>Service d'hospitalisation</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86.7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93.3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83.3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83.3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dirty="0">
                          <a:effectLst/>
                        </a:rPr>
                        <a:t>46.7</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53.3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40030">
                <a:tc>
                  <a:txBody>
                    <a:bodyPr/>
                    <a:lstStyle/>
                    <a:p>
                      <a:pPr marL="0" marR="0">
                        <a:lnSpc>
                          <a:spcPct val="150000"/>
                        </a:lnSpc>
                        <a:spcBef>
                          <a:spcPts val="400"/>
                        </a:spcBef>
                        <a:spcAft>
                          <a:spcPts val="0"/>
                        </a:spcAft>
                      </a:pPr>
                      <a:r>
                        <a:rPr lang="fr-FR" sz="1400">
                          <a:effectLst/>
                        </a:rPr>
                        <a:t>Service maternité</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66.7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80.0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83.3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83.3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100.0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dirty="0">
                          <a:effectLst/>
                        </a:rPr>
                        <a:t>93.3</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40030">
                <a:tc>
                  <a:txBody>
                    <a:bodyPr/>
                    <a:lstStyle/>
                    <a:p>
                      <a:pPr marL="0" marR="0">
                        <a:lnSpc>
                          <a:spcPct val="150000"/>
                        </a:lnSpc>
                        <a:spcBef>
                          <a:spcPts val="400"/>
                        </a:spcBef>
                        <a:spcAft>
                          <a:spcPts val="0"/>
                        </a:spcAft>
                      </a:pPr>
                      <a:r>
                        <a:rPr lang="fr-FR" sz="1400">
                          <a:effectLst/>
                        </a:rPr>
                        <a:t>Salle de travail</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90.0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83.3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100.0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100.0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66.7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dirty="0">
                          <a:effectLst/>
                        </a:rPr>
                        <a:t>64.3</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40030">
                <a:tc>
                  <a:txBody>
                    <a:bodyPr/>
                    <a:lstStyle/>
                    <a:p>
                      <a:pPr marL="0" marR="0">
                        <a:lnSpc>
                          <a:spcPct val="150000"/>
                        </a:lnSpc>
                        <a:spcBef>
                          <a:spcPts val="400"/>
                        </a:spcBef>
                        <a:spcAft>
                          <a:spcPts val="0"/>
                        </a:spcAft>
                      </a:pPr>
                      <a:r>
                        <a:rPr lang="fr-FR" sz="1400">
                          <a:effectLst/>
                        </a:rPr>
                        <a:t>Salle d'accouchement</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90.0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91.7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100.0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100.0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100.0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dirty="0">
                          <a:effectLst/>
                        </a:rPr>
                        <a:t>100.0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40030">
                <a:tc>
                  <a:txBody>
                    <a:bodyPr/>
                    <a:lstStyle/>
                    <a:p>
                      <a:pPr marL="0" marR="0">
                        <a:lnSpc>
                          <a:spcPct val="150000"/>
                        </a:lnSpc>
                        <a:spcBef>
                          <a:spcPts val="400"/>
                        </a:spcBef>
                        <a:spcAft>
                          <a:spcPts val="0"/>
                        </a:spcAft>
                      </a:pPr>
                      <a:r>
                        <a:rPr lang="fr-FR" sz="1400">
                          <a:effectLst/>
                        </a:rPr>
                        <a:t>Césarienne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30.0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33.3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20.0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20.0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6.7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dirty="0">
                          <a:effectLst/>
                        </a:rPr>
                        <a:t>7.1</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40030">
                <a:tc>
                  <a:txBody>
                    <a:bodyPr/>
                    <a:lstStyle/>
                    <a:p>
                      <a:pPr marL="0" marR="0">
                        <a:lnSpc>
                          <a:spcPct val="150000"/>
                        </a:lnSpc>
                        <a:spcBef>
                          <a:spcPts val="400"/>
                        </a:spcBef>
                        <a:spcAft>
                          <a:spcPts val="0"/>
                        </a:spcAft>
                      </a:pPr>
                      <a:r>
                        <a:rPr lang="fr-FR" sz="1400">
                          <a:effectLst/>
                        </a:rPr>
                        <a:t>Transfusion sanguine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20.0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20.0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16.7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16.7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a:effectLst/>
                        </a:rPr>
                        <a:t>6.7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400"/>
                        </a:spcBef>
                        <a:spcAft>
                          <a:spcPts val="0"/>
                        </a:spcAft>
                      </a:pPr>
                      <a:r>
                        <a:rPr lang="fr-FR" sz="1400" dirty="0">
                          <a:effectLst/>
                        </a:rPr>
                        <a:t>6.7</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7" name="Rectangle 1"/>
          <p:cNvSpPr>
            <a:spLocks noChangeArrowheads="1"/>
          </p:cNvSpPr>
          <p:nvPr/>
        </p:nvSpPr>
        <p:spPr bwMode="auto">
          <a:xfrm>
            <a:off x="165253" y="943996"/>
            <a:ext cx="681944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4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4. </a:t>
            </a:r>
            <a:r>
              <a:rPr kumimoji="0" lang="fr-FR" altLang="fr-FR" sz="1400" b="1" i="0" u="none" strike="noStrike" cap="none" normalizeH="0" baseline="0" dirty="0" smtClean="0" bmk="_Toc44030871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 Services offerts dans les centres de sant</a:t>
            </a:r>
            <a:r>
              <a:rPr kumimoji="0" lang="fr-FR" altLang="fr-FR" sz="1400" b="1" i="0" u="none" strike="noStrike" cap="none" normalizeH="0" baseline="0" dirty="0" smtClean="0" bmk="_Toc44030871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400" b="1" i="0" u="none" strike="noStrike" cap="none" normalizeH="0" baseline="0" dirty="0" smtClean="0" bmk="_Toc44030871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avant la crise et au moment de l'enquête</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7556745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8"/>
            <a:ext cx="8614501" cy="777444"/>
          </a:xfrm>
        </p:spPr>
        <p:txBody>
          <a:bodyPr>
            <a:noAutofit/>
          </a:bodyPr>
          <a:lstStyle/>
          <a:p>
            <a:r>
              <a:rPr lang="en-US" sz="3000" b="1" dirty="0" smtClean="0">
                <a:solidFill>
                  <a:schemeClr val="accent1">
                    <a:lumMod val="75000"/>
                  </a:schemeClr>
                </a:solidFill>
              </a:rPr>
              <a:t>RESULTATS ENQUETE </a:t>
            </a:r>
            <a:r>
              <a:rPr lang="en-US" sz="3000" b="1" dirty="0" smtClean="0">
                <a:solidFill>
                  <a:schemeClr val="accent1">
                    <a:lumMod val="75000"/>
                  </a:schemeClr>
                </a:solidFill>
              </a:rPr>
              <a:t>CENTRES DE SANTÉ</a:t>
            </a:r>
            <a:br>
              <a:rPr lang="en-US" sz="3000" b="1" dirty="0" smtClean="0">
                <a:solidFill>
                  <a:schemeClr val="accent1">
                    <a:lumMod val="75000"/>
                  </a:schemeClr>
                </a:solidFill>
              </a:rPr>
            </a:br>
            <a:r>
              <a:rPr lang="en-US" sz="3000" b="1" dirty="0" smtClean="0">
                <a:solidFill>
                  <a:schemeClr val="accent1">
                    <a:lumMod val="75000"/>
                  </a:schemeClr>
                </a:solidFill>
              </a:rPr>
              <a:t>IMPACT DE LA CRISE</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TextBox 4"/>
          <p:cNvSpPr txBox="1"/>
          <p:nvPr/>
        </p:nvSpPr>
        <p:spPr>
          <a:xfrm>
            <a:off x="165253" y="4476073"/>
            <a:ext cx="8713997" cy="1200329"/>
          </a:xfrm>
          <a:prstGeom prst="rect">
            <a:avLst/>
          </a:prstGeom>
          <a:noFill/>
        </p:spPr>
        <p:txBody>
          <a:bodyPr wrap="square" rtlCol="0">
            <a:spAutoFit/>
          </a:bodyPr>
          <a:lstStyle/>
          <a:p>
            <a:pPr marL="285750" indent="-285750" algn="just">
              <a:buFont typeface="Wingdings" panose="05000000000000000000" pitchFamily="2" charset="2"/>
              <a:buChar char="Ø"/>
            </a:pPr>
            <a:r>
              <a:rPr lang="fr-FR" dirty="0"/>
              <a:t>Dans le dispensaire de Kidal, le matériel a été détruit pendant la crise de même que dans 46.2% des CSCOM et la moitié des </a:t>
            </a:r>
            <a:r>
              <a:rPr lang="fr-FR" dirty="0" smtClean="0"/>
              <a:t>CSREF</a:t>
            </a:r>
            <a:r>
              <a:rPr lang="fr-FR" dirty="0"/>
              <a:t>;</a:t>
            </a:r>
            <a:endParaRPr lang="fr-FR" dirty="0" smtClean="0"/>
          </a:p>
          <a:p>
            <a:pPr marL="285750" indent="-285750" algn="just">
              <a:buFont typeface="Wingdings" panose="05000000000000000000" pitchFamily="2" charset="2"/>
              <a:buChar char="Ø"/>
            </a:pPr>
            <a:r>
              <a:rPr lang="fr-FR" dirty="0" smtClean="0"/>
              <a:t> </a:t>
            </a:r>
            <a:r>
              <a:rPr lang="fr-FR" dirty="0"/>
              <a:t>Dans </a:t>
            </a:r>
            <a:r>
              <a:rPr lang="fr-FR" dirty="0" smtClean="0"/>
              <a:t>plus d’un quart </a:t>
            </a:r>
            <a:r>
              <a:rPr lang="fr-FR" dirty="0"/>
              <a:t>des CSCOM, dans un tiers des CSREF et à l’hôpital régional de Gao, le matériel a </a:t>
            </a:r>
            <a:r>
              <a:rPr lang="fr-FR" dirty="0" smtClean="0"/>
              <a:t>disparu.</a:t>
            </a:r>
            <a:endParaRPr lang="fr-FR" dirty="0"/>
          </a:p>
        </p:txBody>
      </p:sp>
      <p:graphicFrame>
        <p:nvGraphicFramePr>
          <p:cNvPr id="3" name="Table 2"/>
          <p:cNvGraphicFramePr>
            <a:graphicFrameLocks noGrp="1"/>
          </p:cNvGraphicFramePr>
          <p:nvPr>
            <p:extLst>
              <p:ext uri="{D42A27DB-BD31-4B8C-83A1-F6EECF244321}">
                <p14:modId xmlns:p14="http://schemas.microsoft.com/office/powerpoint/2010/main" val="2009222294"/>
              </p:ext>
            </p:extLst>
          </p:nvPr>
        </p:nvGraphicFramePr>
        <p:xfrm>
          <a:off x="264748" y="1518503"/>
          <a:ext cx="8614501" cy="2370450"/>
        </p:xfrm>
        <a:graphic>
          <a:graphicData uri="http://schemas.openxmlformats.org/drawingml/2006/table">
            <a:tbl>
              <a:tblPr firstRow="1" firstCol="1" lastRow="1" bandRow="1">
                <a:tableStyleId>{5C22544A-7EE6-4342-B048-85BDC9FD1C3A}</a:tableStyleId>
              </a:tblPr>
              <a:tblGrid>
                <a:gridCol w="2513049"/>
                <a:gridCol w="1270875"/>
                <a:gridCol w="1017058"/>
                <a:gridCol w="889702"/>
                <a:gridCol w="932751"/>
                <a:gridCol w="766829"/>
                <a:gridCol w="1224237"/>
              </a:tblGrid>
              <a:tr h="790150">
                <a:tc>
                  <a:txBody>
                    <a:bodyPr/>
                    <a:lstStyle/>
                    <a:p>
                      <a:pPr>
                        <a:lnSpc>
                          <a:spcPct val="150000"/>
                        </a:lnSpc>
                      </a:pPr>
                      <a:endParaRPr lang="fr-FR" sz="1400" dirty="0">
                        <a:solidFill>
                          <a:srgbClr val="000000"/>
                        </a:solidFill>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nSpc>
                          <a:spcPct val="150000"/>
                        </a:lnSpc>
                        <a:spcBef>
                          <a:spcPts val="400"/>
                        </a:spcBef>
                        <a:spcAft>
                          <a:spcPts val="0"/>
                        </a:spcAft>
                      </a:pPr>
                      <a:r>
                        <a:rPr lang="fr-FR" sz="1400">
                          <a:effectLst/>
                        </a:rPr>
                        <a:t>Dispensaire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50000"/>
                        </a:lnSpc>
                        <a:spcBef>
                          <a:spcPts val="400"/>
                        </a:spcBef>
                        <a:spcAft>
                          <a:spcPts val="0"/>
                        </a:spcAft>
                      </a:pPr>
                      <a:r>
                        <a:rPr lang="fr-FR" sz="1400" dirty="0">
                          <a:effectLst/>
                        </a:rPr>
                        <a:t>CSCOM </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50000"/>
                        </a:lnSpc>
                        <a:spcBef>
                          <a:spcPts val="400"/>
                        </a:spcBef>
                        <a:spcAft>
                          <a:spcPts val="0"/>
                        </a:spcAft>
                      </a:pPr>
                      <a:r>
                        <a:rPr lang="fr-FR" sz="1400">
                          <a:effectLst/>
                        </a:rPr>
                        <a:t>CSREF </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50000"/>
                        </a:lnSpc>
                        <a:spcBef>
                          <a:spcPts val="400"/>
                        </a:spcBef>
                        <a:spcAft>
                          <a:spcPts val="0"/>
                        </a:spcAft>
                      </a:pPr>
                      <a:r>
                        <a:rPr lang="fr-FR" sz="1400">
                          <a:effectLst/>
                        </a:rPr>
                        <a:t>Hôpital régional</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50000"/>
                        </a:lnSpc>
                        <a:spcBef>
                          <a:spcPts val="400"/>
                        </a:spcBef>
                        <a:spcAft>
                          <a:spcPts val="0"/>
                        </a:spcAft>
                      </a:pPr>
                      <a:r>
                        <a:rPr lang="fr-FR" sz="1400">
                          <a:effectLst/>
                        </a:rPr>
                        <a:t>Autre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50000"/>
                        </a:lnSpc>
                        <a:spcBef>
                          <a:spcPts val="400"/>
                        </a:spcBef>
                        <a:spcAft>
                          <a:spcPts val="0"/>
                        </a:spcAft>
                      </a:pPr>
                      <a:r>
                        <a:rPr lang="fr-FR" sz="1400">
                          <a:effectLst/>
                        </a:rPr>
                        <a:t>Ensemble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95075">
                <a:tc>
                  <a:txBody>
                    <a:bodyPr/>
                    <a:lstStyle/>
                    <a:p>
                      <a:pPr marL="0" marR="0">
                        <a:lnSpc>
                          <a:spcPct val="150000"/>
                        </a:lnSpc>
                        <a:spcBef>
                          <a:spcPts val="0"/>
                        </a:spcBef>
                        <a:spcAft>
                          <a:spcPts val="0"/>
                        </a:spcAft>
                      </a:pPr>
                      <a:r>
                        <a:rPr lang="fr-FR" sz="1400">
                          <a:effectLst/>
                        </a:rPr>
                        <a:t>Le matériel a été détruit</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100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46.2</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50.0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0.0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50.0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47.2</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95075">
                <a:tc>
                  <a:txBody>
                    <a:bodyPr/>
                    <a:lstStyle/>
                    <a:p>
                      <a:pPr marL="0" marR="0">
                        <a:lnSpc>
                          <a:spcPct val="150000"/>
                        </a:lnSpc>
                        <a:spcBef>
                          <a:spcPts val="0"/>
                        </a:spcBef>
                        <a:spcAft>
                          <a:spcPts val="0"/>
                        </a:spcAft>
                      </a:pPr>
                      <a:r>
                        <a:rPr lang="fr-FR" sz="1400">
                          <a:effectLst/>
                        </a:rPr>
                        <a:t>Le matériel a disparu</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26.9</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33.3</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100.0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50.0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30.6</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95075">
                <a:tc>
                  <a:txBody>
                    <a:bodyPr/>
                    <a:lstStyle/>
                    <a:p>
                      <a:pPr marL="0" marR="0">
                        <a:lnSpc>
                          <a:spcPct val="150000"/>
                        </a:lnSpc>
                        <a:spcBef>
                          <a:spcPts val="0"/>
                        </a:spcBef>
                        <a:spcAft>
                          <a:spcPts val="0"/>
                        </a:spcAft>
                      </a:pPr>
                      <a:r>
                        <a:rPr lang="fr-FR" sz="1400" dirty="0">
                          <a:effectLst/>
                        </a:rPr>
                        <a:t>Aucun effet</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26.9</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16.7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22.2</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95075">
                <a:tc>
                  <a:txBody>
                    <a:bodyPr/>
                    <a:lstStyle/>
                    <a:p>
                      <a:pPr marL="0" marR="0">
                        <a:lnSpc>
                          <a:spcPct val="150000"/>
                        </a:lnSpc>
                        <a:spcBef>
                          <a:spcPts val="0"/>
                        </a:spcBef>
                        <a:spcAft>
                          <a:spcPts val="0"/>
                        </a:spcAft>
                      </a:pPr>
                      <a:r>
                        <a:rPr lang="fr-FR" sz="1400">
                          <a:effectLst/>
                        </a:rPr>
                        <a:t>Total</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a:effectLst/>
                        </a:rPr>
                        <a:t>100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400" dirty="0">
                          <a:effectLst/>
                        </a:rPr>
                        <a:t>100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
        <p:nvSpPr>
          <p:cNvPr id="4" name="Rectangle 1"/>
          <p:cNvSpPr>
            <a:spLocks noChangeArrowheads="1"/>
          </p:cNvSpPr>
          <p:nvPr/>
        </p:nvSpPr>
        <p:spPr bwMode="auto">
          <a:xfrm>
            <a:off x="264749" y="1088264"/>
            <a:ext cx="479233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4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4. </a:t>
            </a:r>
            <a:r>
              <a:rPr kumimoji="0" lang="fr-FR" altLang="fr-FR" sz="1400" b="1" i="0" u="none" strike="noStrike" cap="none" normalizeH="0" baseline="0" dirty="0" smtClean="0" bmk="_Toc44030872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13: Impact de la crise sur le mat</a:t>
            </a:r>
            <a:r>
              <a:rPr kumimoji="0" lang="fr-FR" altLang="fr-FR" sz="1400" b="1" i="0" u="none" strike="noStrike" cap="none" normalizeH="0" baseline="0" dirty="0" smtClean="0" bmk="_Toc44030872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400" b="1" i="0" u="none" strike="noStrike" cap="none" normalizeH="0" baseline="0" dirty="0" smtClean="0" bmk="_Toc44030872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riel m</a:t>
            </a:r>
            <a:r>
              <a:rPr kumimoji="0" lang="fr-FR" altLang="fr-FR" sz="1400" b="1" i="0" u="none" strike="noStrike" cap="none" normalizeH="0" baseline="0" dirty="0" smtClean="0" bmk="_Toc44030872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400" b="1" i="0" u="none" strike="noStrike" cap="none" normalizeH="0" baseline="0" dirty="0" smtClean="0" bmk="_Toc44030872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dical</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6525765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8"/>
            <a:ext cx="8614501" cy="777444"/>
          </a:xfrm>
        </p:spPr>
        <p:txBody>
          <a:bodyPr>
            <a:noAutofit/>
          </a:bodyPr>
          <a:lstStyle/>
          <a:p>
            <a:r>
              <a:rPr lang="en-US" sz="3000" b="1" dirty="0" smtClean="0">
                <a:solidFill>
                  <a:schemeClr val="accent1">
                    <a:lumMod val="75000"/>
                  </a:schemeClr>
                </a:solidFill>
              </a:rPr>
              <a:t>RESULTATS ENQUETE </a:t>
            </a:r>
            <a:r>
              <a:rPr lang="en-US" sz="3000" b="1" dirty="0" smtClean="0">
                <a:solidFill>
                  <a:schemeClr val="accent1">
                    <a:lumMod val="75000"/>
                  </a:schemeClr>
                </a:solidFill>
              </a:rPr>
              <a:t>CENTRES DE SANTÉ</a:t>
            </a:r>
            <a:br>
              <a:rPr lang="en-US" sz="3000" b="1" dirty="0" smtClean="0">
                <a:solidFill>
                  <a:schemeClr val="accent1">
                    <a:lumMod val="75000"/>
                  </a:schemeClr>
                </a:solidFill>
              </a:rPr>
            </a:br>
            <a:r>
              <a:rPr lang="en-US" sz="3000" b="1" dirty="0" smtClean="0">
                <a:solidFill>
                  <a:schemeClr val="accent1">
                    <a:lumMod val="75000"/>
                  </a:schemeClr>
                </a:solidFill>
              </a:rPr>
              <a:t>IMPACT DE LA CRISE</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TextBox 4"/>
          <p:cNvSpPr txBox="1"/>
          <p:nvPr/>
        </p:nvSpPr>
        <p:spPr>
          <a:xfrm>
            <a:off x="165253" y="5267843"/>
            <a:ext cx="8713997" cy="646331"/>
          </a:xfrm>
          <a:prstGeom prst="rect">
            <a:avLst/>
          </a:prstGeom>
          <a:noFill/>
        </p:spPr>
        <p:txBody>
          <a:bodyPr wrap="square" rtlCol="0">
            <a:spAutoFit/>
          </a:bodyPr>
          <a:lstStyle/>
          <a:p>
            <a:pPr marL="285750" indent="-285750" algn="just">
              <a:buFont typeface="Wingdings" panose="05000000000000000000" pitchFamily="2" charset="2"/>
              <a:buChar char="Ø"/>
            </a:pPr>
            <a:r>
              <a:rPr lang="fr-FR" dirty="0"/>
              <a:t>C’est </a:t>
            </a:r>
            <a:r>
              <a:rPr lang="fr-FR" dirty="0" smtClean="0"/>
              <a:t>dans la </a:t>
            </a:r>
            <a:r>
              <a:rPr lang="fr-FR" dirty="0"/>
              <a:t>région de Gao que </a:t>
            </a:r>
            <a:r>
              <a:rPr lang="fr-FR" dirty="0" smtClean="0"/>
              <a:t>les départs du personnel ont </a:t>
            </a:r>
            <a:r>
              <a:rPr lang="fr-FR" dirty="0"/>
              <a:t>été plus </a:t>
            </a:r>
            <a:r>
              <a:rPr lang="fr-FR" dirty="0" smtClean="0"/>
              <a:t>importants</a:t>
            </a:r>
            <a:r>
              <a:rPr lang="fr-FR" dirty="0"/>
              <a:t>. Le nombre moyen de personnel hospitalier dans cette région a diminué de 95.5 à 20.7. </a:t>
            </a:r>
            <a:endParaRPr lang="fr-FR" dirty="0"/>
          </a:p>
        </p:txBody>
      </p:sp>
      <p:sp>
        <p:nvSpPr>
          <p:cNvPr id="6" name="Rectangle 2"/>
          <p:cNvSpPr>
            <a:spLocks noChangeArrowheads="1"/>
          </p:cNvSpPr>
          <p:nvPr/>
        </p:nvSpPr>
        <p:spPr bwMode="auto">
          <a:xfrm>
            <a:off x="462708" y="1220304"/>
            <a:ext cx="602622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a:t>
            </a:r>
            <a:r>
              <a:rPr kumimoji="0" lang="fr-FR" altLang="fr-FR" sz="14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igure 4. </a:t>
            </a:r>
            <a:r>
              <a:rPr kumimoji="0" lang="fr-FR" altLang="fr-FR" sz="1400" b="1" i="0" u="none" strike="noStrike" cap="none" normalizeH="0" baseline="0" dirty="0" smtClean="0" bmk="_Toc44030876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kumimoji="0" lang="fr-FR" altLang="fr-FR" sz="1400" b="1" i="0" u="none" strike="noStrike" cap="none" normalizeH="0" baseline="0" dirty="0" smtClean="0" bmk="_Toc44030876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fr-FR" altLang="fr-FR" sz="1400" b="1" i="0" u="none" strike="noStrike" cap="none" normalizeH="0" baseline="0" dirty="0" smtClean="0" bmk="_Toc44030876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Nombre moyen de personnel hospitalier par r</a:t>
            </a:r>
            <a:r>
              <a:rPr kumimoji="0" lang="fr-FR" altLang="fr-FR" sz="1400" b="1" i="0" u="none" strike="noStrike" cap="none" normalizeH="0" baseline="0" dirty="0" smtClean="0" bmk="_Toc44030876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400" b="1" i="0" u="none" strike="noStrike" cap="none" normalizeH="0" baseline="0" dirty="0" smtClean="0" bmk="_Toc44030876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gion</a:t>
            </a:r>
            <a:endParaRPr kumimoji="0" lang="fr-FR" altLang="fr-FR" sz="1400" b="0" i="0" u="none" strike="noStrike" cap="none" normalizeH="0" baseline="0" dirty="0" smtClean="0">
              <a:ln>
                <a:noFill/>
              </a:ln>
              <a:solidFill>
                <a:schemeClr val="tx1"/>
              </a:solidFill>
              <a:effectLst/>
            </a:endParaRPr>
          </a:p>
        </p:txBody>
      </p:sp>
      <p:graphicFrame>
        <p:nvGraphicFramePr>
          <p:cNvPr id="8" name="Chart 7"/>
          <p:cNvGraphicFramePr/>
          <p:nvPr>
            <p:extLst>
              <p:ext uri="{D42A27DB-BD31-4B8C-83A1-F6EECF244321}">
                <p14:modId xmlns:p14="http://schemas.microsoft.com/office/powerpoint/2010/main" val="3165791471"/>
              </p:ext>
            </p:extLst>
          </p:nvPr>
        </p:nvGraphicFramePr>
        <p:xfrm>
          <a:off x="621535" y="1685581"/>
          <a:ext cx="7365694" cy="298557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2285963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8"/>
            <a:ext cx="8614501" cy="777444"/>
          </a:xfrm>
        </p:spPr>
        <p:txBody>
          <a:bodyPr>
            <a:noAutofit/>
          </a:bodyPr>
          <a:lstStyle/>
          <a:p>
            <a:r>
              <a:rPr lang="en-US" sz="3000" b="1" dirty="0" smtClean="0">
                <a:solidFill>
                  <a:schemeClr val="accent1">
                    <a:lumMod val="75000"/>
                  </a:schemeClr>
                </a:solidFill>
              </a:rPr>
              <a:t>RESULTATS ENQUETE </a:t>
            </a:r>
            <a:r>
              <a:rPr lang="en-US" sz="3000" b="1" dirty="0" smtClean="0">
                <a:solidFill>
                  <a:schemeClr val="accent1">
                    <a:lumMod val="75000"/>
                  </a:schemeClr>
                </a:solidFill>
              </a:rPr>
              <a:t>CENTRES DE SANTÉ</a:t>
            </a:r>
            <a:br>
              <a:rPr lang="en-US" sz="3000" b="1" dirty="0" smtClean="0">
                <a:solidFill>
                  <a:schemeClr val="accent1">
                    <a:lumMod val="75000"/>
                  </a:schemeClr>
                </a:solidFill>
              </a:rPr>
            </a:br>
            <a:r>
              <a:rPr lang="en-US" sz="3000" b="1" dirty="0" smtClean="0">
                <a:solidFill>
                  <a:schemeClr val="accent1">
                    <a:lumMod val="75000"/>
                  </a:schemeClr>
                </a:solidFill>
              </a:rPr>
              <a:t>DIFFICULTÉS</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TextBox 4"/>
          <p:cNvSpPr txBox="1"/>
          <p:nvPr/>
        </p:nvSpPr>
        <p:spPr>
          <a:xfrm>
            <a:off x="165253" y="4751495"/>
            <a:ext cx="8713997" cy="369332"/>
          </a:xfrm>
          <a:prstGeom prst="rect">
            <a:avLst/>
          </a:prstGeom>
          <a:noFill/>
        </p:spPr>
        <p:txBody>
          <a:bodyPr wrap="square" rtlCol="0">
            <a:spAutoFit/>
          </a:bodyPr>
          <a:lstStyle/>
          <a:p>
            <a:pPr marL="285750" indent="-285750" algn="just">
              <a:buFont typeface="Wingdings" panose="05000000000000000000" pitchFamily="2" charset="2"/>
              <a:buChar char="Ø"/>
            </a:pPr>
            <a:r>
              <a:rPr lang="fr-FR" dirty="0" smtClean="0"/>
              <a:t>Les centres de santé manquent principalement les antipaludéens et l’</a:t>
            </a:r>
            <a:r>
              <a:rPr lang="fr-FR" dirty="0" err="1" smtClean="0"/>
              <a:t>amoxiciline</a:t>
            </a:r>
            <a:r>
              <a:rPr lang="fr-FR" dirty="0"/>
              <a:t>.</a:t>
            </a:r>
            <a:endParaRPr lang="fr-FR" dirty="0" smtClean="0"/>
          </a:p>
        </p:txBody>
      </p:sp>
      <p:graphicFrame>
        <p:nvGraphicFramePr>
          <p:cNvPr id="6" name="Table 5"/>
          <p:cNvGraphicFramePr>
            <a:graphicFrameLocks noGrp="1"/>
          </p:cNvGraphicFramePr>
          <p:nvPr>
            <p:extLst>
              <p:ext uri="{D42A27DB-BD31-4B8C-83A1-F6EECF244321}">
                <p14:modId xmlns:p14="http://schemas.microsoft.com/office/powerpoint/2010/main" val="698161757"/>
              </p:ext>
            </p:extLst>
          </p:nvPr>
        </p:nvGraphicFramePr>
        <p:xfrm>
          <a:off x="264749" y="1585502"/>
          <a:ext cx="7886697" cy="2666370"/>
        </p:xfrm>
        <a:graphic>
          <a:graphicData uri="http://schemas.openxmlformats.org/drawingml/2006/table">
            <a:tbl>
              <a:tblPr firstRow="1" firstCol="1" lastRow="1" bandRow="1">
                <a:tableStyleId>{5C22544A-7EE6-4342-B048-85BDC9FD1C3A}</a:tableStyleId>
              </a:tblPr>
              <a:tblGrid>
                <a:gridCol w="1126671"/>
                <a:gridCol w="1126671"/>
                <a:gridCol w="1126671"/>
                <a:gridCol w="1126671"/>
                <a:gridCol w="1126671"/>
                <a:gridCol w="1126671"/>
                <a:gridCol w="1126671"/>
              </a:tblGrid>
              <a:tr h="190500">
                <a:tc>
                  <a:txBody>
                    <a:bodyPr/>
                    <a:lstStyle/>
                    <a:p>
                      <a:pPr>
                        <a:lnSpc>
                          <a:spcPct val="150000"/>
                        </a:lnSpc>
                      </a:pPr>
                      <a:endParaRPr lang="fr-FR" sz="1200" dirty="0">
                        <a:solidFill>
                          <a:srgbClr val="000000"/>
                        </a:solidFill>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lnSpc>
                          <a:spcPct val="150000"/>
                        </a:lnSpc>
                        <a:spcBef>
                          <a:spcPts val="200"/>
                        </a:spcBef>
                        <a:spcAft>
                          <a:spcPts val="0"/>
                        </a:spcAft>
                      </a:pPr>
                      <a:r>
                        <a:rPr lang="fr-FR" sz="1050">
                          <a:effectLst/>
                        </a:rPr>
                        <a:t>Dispensaire</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CSCOM</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CSREF</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Hôpital régional</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Autre</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Ensemble</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90500">
                <a:tc>
                  <a:txBody>
                    <a:bodyPr/>
                    <a:lstStyle/>
                    <a:p>
                      <a:pPr marL="0" marR="0">
                        <a:lnSpc>
                          <a:spcPct val="150000"/>
                        </a:lnSpc>
                        <a:spcBef>
                          <a:spcPts val="200"/>
                        </a:spcBef>
                        <a:spcAft>
                          <a:spcPts val="0"/>
                        </a:spcAft>
                      </a:pPr>
                      <a:r>
                        <a:rPr lang="fr-FR" sz="1050">
                          <a:effectLst/>
                        </a:rPr>
                        <a:t>Aucun</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16.7</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2.8</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90500">
                <a:tc>
                  <a:txBody>
                    <a:bodyPr/>
                    <a:lstStyle/>
                    <a:p>
                      <a:pPr marL="0" marR="0">
                        <a:lnSpc>
                          <a:spcPct val="150000"/>
                        </a:lnSpc>
                        <a:spcBef>
                          <a:spcPts val="200"/>
                        </a:spcBef>
                        <a:spcAft>
                          <a:spcPts val="0"/>
                        </a:spcAft>
                      </a:pPr>
                      <a:r>
                        <a:rPr lang="fr-FR" sz="1050" dirty="0">
                          <a:solidFill>
                            <a:srgbClr val="FF0000"/>
                          </a:solidFill>
                          <a:effectLst/>
                        </a:rPr>
                        <a:t>Amoxicilline</a:t>
                      </a:r>
                      <a:endParaRPr lang="fr-FR" sz="1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200"/>
                        </a:spcBef>
                        <a:spcAft>
                          <a:spcPts val="0"/>
                        </a:spcAft>
                      </a:pPr>
                      <a:r>
                        <a:rPr lang="fr-FR" sz="1050" dirty="0">
                          <a:solidFill>
                            <a:srgbClr val="FF0000"/>
                          </a:solidFill>
                          <a:effectLst/>
                        </a:rPr>
                        <a:t>0.0</a:t>
                      </a:r>
                      <a:endParaRPr lang="fr-FR" sz="1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dirty="0">
                          <a:solidFill>
                            <a:srgbClr val="FF0000"/>
                          </a:solidFill>
                          <a:effectLst/>
                        </a:rPr>
                        <a:t>15.4</a:t>
                      </a:r>
                      <a:endParaRPr lang="fr-FR" sz="1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dirty="0">
                          <a:solidFill>
                            <a:srgbClr val="FF0000"/>
                          </a:solidFill>
                          <a:effectLst/>
                        </a:rPr>
                        <a:t>16.7</a:t>
                      </a:r>
                      <a:endParaRPr lang="fr-FR" sz="1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dirty="0">
                          <a:solidFill>
                            <a:srgbClr val="FF0000"/>
                          </a:solidFill>
                          <a:effectLst/>
                        </a:rPr>
                        <a:t>0.0</a:t>
                      </a:r>
                      <a:endParaRPr lang="fr-FR" sz="1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dirty="0">
                          <a:solidFill>
                            <a:srgbClr val="FF0000"/>
                          </a:solidFill>
                          <a:effectLst/>
                        </a:rPr>
                        <a:t>0.0</a:t>
                      </a:r>
                      <a:endParaRPr lang="fr-FR" sz="1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dirty="0">
                          <a:solidFill>
                            <a:srgbClr val="FF0000"/>
                          </a:solidFill>
                          <a:effectLst/>
                        </a:rPr>
                        <a:t>13.9</a:t>
                      </a:r>
                      <a:endParaRPr lang="fr-FR" sz="1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90500">
                <a:tc>
                  <a:txBody>
                    <a:bodyPr/>
                    <a:lstStyle/>
                    <a:p>
                      <a:pPr marL="0" marR="0">
                        <a:lnSpc>
                          <a:spcPct val="150000"/>
                        </a:lnSpc>
                        <a:spcBef>
                          <a:spcPts val="200"/>
                        </a:spcBef>
                        <a:spcAft>
                          <a:spcPts val="0"/>
                        </a:spcAft>
                      </a:pPr>
                      <a:r>
                        <a:rPr lang="fr-FR" sz="1050">
                          <a:effectLst/>
                        </a:rPr>
                        <a:t>Antibiotiques</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3.9</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2.8</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90500">
                <a:tc>
                  <a:txBody>
                    <a:bodyPr/>
                    <a:lstStyle/>
                    <a:p>
                      <a:pPr marL="0" marR="0">
                        <a:lnSpc>
                          <a:spcPct val="150000"/>
                        </a:lnSpc>
                        <a:spcBef>
                          <a:spcPts val="200"/>
                        </a:spcBef>
                        <a:spcAft>
                          <a:spcPts val="0"/>
                        </a:spcAft>
                      </a:pPr>
                      <a:r>
                        <a:rPr lang="fr-FR" sz="1050">
                          <a:effectLst/>
                        </a:rPr>
                        <a:t>Antibipertenssif</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3.9</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50.0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5.6</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90500">
                <a:tc>
                  <a:txBody>
                    <a:bodyPr/>
                    <a:lstStyle/>
                    <a:p>
                      <a:pPr marL="0" marR="0">
                        <a:lnSpc>
                          <a:spcPct val="150000"/>
                        </a:lnSpc>
                        <a:spcBef>
                          <a:spcPts val="200"/>
                        </a:spcBef>
                        <a:spcAft>
                          <a:spcPts val="0"/>
                        </a:spcAft>
                      </a:pPr>
                      <a:r>
                        <a:rPr lang="fr-FR" sz="1050" dirty="0">
                          <a:solidFill>
                            <a:srgbClr val="FF0000"/>
                          </a:solidFill>
                          <a:effectLst/>
                        </a:rPr>
                        <a:t>Antipaludique</a:t>
                      </a:r>
                      <a:endParaRPr lang="fr-FR" sz="1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200"/>
                        </a:spcBef>
                        <a:spcAft>
                          <a:spcPts val="0"/>
                        </a:spcAft>
                      </a:pPr>
                      <a:r>
                        <a:rPr lang="fr-FR" sz="1050" dirty="0">
                          <a:solidFill>
                            <a:srgbClr val="FF0000"/>
                          </a:solidFill>
                          <a:effectLst/>
                        </a:rPr>
                        <a:t>0.0</a:t>
                      </a:r>
                      <a:endParaRPr lang="fr-FR" sz="1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dirty="0">
                          <a:solidFill>
                            <a:srgbClr val="FF0000"/>
                          </a:solidFill>
                          <a:effectLst/>
                        </a:rPr>
                        <a:t>26.9</a:t>
                      </a:r>
                      <a:endParaRPr lang="fr-FR" sz="1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dirty="0">
                          <a:solidFill>
                            <a:srgbClr val="FF0000"/>
                          </a:solidFill>
                          <a:effectLst/>
                        </a:rPr>
                        <a:t>50.0</a:t>
                      </a:r>
                      <a:endParaRPr lang="fr-FR" sz="1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dirty="0">
                          <a:solidFill>
                            <a:srgbClr val="FF0000"/>
                          </a:solidFill>
                          <a:effectLst/>
                        </a:rPr>
                        <a:t>100</a:t>
                      </a:r>
                      <a:endParaRPr lang="fr-FR" sz="1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dirty="0">
                          <a:solidFill>
                            <a:srgbClr val="FF0000"/>
                          </a:solidFill>
                          <a:effectLst/>
                        </a:rPr>
                        <a:t>0.0</a:t>
                      </a:r>
                      <a:endParaRPr lang="fr-FR" sz="1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dirty="0">
                          <a:solidFill>
                            <a:srgbClr val="FF0000"/>
                          </a:solidFill>
                          <a:effectLst/>
                        </a:rPr>
                        <a:t>30.6</a:t>
                      </a:r>
                      <a:endParaRPr lang="fr-FR" sz="1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90500">
                <a:tc>
                  <a:txBody>
                    <a:bodyPr/>
                    <a:lstStyle/>
                    <a:p>
                      <a:pPr marL="0" marR="0">
                        <a:lnSpc>
                          <a:spcPct val="150000"/>
                        </a:lnSpc>
                        <a:spcBef>
                          <a:spcPts val="200"/>
                        </a:spcBef>
                        <a:spcAft>
                          <a:spcPts val="0"/>
                        </a:spcAft>
                      </a:pPr>
                      <a:r>
                        <a:rPr lang="fr-FR" sz="1050">
                          <a:effectLst/>
                        </a:rPr>
                        <a:t>Arthemetre</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3.9</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dirty="0">
                          <a:effectLst/>
                        </a:rPr>
                        <a:t>0.0</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dirty="0">
                          <a:effectLst/>
                        </a:rPr>
                        <a:t>2.8</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90500">
                <a:tc>
                  <a:txBody>
                    <a:bodyPr/>
                    <a:lstStyle/>
                    <a:p>
                      <a:pPr marL="0" marR="0">
                        <a:lnSpc>
                          <a:spcPct val="150000"/>
                        </a:lnSpc>
                        <a:spcBef>
                          <a:spcPts val="200"/>
                        </a:spcBef>
                        <a:spcAft>
                          <a:spcPts val="0"/>
                        </a:spcAft>
                      </a:pPr>
                      <a:r>
                        <a:rPr lang="fr-FR" sz="1050">
                          <a:effectLst/>
                        </a:rPr>
                        <a:t>Ceta</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15.4</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11.1</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90500">
                <a:tc>
                  <a:txBody>
                    <a:bodyPr/>
                    <a:lstStyle/>
                    <a:p>
                      <a:pPr marL="0" marR="0">
                        <a:lnSpc>
                          <a:spcPct val="150000"/>
                        </a:lnSpc>
                        <a:spcBef>
                          <a:spcPts val="200"/>
                        </a:spcBef>
                        <a:spcAft>
                          <a:spcPts val="0"/>
                        </a:spcAft>
                      </a:pPr>
                      <a:r>
                        <a:rPr lang="fr-FR" sz="1050">
                          <a:effectLst/>
                        </a:rPr>
                        <a:t>Paracetamol/perfusion</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11.5</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16.7</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11.1</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90500">
                <a:tc>
                  <a:txBody>
                    <a:bodyPr/>
                    <a:lstStyle/>
                    <a:p>
                      <a:pPr marL="0" marR="0">
                        <a:lnSpc>
                          <a:spcPct val="150000"/>
                        </a:lnSpc>
                        <a:spcBef>
                          <a:spcPts val="200"/>
                        </a:spcBef>
                        <a:spcAft>
                          <a:spcPts val="0"/>
                        </a:spcAft>
                      </a:pPr>
                      <a:r>
                        <a:rPr lang="fr-FR" sz="1050">
                          <a:effectLst/>
                        </a:rPr>
                        <a:t>Autres/Kenacort</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200"/>
                        </a:spcBef>
                        <a:spcAft>
                          <a:spcPts val="0"/>
                        </a:spcAft>
                      </a:pPr>
                      <a:r>
                        <a:rPr lang="fr-FR" sz="1050">
                          <a:effectLst/>
                        </a:rPr>
                        <a:t>100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19.4</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50.0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19.6</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90500">
                <a:tc>
                  <a:txBody>
                    <a:bodyPr/>
                    <a:lstStyle/>
                    <a:p>
                      <a:pPr marL="0" marR="0">
                        <a:lnSpc>
                          <a:spcPct val="150000"/>
                        </a:lnSpc>
                        <a:spcBef>
                          <a:spcPts val="200"/>
                        </a:spcBef>
                        <a:spcAft>
                          <a:spcPts val="0"/>
                        </a:spcAft>
                      </a:pPr>
                      <a:r>
                        <a:rPr lang="fr-FR" sz="1050">
                          <a:effectLst/>
                        </a:rPr>
                        <a:t>Total</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200"/>
                        </a:spcBef>
                        <a:spcAft>
                          <a:spcPts val="0"/>
                        </a:spcAft>
                      </a:pPr>
                      <a:r>
                        <a:rPr lang="fr-FR" sz="1050">
                          <a:effectLst/>
                        </a:rPr>
                        <a:t>100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100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100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100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a:effectLst/>
                        </a:rPr>
                        <a:t>100</a:t>
                      </a:r>
                      <a:endParaRPr lang="fr-FR"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200"/>
                        </a:spcBef>
                        <a:spcAft>
                          <a:spcPts val="0"/>
                        </a:spcAft>
                      </a:pPr>
                      <a:r>
                        <a:rPr lang="fr-FR" sz="1050" dirty="0">
                          <a:effectLst/>
                        </a:rPr>
                        <a:t>100</a:t>
                      </a:r>
                      <a:endParaRPr lang="fr-FR"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
        <p:nvSpPr>
          <p:cNvPr id="7" name="Rectangle 1"/>
          <p:cNvSpPr>
            <a:spLocks noChangeArrowheads="1"/>
          </p:cNvSpPr>
          <p:nvPr/>
        </p:nvSpPr>
        <p:spPr bwMode="auto">
          <a:xfrm>
            <a:off x="264749" y="1191637"/>
            <a:ext cx="779681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4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4. </a:t>
            </a:r>
            <a:r>
              <a:rPr kumimoji="0" lang="fr-FR" altLang="fr-FR" sz="1400" b="1" i="0" u="none" strike="noStrike" cap="none" normalizeH="0" baseline="0" dirty="0" smtClean="0" bmk="_Toc440308716">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9: Principaux m</a:t>
            </a:r>
            <a:r>
              <a:rPr kumimoji="0" lang="fr-FR" altLang="fr-FR" sz="1400" b="1" i="0" u="none" strike="noStrike" cap="none" normalizeH="0" baseline="0" dirty="0" smtClean="0" bmk="_Toc440308716">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400" b="1" i="0" u="none" strike="noStrike" cap="none" normalizeH="0" baseline="0" dirty="0" smtClean="0" bmk="_Toc440308716">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dicaments en manque dans les centres de sant</a:t>
            </a:r>
            <a:r>
              <a:rPr kumimoji="0" lang="fr-FR" altLang="fr-FR" sz="1400" b="1" i="0" u="none" strike="noStrike" cap="none" normalizeH="0" baseline="0" dirty="0" smtClean="0" bmk="_Toc440308716">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400" b="1" i="0" u="none" strike="noStrike" cap="none" normalizeH="0" baseline="0" dirty="0" smtClean="0" bmk="_Toc440308716">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au moment de l</a:t>
            </a:r>
            <a:r>
              <a:rPr kumimoji="0" lang="fr-FR" altLang="fr-FR" sz="1400" b="1" i="0" u="none" strike="noStrike" cap="none" normalizeH="0" baseline="0" dirty="0" smtClean="0" bmk="_Toc440308716">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fr-FR" altLang="fr-FR" sz="1400" b="1" i="0" u="none" strike="noStrike" cap="none" normalizeH="0" baseline="0" dirty="0" smtClean="0" bmk="_Toc440308716">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enquête</a:t>
            </a:r>
            <a:endParaRPr kumimoji="0" lang="fr-FR" altLang="fr-FR" sz="1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92635842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49" y="203058"/>
            <a:ext cx="8614501" cy="777444"/>
          </a:xfrm>
        </p:spPr>
        <p:txBody>
          <a:bodyPr>
            <a:noAutofit/>
          </a:bodyPr>
          <a:lstStyle/>
          <a:p>
            <a:r>
              <a:rPr lang="en-US" sz="3000" b="1" dirty="0" smtClean="0">
                <a:solidFill>
                  <a:schemeClr val="accent1">
                    <a:lumMod val="75000"/>
                  </a:schemeClr>
                </a:solidFill>
              </a:rPr>
              <a:t>RESULTATS ENQUETE </a:t>
            </a:r>
            <a:r>
              <a:rPr lang="en-US" sz="3000" b="1" dirty="0" smtClean="0">
                <a:solidFill>
                  <a:schemeClr val="accent1">
                    <a:lumMod val="75000"/>
                  </a:schemeClr>
                </a:solidFill>
              </a:rPr>
              <a:t>CENTRES DE SANTÉ</a:t>
            </a:r>
            <a:br>
              <a:rPr lang="en-US" sz="3000" b="1" dirty="0" smtClean="0">
                <a:solidFill>
                  <a:schemeClr val="accent1">
                    <a:lumMod val="75000"/>
                  </a:schemeClr>
                </a:solidFill>
              </a:rPr>
            </a:br>
            <a:r>
              <a:rPr lang="en-US" sz="3000" b="1" dirty="0" smtClean="0">
                <a:solidFill>
                  <a:schemeClr val="accent1">
                    <a:lumMod val="75000"/>
                  </a:schemeClr>
                </a:solidFill>
              </a:rPr>
              <a:t>INTERVENTION DE L’ÉTAT</a:t>
            </a:r>
            <a:endParaRPr lang="fr-FR" sz="3000" b="1" dirty="0">
              <a:solidFill>
                <a:schemeClr val="accent1">
                  <a:lumMod val="75000"/>
                </a:schemeClr>
              </a:solidFill>
            </a:endParaRPr>
          </a:p>
        </p:txBody>
      </p:sp>
      <p:sp>
        <p:nvSpPr>
          <p:cNvPr id="12" name="Rectangle 6"/>
          <p:cNvSpPr>
            <a:spLocks noChangeArrowheads="1"/>
          </p:cNvSpPr>
          <p:nvPr/>
        </p:nvSpPr>
        <p:spPr bwMode="auto">
          <a:xfrm>
            <a:off x="1517073" y="67843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TextBox 4"/>
          <p:cNvSpPr txBox="1"/>
          <p:nvPr/>
        </p:nvSpPr>
        <p:spPr>
          <a:xfrm>
            <a:off x="165253" y="5621827"/>
            <a:ext cx="8857561" cy="923330"/>
          </a:xfrm>
          <a:prstGeom prst="rect">
            <a:avLst/>
          </a:prstGeom>
          <a:noFill/>
        </p:spPr>
        <p:txBody>
          <a:bodyPr wrap="square" rtlCol="0">
            <a:spAutoFit/>
          </a:bodyPr>
          <a:lstStyle/>
          <a:p>
            <a:pPr marL="285750" indent="-285750" algn="just">
              <a:buFont typeface="Wingdings" panose="05000000000000000000" pitchFamily="2" charset="2"/>
              <a:buChar char="Ø"/>
            </a:pPr>
            <a:r>
              <a:rPr lang="fr-FR" dirty="0" smtClean="0"/>
              <a:t>Les centres de santé souhaitent une intervention prioritaire de l’État dans :</a:t>
            </a:r>
          </a:p>
          <a:p>
            <a:pPr marL="742950" lvl="1" indent="-285750" algn="just">
              <a:buFont typeface="Wingdings" panose="05000000000000000000" pitchFamily="2" charset="2"/>
              <a:buChar char="Ø"/>
            </a:pPr>
            <a:r>
              <a:rPr lang="en-US" dirty="0" smtClean="0"/>
              <a:t>Le </a:t>
            </a:r>
            <a:r>
              <a:rPr lang="en-US" dirty="0" err="1" smtClean="0"/>
              <a:t>renforcement</a:t>
            </a:r>
            <a:r>
              <a:rPr lang="en-US" dirty="0" smtClean="0"/>
              <a:t> du personnel </a:t>
            </a:r>
            <a:r>
              <a:rPr lang="en-US" dirty="0" err="1" smtClean="0"/>
              <a:t>qualifié</a:t>
            </a:r>
            <a:r>
              <a:rPr lang="en-US" dirty="0" smtClean="0"/>
              <a:t>;</a:t>
            </a:r>
          </a:p>
          <a:p>
            <a:pPr marL="742950" lvl="1" indent="-285750" algn="just">
              <a:buFont typeface="Wingdings" panose="05000000000000000000" pitchFamily="2" charset="2"/>
              <a:buChar char="Ø"/>
            </a:pPr>
            <a:r>
              <a:rPr lang="en-US" dirty="0" err="1" smtClean="0"/>
              <a:t>L’approvisionnement</a:t>
            </a:r>
            <a:r>
              <a:rPr lang="en-US" dirty="0" smtClean="0"/>
              <a:t> </a:t>
            </a:r>
            <a:r>
              <a:rPr lang="en-US" dirty="0" err="1" smtClean="0"/>
              <a:t>en</a:t>
            </a:r>
            <a:r>
              <a:rPr lang="en-US" dirty="0" smtClean="0"/>
              <a:t> medicaments.</a:t>
            </a:r>
            <a:endParaRPr lang="fr-FR" dirty="0" smtClean="0"/>
          </a:p>
        </p:txBody>
      </p:sp>
      <p:graphicFrame>
        <p:nvGraphicFramePr>
          <p:cNvPr id="3" name="Table 2"/>
          <p:cNvGraphicFramePr>
            <a:graphicFrameLocks noGrp="1"/>
          </p:cNvGraphicFramePr>
          <p:nvPr>
            <p:extLst>
              <p:ext uri="{D42A27DB-BD31-4B8C-83A1-F6EECF244321}">
                <p14:modId xmlns:p14="http://schemas.microsoft.com/office/powerpoint/2010/main" val="667769126"/>
              </p:ext>
            </p:extLst>
          </p:nvPr>
        </p:nvGraphicFramePr>
        <p:xfrm>
          <a:off x="77119" y="1556237"/>
          <a:ext cx="8989763" cy="3805062"/>
        </p:xfrm>
        <a:graphic>
          <a:graphicData uri="http://schemas.openxmlformats.org/drawingml/2006/table">
            <a:tbl>
              <a:tblPr firstRow="1" firstCol="1" lastRow="1" bandRow="1">
                <a:tableStyleId>{5C22544A-7EE6-4342-B048-85BDC9FD1C3A}</a:tableStyleId>
              </a:tblPr>
              <a:tblGrid>
                <a:gridCol w="2958198"/>
                <a:gridCol w="1268752"/>
                <a:gridCol w="1005102"/>
                <a:gridCol w="918489"/>
                <a:gridCol w="989873"/>
                <a:gridCol w="754778"/>
                <a:gridCol w="1094571"/>
              </a:tblGrid>
              <a:tr h="616468">
                <a:tc>
                  <a:txBody>
                    <a:bodyPr/>
                    <a:lstStyle/>
                    <a:p>
                      <a:pPr>
                        <a:lnSpc>
                          <a:spcPct val="150000"/>
                        </a:lnSpc>
                      </a:pPr>
                      <a:endParaRPr lang="fr-FR" sz="1400" dirty="0">
                        <a:solidFill>
                          <a:srgbClr val="000000"/>
                        </a:solidFill>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0"/>
                        </a:spcAft>
                      </a:pPr>
                      <a:r>
                        <a:rPr lang="fr-FR" sz="1400" dirty="0">
                          <a:effectLst/>
                        </a:rPr>
                        <a:t>Dispensaire</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effectLst/>
                        </a:rPr>
                        <a:t>CSCOM</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effectLst/>
                        </a:rPr>
                        <a:t>CSREF</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Hôpital régional</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Autre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Ensemble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616468">
                <a:tc>
                  <a:txBody>
                    <a:bodyPr/>
                    <a:lstStyle/>
                    <a:p>
                      <a:pPr marL="0" marR="0">
                        <a:lnSpc>
                          <a:spcPct val="150000"/>
                        </a:lnSpc>
                        <a:spcBef>
                          <a:spcPts val="300"/>
                        </a:spcBef>
                        <a:spcAft>
                          <a:spcPts val="0"/>
                        </a:spcAft>
                      </a:pPr>
                      <a:r>
                        <a:rPr lang="fr-FR" sz="1400" dirty="0">
                          <a:solidFill>
                            <a:srgbClr val="FF0000"/>
                          </a:solidFill>
                          <a:effectLst/>
                        </a:rPr>
                        <a:t>Approvisionnement en médicaments</a:t>
                      </a:r>
                      <a:endParaRPr lang="fr-FR"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solidFill>
                            <a:srgbClr val="FF0000"/>
                          </a:solidFill>
                          <a:effectLst/>
                        </a:rPr>
                        <a:t>0.0</a:t>
                      </a:r>
                      <a:endParaRPr lang="fr-FR"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solidFill>
                            <a:srgbClr val="FF0000"/>
                          </a:solidFill>
                          <a:effectLst/>
                        </a:rPr>
                        <a:t>19.2</a:t>
                      </a:r>
                      <a:endParaRPr lang="fr-FR"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solidFill>
                            <a:srgbClr val="FF0000"/>
                          </a:solidFill>
                          <a:effectLst/>
                        </a:rPr>
                        <a:t>0.0</a:t>
                      </a:r>
                      <a:endParaRPr lang="fr-FR"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solidFill>
                            <a:srgbClr val="FF0000"/>
                          </a:solidFill>
                          <a:effectLst/>
                        </a:rPr>
                        <a:t>100.0</a:t>
                      </a:r>
                      <a:endParaRPr lang="fr-FR"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solidFill>
                            <a:srgbClr val="FF0000"/>
                          </a:solidFill>
                          <a:effectLst/>
                        </a:rPr>
                        <a:t>0.0</a:t>
                      </a:r>
                      <a:endParaRPr lang="fr-FR"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solidFill>
                            <a:srgbClr val="FF0000"/>
                          </a:solidFill>
                          <a:effectLst/>
                        </a:rPr>
                        <a:t>16.7</a:t>
                      </a:r>
                      <a:endParaRPr lang="fr-FR"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08234">
                <a:tc>
                  <a:txBody>
                    <a:bodyPr/>
                    <a:lstStyle/>
                    <a:p>
                      <a:pPr marL="0" marR="0">
                        <a:lnSpc>
                          <a:spcPct val="150000"/>
                        </a:lnSpc>
                        <a:spcBef>
                          <a:spcPts val="300"/>
                        </a:spcBef>
                        <a:spcAft>
                          <a:spcPts val="0"/>
                        </a:spcAft>
                      </a:pPr>
                      <a:r>
                        <a:rPr lang="fr-FR" sz="1400" dirty="0">
                          <a:solidFill>
                            <a:srgbClr val="FF0000"/>
                          </a:solidFill>
                          <a:effectLst/>
                        </a:rPr>
                        <a:t>Renforcement du personnel qualifié</a:t>
                      </a:r>
                      <a:endParaRPr lang="fr-FR"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solidFill>
                            <a:srgbClr val="FF0000"/>
                          </a:solidFill>
                          <a:effectLst/>
                        </a:rPr>
                        <a:t>100.0</a:t>
                      </a:r>
                      <a:endParaRPr lang="fr-FR"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solidFill>
                            <a:srgbClr val="FF0000"/>
                          </a:solidFill>
                          <a:effectLst/>
                        </a:rPr>
                        <a:t>23.1</a:t>
                      </a:r>
                      <a:endParaRPr lang="fr-FR"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solidFill>
                            <a:srgbClr val="FF0000"/>
                          </a:solidFill>
                          <a:effectLst/>
                        </a:rPr>
                        <a:t>16.7</a:t>
                      </a:r>
                      <a:endParaRPr lang="fr-FR"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solidFill>
                            <a:srgbClr val="FF0000"/>
                          </a:solidFill>
                          <a:effectLst/>
                        </a:rPr>
                        <a:t>0.0</a:t>
                      </a:r>
                      <a:endParaRPr lang="fr-FR"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solidFill>
                            <a:srgbClr val="FF0000"/>
                          </a:solidFill>
                          <a:effectLst/>
                        </a:rPr>
                        <a:t>0.0</a:t>
                      </a:r>
                      <a:endParaRPr lang="fr-FR"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solidFill>
                            <a:srgbClr val="FF0000"/>
                          </a:solidFill>
                          <a:effectLst/>
                        </a:rPr>
                        <a:t>22.2</a:t>
                      </a:r>
                      <a:endParaRPr lang="fr-FR"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616468">
                <a:tc>
                  <a:txBody>
                    <a:bodyPr/>
                    <a:lstStyle/>
                    <a:p>
                      <a:pPr marL="0" marR="0">
                        <a:lnSpc>
                          <a:spcPct val="150000"/>
                        </a:lnSpc>
                        <a:spcBef>
                          <a:spcPts val="300"/>
                        </a:spcBef>
                        <a:spcAft>
                          <a:spcPts val="0"/>
                        </a:spcAft>
                      </a:pPr>
                      <a:r>
                        <a:rPr lang="fr-FR" sz="1400">
                          <a:effectLst/>
                        </a:rPr>
                        <a:t>Approvisionnement en moyens logistiques</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effectLst/>
                        </a:rPr>
                        <a:t>0.0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11.5</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16.7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effectLst/>
                        </a:rPr>
                        <a:t>0.0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11.1</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08234">
                <a:tc>
                  <a:txBody>
                    <a:bodyPr/>
                    <a:lstStyle/>
                    <a:p>
                      <a:pPr marL="0" marR="0">
                        <a:lnSpc>
                          <a:spcPct val="150000"/>
                        </a:lnSpc>
                        <a:spcBef>
                          <a:spcPts val="300"/>
                        </a:spcBef>
                        <a:spcAft>
                          <a:spcPts val="0"/>
                        </a:spcAft>
                      </a:pPr>
                      <a:r>
                        <a:rPr lang="fr-FR" sz="1400">
                          <a:effectLst/>
                        </a:rPr>
                        <a:t>Retour de l'administration</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11.5</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16.7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effectLst/>
                        </a:rPr>
                        <a:t>11.1</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08234">
                <a:tc>
                  <a:txBody>
                    <a:bodyPr/>
                    <a:lstStyle/>
                    <a:p>
                      <a:pPr marL="0" marR="0">
                        <a:lnSpc>
                          <a:spcPct val="150000"/>
                        </a:lnSpc>
                        <a:spcBef>
                          <a:spcPts val="300"/>
                        </a:spcBef>
                        <a:spcAft>
                          <a:spcPts val="0"/>
                        </a:spcAft>
                      </a:pPr>
                      <a:r>
                        <a:rPr lang="fr-FR" sz="1400">
                          <a:effectLst/>
                        </a:rPr>
                        <a:t>La gestion et / la ressource humaine</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7.7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16.7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effectLst/>
                        </a:rPr>
                        <a:t>8.3</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08234">
                <a:tc>
                  <a:txBody>
                    <a:bodyPr/>
                    <a:lstStyle/>
                    <a:p>
                      <a:pPr marL="0" marR="0">
                        <a:lnSpc>
                          <a:spcPct val="150000"/>
                        </a:lnSpc>
                        <a:spcBef>
                          <a:spcPts val="300"/>
                        </a:spcBef>
                        <a:spcAft>
                          <a:spcPts val="0"/>
                        </a:spcAft>
                      </a:pPr>
                      <a:r>
                        <a:rPr lang="fr-FR" sz="1400">
                          <a:effectLst/>
                        </a:rPr>
                        <a:t>Sécurité du personnel</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7.7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16.7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effectLst/>
                        </a:rPr>
                        <a:t>8.3</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08234">
                <a:tc>
                  <a:txBody>
                    <a:bodyPr/>
                    <a:lstStyle/>
                    <a:p>
                      <a:pPr marL="0" marR="0">
                        <a:lnSpc>
                          <a:spcPct val="150000"/>
                        </a:lnSpc>
                        <a:spcBef>
                          <a:spcPts val="300"/>
                        </a:spcBef>
                        <a:spcAft>
                          <a:spcPts val="0"/>
                        </a:spcAft>
                      </a:pPr>
                      <a:r>
                        <a:rPr lang="fr-FR" sz="1400">
                          <a:effectLst/>
                        </a:rPr>
                        <a:t>Autres</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19.2</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16.7</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100.0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effectLst/>
                        </a:rPr>
                        <a:t>22.2</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08234">
                <a:tc>
                  <a:txBody>
                    <a:bodyPr/>
                    <a:lstStyle/>
                    <a:p>
                      <a:pPr marL="0" marR="0">
                        <a:lnSpc>
                          <a:spcPct val="150000"/>
                        </a:lnSpc>
                        <a:spcBef>
                          <a:spcPts val="300"/>
                        </a:spcBef>
                        <a:spcAft>
                          <a:spcPts val="0"/>
                        </a:spcAft>
                      </a:pPr>
                      <a:r>
                        <a:rPr lang="fr-FR" sz="1400">
                          <a:effectLst/>
                        </a:rPr>
                        <a:t>Total</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100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100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100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100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a:effectLst/>
                        </a:rPr>
                        <a:t>100</a:t>
                      </a:r>
                      <a:endPar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300"/>
                        </a:spcBef>
                        <a:spcAft>
                          <a:spcPts val="0"/>
                        </a:spcAft>
                      </a:pPr>
                      <a:r>
                        <a:rPr lang="fr-FR" sz="1400" dirty="0">
                          <a:effectLst/>
                        </a:rPr>
                        <a:t>100</a:t>
                      </a:r>
                      <a:endPar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4" name="Rectangle 1"/>
          <p:cNvSpPr>
            <a:spLocks noChangeArrowheads="1"/>
          </p:cNvSpPr>
          <p:nvPr/>
        </p:nvSpPr>
        <p:spPr bwMode="auto">
          <a:xfrm>
            <a:off x="264749" y="1100441"/>
            <a:ext cx="748089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fr-FR" altLang="fr-FR" sz="1600" b="1"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ableau 4. </a:t>
            </a:r>
            <a:r>
              <a:rPr kumimoji="0" lang="fr-FR" altLang="fr-FR" sz="1600" b="1" i="0" u="none" strike="noStrike" cap="none" normalizeH="0" baseline="0" dirty="0" smtClean="0" bmk="_Toc44030872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16: Domaine prioritaire d'intervention de l'</a:t>
            </a:r>
            <a:r>
              <a:rPr kumimoji="0" lang="fr-FR" altLang="fr-FR" sz="1600" b="1" i="0" u="none" strike="noStrike" cap="none" normalizeH="0" baseline="0" dirty="0" smtClean="0" bmk="_Toc44030872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r>
              <a:rPr kumimoji="0" lang="fr-FR" altLang="fr-FR" sz="1600" b="1" i="0" u="none" strike="noStrike" cap="none" normalizeH="0" baseline="0" dirty="0" smtClean="0" bmk="_Toc440308723">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dans les centres de sant</a:t>
            </a:r>
            <a:r>
              <a:rPr kumimoji="0" lang="fr-FR" altLang="fr-FR" sz="1600" b="1" i="0" u="none" strike="noStrike" cap="none" normalizeH="0" baseline="0" dirty="0" smtClean="0" bmk="_Toc44030872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é</a:t>
            </a:r>
            <a:endParaRPr kumimoji="0" lang="fr-FR" altLang="fr-FR" sz="16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80648210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71609"/>
            <a:ext cx="7886700" cy="798656"/>
          </a:xfrm>
        </p:spPr>
        <p:txBody>
          <a:bodyPr/>
          <a:lstStyle/>
          <a:p>
            <a:r>
              <a:rPr lang="en-US" b="1" dirty="0" smtClean="0">
                <a:solidFill>
                  <a:schemeClr val="accent1">
                    <a:lumMod val="75000"/>
                  </a:schemeClr>
                </a:solidFill>
              </a:rPr>
              <a:t>SYSTÈME DE MONITORING</a:t>
            </a:r>
            <a:endParaRPr lang="fr-FR" b="1" dirty="0">
              <a:solidFill>
                <a:schemeClr val="accent1">
                  <a:lumMod val="75000"/>
                </a:schemeClr>
              </a:solidFill>
            </a:endParaRPr>
          </a:p>
        </p:txBody>
      </p:sp>
      <p:sp>
        <p:nvSpPr>
          <p:cNvPr id="3" name="Content Placeholder 2"/>
          <p:cNvSpPr>
            <a:spLocks noGrp="1"/>
          </p:cNvSpPr>
          <p:nvPr>
            <p:ph idx="1"/>
          </p:nvPr>
        </p:nvSpPr>
        <p:spPr>
          <a:xfrm>
            <a:off x="1" y="1246908"/>
            <a:ext cx="9033830" cy="5462363"/>
          </a:xfrm>
        </p:spPr>
        <p:txBody>
          <a:bodyPr>
            <a:normAutofit/>
          </a:bodyPr>
          <a:lstStyle/>
          <a:p>
            <a:pPr algn="just">
              <a:buClr>
                <a:schemeClr val="accent1"/>
              </a:buClr>
            </a:pPr>
            <a:r>
              <a:rPr lang="fr-FR" dirty="0" smtClean="0"/>
              <a:t>Le système de monitoring répond à la quatrième activité, soit: </a:t>
            </a:r>
            <a:endParaRPr lang="fr-FR" dirty="0" smtClean="0"/>
          </a:p>
          <a:p>
            <a:pPr marL="457200" lvl="1" indent="0" algn="just">
              <a:buClr>
                <a:schemeClr val="accent1">
                  <a:lumMod val="75000"/>
                </a:schemeClr>
              </a:buClr>
              <a:buNone/>
            </a:pPr>
            <a:r>
              <a:rPr lang="fr-FR" dirty="0"/>
              <a:t>La mise en place d’un dispositif de collecte de données de base et de </a:t>
            </a:r>
            <a:r>
              <a:rPr lang="fr-FR" dirty="0" smtClean="0"/>
              <a:t>suivi (monitoring) </a:t>
            </a:r>
            <a:r>
              <a:rPr lang="fr-FR" dirty="0"/>
              <a:t>devant être utilisé pour évaluer l'impact des activités spécifiques sur la paix et le développement économique au </a:t>
            </a:r>
            <a:r>
              <a:rPr lang="fr-FR" dirty="0" smtClean="0"/>
              <a:t>fil </a:t>
            </a:r>
            <a:r>
              <a:rPr lang="fr-FR" dirty="0"/>
              <a:t>du temps.</a:t>
            </a:r>
            <a:r>
              <a:rPr lang="fr-FR" dirty="0" smtClean="0"/>
              <a:t>  </a:t>
            </a:r>
            <a:endParaRPr lang="en-US" dirty="0" smtClean="0"/>
          </a:p>
          <a:p>
            <a:pPr marL="228600" lvl="1" algn="just">
              <a:spcBef>
                <a:spcPts val="1000"/>
              </a:spcBef>
              <a:buClr>
                <a:schemeClr val="accent1">
                  <a:lumMod val="75000"/>
                </a:schemeClr>
              </a:buClr>
            </a:pPr>
            <a:r>
              <a:rPr lang="en-US" sz="2800" dirty="0"/>
              <a:t>Elle </a:t>
            </a:r>
            <a:r>
              <a:rPr lang="en-US" sz="2800" dirty="0" err="1"/>
              <a:t>consiste</a:t>
            </a:r>
            <a:r>
              <a:rPr lang="en-US" sz="2800" dirty="0"/>
              <a:t> </a:t>
            </a:r>
            <a:r>
              <a:rPr lang="en-US" sz="2800" dirty="0" err="1"/>
              <a:t>en</a:t>
            </a:r>
            <a:r>
              <a:rPr lang="en-US" sz="2800" dirty="0"/>
              <a:t> la </a:t>
            </a:r>
            <a:r>
              <a:rPr lang="en-US" sz="2800" dirty="0" err="1"/>
              <a:t>collecte</a:t>
            </a:r>
            <a:r>
              <a:rPr lang="en-US" sz="2800" dirty="0"/>
              <a:t> de </a:t>
            </a:r>
            <a:r>
              <a:rPr lang="en-US" sz="2800" dirty="0" err="1"/>
              <a:t>données</a:t>
            </a:r>
            <a:r>
              <a:rPr lang="en-US" sz="2800" dirty="0"/>
              <a:t> de </a:t>
            </a:r>
            <a:r>
              <a:rPr lang="en-US" sz="2800" dirty="0" err="1"/>
              <a:t>manière</a:t>
            </a:r>
            <a:r>
              <a:rPr lang="en-US" sz="2800" dirty="0"/>
              <a:t> </a:t>
            </a:r>
            <a:r>
              <a:rPr lang="en-US" sz="2800" dirty="0" err="1"/>
              <a:t>mensuelle</a:t>
            </a:r>
            <a:r>
              <a:rPr lang="en-US" sz="2800" dirty="0"/>
              <a:t> à cinq </a:t>
            </a:r>
            <a:r>
              <a:rPr lang="en-US" sz="2800" dirty="0" err="1"/>
              <a:t>niveaux</a:t>
            </a:r>
            <a:r>
              <a:rPr lang="en-US" sz="2800" dirty="0"/>
              <a:t>:</a:t>
            </a:r>
          </a:p>
          <a:p>
            <a:pPr lvl="1" algn="just">
              <a:buClr>
                <a:schemeClr val="accent1">
                  <a:lumMod val="75000"/>
                </a:schemeClr>
              </a:buClr>
            </a:pPr>
            <a:r>
              <a:rPr lang="en-US" dirty="0" smtClean="0"/>
              <a:t>Ménages</a:t>
            </a:r>
          </a:p>
          <a:p>
            <a:pPr lvl="1" algn="just">
              <a:buClr>
                <a:schemeClr val="accent1">
                  <a:lumMod val="75000"/>
                </a:schemeClr>
              </a:buClr>
            </a:pPr>
            <a:r>
              <a:rPr lang="en-US" dirty="0" err="1" smtClean="0"/>
              <a:t>Autorités</a:t>
            </a:r>
            <a:r>
              <a:rPr lang="en-US" dirty="0" smtClean="0"/>
              <a:t> locales</a:t>
            </a:r>
          </a:p>
          <a:p>
            <a:pPr lvl="1" algn="just">
              <a:buClr>
                <a:schemeClr val="accent1">
                  <a:lumMod val="75000"/>
                </a:schemeClr>
              </a:buClr>
            </a:pPr>
            <a:r>
              <a:rPr lang="en-US" dirty="0" err="1" smtClean="0"/>
              <a:t>Centres</a:t>
            </a:r>
            <a:r>
              <a:rPr lang="en-US" dirty="0" smtClean="0"/>
              <a:t> de santé</a:t>
            </a:r>
          </a:p>
          <a:p>
            <a:pPr lvl="1" algn="just">
              <a:buClr>
                <a:schemeClr val="accent1">
                  <a:lumMod val="75000"/>
                </a:schemeClr>
              </a:buClr>
            </a:pPr>
            <a:r>
              <a:rPr lang="en-US" dirty="0" err="1"/>
              <a:t>É</a:t>
            </a:r>
            <a:r>
              <a:rPr lang="en-US" dirty="0" err="1" smtClean="0"/>
              <a:t>coles</a:t>
            </a:r>
            <a:endParaRPr lang="en-US" dirty="0" smtClean="0"/>
          </a:p>
          <a:p>
            <a:pPr lvl="1" algn="just">
              <a:buClr>
                <a:schemeClr val="accent1">
                  <a:lumMod val="75000"/>
                </a:schemeClr>
              </a:buClr>
            </a:pPr>
            <a:r>
              <a:rPr lang="en-US" dirty="0" err="1" smtClean="0"/>
              <a:t>Marchés</a:t>
            </a:r>
            <a:r>
              <a:rPr lang="en-US" dirty="0" smtClean="0"/>
              <a:t> (</a:t>
            </a:r>
            <a:r>
              <a:rPr lang="en-US" dirty="0" err="1" smtClean="0"/>
              <a:t>niveau</a:t>
            </a:r>
            <a:r>
              <a:rPr lang="en-US" dirty="0" smtClean="0"/>
              <a:t> des prix) </a:t>
            </a:r>
            <a:endParaRPr lang="fr-FR" dirty="0" smtClean="0"/>
          </a:p>
        </p:txBody>
      </p:sp>
    </p:spTree>
    <p:extLst>
      <p:ext uri="{BB962C8B-B14F-4D97-AF65-F5344CB8AC3E}">
        <p14:creationId xmlns:p14="http://schemas.microsoft.com/office/powerpoint/2010/main" val="127623557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71609"/>
            <a:ext cx="7886700" cy="551351"/>
          </a:xfrm>
        </p:spPr>
        <p:txBody>
          <a:bodyPr>
            <a:normAutofit fontScale="90000"/>
          </a:bodyPr>
          <a:lstStyle/>
          <a:p>
            <a:r>
              <a:rPr lang="en-US" b="1" dirty="0" smtClean="0">
                <a:solidFill>
                  <a:schemeClr val="accent1">
                    <a:lumMod val="75000"/>
                  </a:schemeClr>
                </a:solidFill>
              </a:rPr>
              <a:t>SYSTÈME DE MONITORING</a:t>
            </a:r>
            <a:endParaRPr lang="fr-FR" b="1" dirty="0">
              <a:solidFill>
                <a:schemeClr val="accent1">
                  <a:lumMod val="75000"/>
                </a:schemeClr>
              </a:solidFill>
            </a:endParaRPr>
          </a:p>
        </p:txBody>
      </p:sp>
      <p:sp>
        <p:nvSpPr>
          <p:cNvPr id="3" name="Content Placeholder 2"/>
          <p:cNvSpPr>
            <a:spLocks noGrp="1"/>
          </p:cNvSpPr>
          <p:nvPr>
            <p:ph idx="1"/>
          </p:nvPr>
        </p:nvSpPr>
        <p:spPr>
          <a:xfrm>
            <a:off x="1" y="822960"/>
            <a:ext cx="9033830" cy="5632925"/>
          </a:xfrm>
        </p:spPr>
        <p:txBody>
          <a:bodyPr>
            <a:normAutofit lnSpcReduction="10000"/>
          </a:bodyPr>
          <a:lstStyle/>
          <a:p>
            <a:pPr marL="514350" lvl="1" indent="-342900" algn="just">
              <a:buClr>
                <a:schemeClr val="accent1">
                  <a:lumMod val="75000"/>
                </a:schemeClr>
              </a:buClr>
              <a:buFont typeface="Wingdings" panose="05000000000000000000" pitchFamily="2" charset="2"/>
              <a:buChar char="Ø"/>
            </a:pPr>
            <a:r>
              <a:rPr lang="en-US" sz="2600" dirty="0" err="1" smtClean="0"/>
              <a:t>L’enquête</a:t>
            </a:r>
            <a:r>
              <a:rPr lang="en-US" sz="2600" dirty="0" smtClean="0"/>
              <a:t> </a:t>
            </a:r>
            <a:r>
              <a:rPr lang="en-US" sz="2600" dirty="0" err="1" smtClean="0"/>
              <a:t>auprès</a:t>
            </a:r>
            <a:r>
              <a:rPr lang="en-US" sz="2600" dirty="0" smtClean="0"/>
              <a:t> des ménages </a:t>
            </a:r>
            <a:r>
              <a:rPr lang="en-US" sz="2600" dirty="0" err="1" smtClean="0"/>
              <a:t>mesure</a:t>
            </a:r>
            <a:r>
              <a:rPr lang="en-US" sz="2600" dirty="0" smtClean="0"/>
              <a:t> la frequentation </a:t>
            </a:r>
            <a:r>
              <a:rPr lang="en-US" sz="2600" dirty="0" err="1" smtClean="0"/>
              <a:t>scolaire</a:t>
            </a:r>
            <a:r>
              <a:rPr lang="en-US" sz="2600" dirty="0" smtClean="0"/>
              <a:t> des </a:t>
            </a:r>
            <a:r>
              <a:rPr lang="en-US" sz="2600" dirty="0" err="1" smtClean="0"/>
              <a:t>enfants</a:t>
            </a:r>
            <a:r>
              <a:rPr lang="en-US" sz="2600" dirty="0" smtClean="0"/>
              <a:t> de 5 à 17 </a:t>
            </a:r>
            <a:r>
              <a:rPr lang="en-US" sz="2600" dirty="0" err="1" smtClean="0"/>
              <a:t>ans</a:t>
            </a:r>
            <a:r>
              <a:rPr lang="en-US" sz="2600" dirty="0" smtClean="0"/>
              <a:t> </a:t>
            </a:r>
            <a:r>
              <a:rPr lang="en-US" sz="2600" dirty="0" err="1" smtClean="0"/>
              <a:t>en</a:t>
            </a:r>
            <a:r>
              <a:rPr lang="en-US" sz="2600" dirty="0" smtClean="0"/>
              <a:t> relation avec la situation </a:t>
            </a:r>
            <a:r>
              <a:rPr lang="en-US" sz="2600" dirty="0" err="1" smtClean="0"/>
              <a:t>sécuritaire</a:t>
            </a:r>
            <a:r>
              <a:rPr lang="en-US" sz="2600" dirty="0" smtClean="0"/>
              <a:t>, les </a:t>
            </a:r>
            <a:r>
              <a:rPr lang="en-US" sz="2600" dirty="0" err="1" smtClean="0"/>
              <a:t>appuis</a:t>
            </a:r>
            <a:r>
              <a:rPr lang="en-US" sz="2600" dirty="0" smtClean="0"/>
              <a:t> que les ménages </a:t>
            </a:r>
            <a:r>
              <a:rPr lang="en-US" sz="2600" dirty="0" err="1" smtClean="0"/>
              <a:t>reçoivent</a:t>
            </a:r>
            <a:r>
              <a:rPr lang="en-US" sz="2600" dirty="0" smtClean="0"/>
              <a:t> et </a:t>
            </a:r>
            <a:r>
              <a:rPr lang="en-US" sz="2600" dirty="0" err="1" smtClean="0"/>
              <a:t>leur</a:t>
            </a:r>
            <a:r>
              <a:rPr lang="en-US" sz="2600" dirty="0" smtClean="0"/>
              <a:t> perception de la </a:t>
            </a:r>
            <a:r>
              <a:rPr lang="en-US" sz="2600" dirty="0" err="1" smtClean="0"/>
              <a:t>sécurité</a:t>
            </a:r>
            <a:r>
              <a:rPr lang="en-US" sz="2600" dirty="0" smtClean="0"/>
              <a:t>;</a:t>
            </a:r>
          </a:p>
          <a:p>
            <a:pPr marL="514350" lvl="1" indent="-342900" algn="just">
              <a:buClr>
                <a:schemeClr val="accent1">
                  <a:lumMod val="75000"/>
                </a:schemeClr>
              </a:buClr>
              <a:buFont typeface="Wingdings" panose="05000000000000000000" pitchFamily="2" charset="2"/>
              <a:buChar char="Ø"/>
            </a:pPr>
            <a:r>
              <a:rPr lang="en-US" sz="2600" dirty="0" err="1" smtClean="0"/>
              <a:t>L’enquête</a:t>
            </a:r>
            <a:r>
              <a:rPr lang="en-US" sz="2600" dirty="0" smtClean="0"/>
              <a:t> </a:t>
            </a:r>
            <a:r>
              <a:rPr lang="en-US" sz="2600" dirty="0" err="1" smtClean="0"/>
              <a:t>auprès</a:t>
            </a:r>
            <a:r>
              <a:rPr lang="en-US" sz="2600" dirty="0" smtClean="0"/>
              <a:t> des </a:t>
            </a:r>
            <a:r>
              <a:rPr lang="en-US" sz="2600" dirty="0" err="1"/>
              <a:t>a</a:t>
            </a:r>
            <a:r>
              <a:rPr lang="en-US" sz="2600" dirty="0" err="1" smtClean="0"/>
              <a:t>utorités</a:t>
            </a:r>
            <a:r>
              <a:rPr lang="en-US" sz="2600" dirty="0" smtClean="0"/>
              <a:t> locales </a:t>
            </a:r>
            <a:r>
              <a:rPr lang="en-US" sz="2600" dirty="0" err="1" smtClean="0"/>
              <a:t>mesure</a:t>
            </a:r>
            <a:r>
              <a:rPr lang="en-US" sz="2600" dirty="0" smtClean="0"/>
              <a:t> </a:t>
            </a:r>
            <a:r>
              <a:rPr lang="en-US" sz="2600" dirty="0" err="1" smtClean="0"/>
              <a:t>l’isolement</a:t>
            </a:r>
            <a:r>
              <a:rPr lang="en-US" sz="2600" dirty="0" smtClean="0"/>
              <a:t> des villages, la </a:t>
            </a:r>
            <a:r>
              <a:rPr lang="en-US" sz="2600" dirty="0" err="1" smtClean="0"/>
              <a:t>gestion</a:t>
            </a:r>
            <a:r>
              <a:rPr lang="en-US" sz="2600" dirty="0" smtClean="0"/>
              <a:t> des </a:t>
            </a:r>
            <a:r>
              <a:rPr lang="en-US" sz="2600" dirty="0" err="1" smtClean="0"/>
              <a:t>marchés</a:t>
            </a:r>
            <a:r>
              <a:rPr lang="en-US" sz="2600" dirty="0" smtClean="0"/>
              <a:t> et du </a:t>
            </a:r>
            <a:r>
              <a:rPr lang="en-US" sz="2600" dirty="0" err="1" smtClean="0"/>
              <a:t>système</a:t>
            </a:r>
            <a:r>
              <a:rPr lang="en-US" sz="2600" dirty="0" smtClean="0"/>
              <a:t> de transport, et les </a:t>
            </a:r>
            <a:r>
              <a:rPr lang="en-US" sz="2600" dirty="0" err="1" smtClean="0"/>
              <a:t>projets</a:t>
            </a:r>
            <a:r>
              <a:rPr lang="en-US" sz="2600" dirty="0" smtClean="0"/>
              <a:t> de reconstruction qui y </a:t>
            </a:r>
            <a:r>
              <a:rPr lang="en-US" sz="2600" dirty="0" err="1" smtClean="0"/>
              <a:t>sont</a:t>
            </a:r>
            <a:r>
              <a:rPr lang="en-US" sz="2600" dirty="0" smtClean="0"/>
              <a:t> </a:t>
            </a:r>
            <a:r>
              <a:rPr lang="en-US" sz="2600" dirty="0" err="1" smtClean="0"/>
              <a:t>implantés</a:t>
            </a:r>
            <a:r>
              <a:rPr lang="en-US" sz="2600" dirty="0" smtClean="0"/>
              <a:t>;</a:t>
            </a:r>
          </a:p>
          <a:p>
            <a:pPr marL="514350" lvl="1" indent="-342900" algn="just">
              <a:buClr>
                <a:schemeClr val="accent1">
                  <a:lumMod val="75000"/>
                </a:schemeClr>
              </a:buClr>
              <a:buFont typeface="Wingdings" panose="05000000000000000000" pitchFamily="2" charset="2"/>
              <a:buChar char="Ø"/>
            </a:pPr>
            <a:r>
              <a:rPr lang="en-US" sz="2600" dirty="0" err="1" smtClean="0"/>
              <a:t>L’enquête</a:t>
            </a:r>
            <a:r>
              <a:rPr lang="en-US" sz="2600" dirty="0" smtClean="0"/>
              <a:t> </a:t>
            </a:r>
            <a:r>
              <a:rPr lang="en-US" sz="2600" dirty="0" err="1" smtClean="0"/>
              <a:t>auprès</a:t>
            </a:r>
            <a:r>
              <a:rPr lang="en-US" sz="2600" dirty="0" smtClean="0"/>
              <a:t> des </a:t>
            </a:r>
            <a:r>
              <a:rPr lang="en-US" sz="2600" dirty="0" err="1" smtClean="0"/>
              <a:t>centres</a:t>
            </a:r>
            <a:r>
              <a:rPr lang="en-US" sz="2600" dirty="0" smtClean="0"/>
              <a:t> de santé </a:t>
            </a:r>
            <a:r>
              <a:rPr lang="en-US" sz="2600" dirty="0" err="1" smtClean="0"/>
              <a:t>mesure</a:t>
            </a:r>
            <a:r>
              <a:rPr lang="en-US" sz="2600" dirty="0" smtClean="0"/>
              <a:t> les </a:t>
            </a:r>
            <a:r>
              <a:rPr lang="en-US" sz="2600" dirty="0" err="1" smtClean="0"/>
              <a:t>appuis</a:t>
            </a:r>
            <a:r>
              <a:rPr lang="en-US" sz="2600" dirty="0" smtClean="0"/>
              <a:t> </a:t>
            </a:r>
            <a:r>
              <a:rPr lang="en-US" sz="2600" dirty="0" err="1" smtClean="0"/>
              <a:t>reçus</a:t>
            </a:r>
            <a:r>
              <a:rPr lang="en-US" sz="2600" dirty="0" smtClean="0"/>
              <a:t>, les </a:t>
            </a:r>
            <a:r>
              <a:rPr lang="en-US" sz="2600" dirty="0" err="1" smtClean="0"/>
              <a:t>besoins</a:t>
            </a:r>
            <a:r>
              <a:rPr lang="en-US" sz="2600" dirty="0" smtClean="0"/>
              <a:t> et le retour du personnel qui </a:t>
            </a:r>
            <a:r>
              <a:rPr lang="en-US" sz="2600" dirty="0" err="1" smtClean="0"/>
              <a:t>s’est</a:t>
            </a:r>
            <a:r>
              <a:rPr lang="en-US" sz="2600" dirty="0" smtClean="0"/>
              <a:t> </a:t>
            </a:r>
            <a:r>
              <a:rPr lang="en-US" sz="2600" dirty="0" err="1" smtClean="0"/>
              <a:t>déplacé</a:t>
            </a:r>
            <a:r>
              <a:rPr lang="en-US" sz="2600" dirty="0" smtClean="0"/>
              <a:t> pendant la </a:t>
            </a:r>
            <a:r>
              <a:rPr lang="en-US" sz="2600" dirty="0" err="1" smtClean="0"/>
              <a:t>crise</a:t>
            </a:r>
            <a:r>
              <a:rPr lang="en-US" sz="2600" dirty="0" smtClean="0"/>
              <a:t>;</a:t>
            </a:r>
          </a:p>
          <a:p>
            <a:pPr marL="514350" lvl="1" indent="-342900" algn="just">
              <a:buClr>
                <a:schemeClr val="accent1">
                  <a:lumMod val="75000"/>
                </a:schemeClr>
              </a:buClr>
              <a:buFont typeface="Wingdings" panose="05000000000000000000" pitchFamily="2" charset="2"/>
              <a:buChar char="Ø"/>
            </a:pPr>
            <a:r>
              <a:rPr lang="en-US" sz="2600" dirty="0" err="1" smtClean="0"/>
              <a:t>L’enquête</a:t>
            </a:r>
            <a:r>
              <a:rPr lang="en-US" sz="2600" dirty="0" smtClean="0"/>
              <a:t> </a:t>
            </a:r>
            <a:r>
              <a:rPr lang="en-US" sz="2600" dirty="0" err="1" smtClean="0"/>
              <a:t>auprès</a:t>
            </a:r>
            <a:r>
              <a:rPr lang="en-US" sz="2600" dirty="0" smtClean="0"/>
              <a:t> des </a:t>
            </a:r>
            <a:r>
              <a:rPr lang="en-US" sz="2600" dirty="0" err="1" smtClean="0"/>
              <a:t>écoles</a:t>
            </a:r>
            <a:r>
              <a:rPr lang="en-US" sz="2600" dirty="0" smtClean="0"/>
              <a:t> </a:t>
            </a:r>
            <a:r>
              <a:rPr lang="en-US" sz="2600" dirty="0" err="1"/>
              <a:t>mesure</a:t>
            </a:r>
            <a:r>
              <a:rPr lang="en-US" sz="2600" dirty="0"/>
              <a:t> les </a:t>
            </a:r>
            <a:r>
              <a:rPr lang="en-US" sz="2600" dirty="0" err="1"/>
              <a:t>appuis</a:t>
            </a:r>
            <a:r>
              <a:rPr lang="en-US" sz="2600" dirty="0"/>
              <a:t> </a:t>
            </a:r>
            <a:r>
              <a:rPr lang="en-US" sz="2600" dirty="0" err="1"/>
              <a:t>reçus</a:t>
            </a:r>
            <a:r>
              <a:rPr lang="en-US" sz="2600" dirty="0"/>
              <a:t>, les </a:t>
            </a:r>
            <a:r>
              <a:rPr lang="en-US" sz="2600" dirty="0" err="1"/>
              <a:t>besoins</a:t>
            </a:r>
            <a:r>
              <a:rPr lang="en-US" sz="2600" dirty="0"/>
              <a:t> et le retour du personnel qui </a:t>
            </a:r>
            <a:r>
              <a:rPr lang="en-US" sz="2600" dirty="0" err="1"/>
              <a:t>s’est</a:t>
            </a:r>
            <a:r>
              <a:rPr lang="en-US" sz="2600" dirty="0"/>
              <a:t> </a:t>
            </a:r>
            <a:r>
              <a:rPr lang="en-US" sz="2600" dirty="0" err="1"/>
              <a:t>déplacé</a:t>
            </a:r>
            <a:r>
              <a:rPr lang="en-US" sz="2600" dirty="0"/>
              <a:t> pendant la </a:t>
            </a:r>
            <a:r>
              <a:rPr lang="en-US" sz="2600" dirty="0" err="1" smtClean="0"/>
              <a:t>crise</a:t>
            </a:r>
            <a:r>
              <a:rPr lang="en-US" sz="2600" dirty="0" smtClean="0"/>
              <a:t>;</a:t>
            </a:r>
          </a:p>
          <a:p>
            <a:pPr marL="514350" lvl="1" indent="-342900" algn="just">
              <a:buClr>
                <a:schemeClr val="accent1">
                  <a:lumMod val="75000"/>
                </a:schemeClr>
              </a:buClr>
              <a:buFont typeface="Wingdings" panose="05000000000000000000" pitchFamily="2" charset="2"/>
              <a:buChar char="Ø"/>
            </a:pPr>
            <a:r>
              <a:rPr lang="en-US" sz="2600" dirty="0" err="1" smtClean="0"/>
              <a:t>L’enquête</a:t>
            </a:r>
            <a:r>
              <a:rPr lang="en-US" sz="2600" dirty="0" smtClean="0"/>
              <a:t> sur les </a:t>
            </a:r>
            <a:r>
              <a:rPr lang="en-US" sz="2600" dirty="0" err="1" smtClean="0"/>
              <a:t>marchés</a:t>
            </a:r>
            <a:r>
              <a:rPr lang="en-US" sz="2600" dirty="0" smtClean="0"/>
              <a:t> </a:t>
            </a:r>
            <a:r>
              <a:rPr lang="en-US" sz="2600" dirty="0" err="1" smtClean="0"/>
              <a:t>relève</a:t>
            </a:r>
            <a:r>
              <a:rPr lang="en-US" sz="2600" dirty="0" smtClean="0"/>
              <a:t> les prix et la </a:t>
            </a:r>
            <a:r>
              <a:rPr lang="en-US" sz="2600" dirty="0" err="1" smtClean="0"/>
              <a:t>disponibilité</a:t>
            </a:r>
            <a:r>
              <a:rPr lang="en-US" sz="2600" dirty="0" smtClean="0"/>
              <a:t> des </a:t>
            </a:r>
            <a:r>
              <a:rPr lang="en-US" sz="2600" dirty="0" err="1" smtClean="0"/>
              <a:t>produits</a:t>
            </a:r>
            <a:r>
              <a:rPr lang="en-US" sz="2600" dirty="0" smtClean="0"/>
              <a:t> </a:t>
            </a:r>
            <a:r>
              <a:rPr lang="en-US" sz="2600" dirty="0" err="1" smtClean="0"/>
              <a:t>alimentaires</a:t>
            </a:r>
            <a:r>
              <a:rPr lang="en-US" sz="2600" dirty="0" smtClean="0"/>
              <a:t>, des </a:t>
            </a:r>
            <a:r>
              <a:rPr lang="en-US" sz="2600" dirty="0" err="1" smtClean="0"/>
              <a:t>semences</a:t>
            </a:r>
            <a:r>
              <a:rPr lang="en-US" sz="2600" dirty="0" smtClean="0"/>
              <a:t> et des </a:t>
            </a:r>
            <a:r>
              <a:rPr lang="en-US" sz="2600" dirty="0" err="1" smtClean="0"/>
              <a:t>engrais</a:t>
            </a:r>
            <a:r>
              <a:rPr lang="en-US" sz="2600" dirty="0" smtClean="0"/>
              <a:t> </a:t>
            </a:r>
            <a:r>
              <a:rPr lang="en-US" sz="2600" dirty="0" err="1" smtClean="0"/>
              <a:t>agricoles</a:t>
            </a:r>
            <a:r>
              <a:rPr lang="en-US" dirty="0" smtClean="0"/>
              <a:t>.</a:t>
            </a:r>
            <a:endParaRPr lang="fr-FR" dirty="0" smtClean="0"/>
          </a:p>
        </p:txBody>
      </p:sp>
    </p:spTree>
    <p:extLst>
      <p:ext uri="{BB962C8B-B14F-4D97-AF65-F5344CB8AC3E}">
        <p14:creationId xmlns:p14="http://schemas.microsoft.com/office/powerpoint/2010/main" val="1848855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868" y="219654"/>
            <a:ext cx="7886700" cy="819438"/>
          </a:xfrm>
        </p:spPr>
        <p:txBody>
          <a:bodyPr/>
          <a:lstStyle/>
          <a:p>
            <a:r>
              <a:rPr lang="en-US" b="1" dirty="0" smtClean="0">
                <a:solidFill>
                  <a:schemeClr val="accent1">
                    <a:lumMod val="75000"/>
                  </a:schemeClr>
                </a:solidFill>
              </a:rPr>
              <a:t>METHODOLOGIE</a:t>
            </a:r>
            <a:endParaRPr lang="fr-FR" b="1" dirty="0">
              <a:solidFill>
                <a:schemeClr val="accent1">
                  <a:lumMod val="75000"/>
                </a:schemeClr>
              </a:solidFill>
            </a:endParaRPr>
          </a:p>
        </p:txBody>
      </p:sp>
      <p:sp>
        <p:nvSpPr>
          <p:cNvPr id="3" name="Content Placeholder 2"/>
          <p:cNvSpPr>
            <a:spLocks noGrp="1"/>
          </p:cNvSpPr>
          <p:nvPr>
            <p:ph idx="1"/>
          </p:nvPr>
        </p:nvSpPr>
        <p:spPr>
          <a:xfrm>
            <a:off x="249382" y="1143000"/>
            <a:ext cx="8603673" cy="5033963"/>
          </a:xfrm>
        </p:spPr>
        <p:txBody>
          <a:bodyPr/>
          <a:lstStyle/>
          <a:p>
            <a:pPr algn="just"/>
            <a:r>
              <a:rPr lang="en-US" dirty="0" smtClean="0"/>
              <a:t>La première </a:t>
            </a:r>
            <a:r>
              <a:rPr lang="en-US" dirty="0" err="1" smtClean="0"/>
              <a:t>est</a:t>
            </a:r>
            <a:r>
              <a:rPr lang="en-US" dirty="0" smtClean="0"/>
              <a:t> </a:t>
            </a:r>
            <a:r>
              <a:rPr lang="en-US" dirty="0" err="1" smtClean="0"/>
              <a:t>une</a:t>
            </a:r>
            <a:r>
              <a:rPr lang="en-US" dirty="0" smtClean="0"/>
              <a:t> </a:t>
            </a:r>
            <a:r>
              <a:rPr lang="en-US" dirty="0" err="1" smtClean="0"/>
              <a:t>enquête</a:t>
            </a:r>
            <a:r>
              <a:rPr lang="en-US" dirty="0" smtClean="0"/>
              <a:t> </a:t>
            </a:r>
            <a:r>
              <a:rPr lang="en-US" dirty="0" err="1" smtClean="0"/>
              <a:t>auprès</a:t>
            </a:r>
            <a:r>
              <a:rPr lang="en-US" dirty="0" smtClean="0"/>
              <a:t> de 500 ménages </a:t>
            </a:r>
            <a:r>
              <a:rPr lang="en-US" dirty="0" err="1" smtClean="0"/>
              <a:t>répartis</a:t>
            </a:r>
            <a:r>
              <a:rPr lang="en-US" dirty="0" smtClean="0"/>
              <a:t> à Gao, Kidal et Tombouctou;</a:t>
            </a:r>
          </a:p>
          <a:p>
            <a:pPr algn="just"/>
            <a:r>
              <a:rPr lang="en-US" dirty="0" smtClean="0"/>
              <a:t>La </a:t>
            </a:r>
            <a:r>
              <a:rPr lang="en-US" dirty="0" err="1" smtClean="0"/>
              <a:t>deuxième</a:t>
            </a:r>
            <a:r>
              <a:rPr lang="en-US" dirty="0" smtClean="0"/>
              <a:t> </a:t>
            </a:r>
            <a:r>
              <a:rPr lang="en-US" dirty="0" err="1" smtClean="0"/>
              <a:t>est</a:t>
            </a:r>
            <a:r>
              <a:rPr lang="en-US" dirty="0" smtClean="0"/>
              <a:t> </a:t>
            </a:r>
            <a:r>
              <a:rPr lang="en-US" dirty="0" err="1" smtClean="0"/>
              <a:t>une</a:t>
            </a:r>
            <a:r>
              <a:rPr lang="en-US" dirty="0" smtClean="0"/>
              <a:t> </a:t>
            </a:r>
            <a:r>
              <a:rPr lang="en-US" dirty="0" err="1" smtClean="0"/>
              <a:t>enquête</a:t>
            </a:r>
            <a:r>
              <a:rPr lang="en-US" dirty="0" smtClean="0"/>
              <a:t> </a:t>
            </a:r>
            <a:r>
              <a:rPr lang="en-US" dirty="0" err="1" smtClean="0"/>
              <a:t>auprès</a:t>
            </a:r>
            <a:r>
              <a:rPr lang="en-US" dirty="0" smtClean="0"/>
              <a:t> des </a:t>
            </a:r>
            <a:r>
              <a:rPr lang="en-US" dirty="0" err="1" smtClean="0"/>
              <a:t>autorités</a:t>
            </a:r>
            <a:r>
              <a:rPr lang="en-US" dirty="0" smtClean="0"/>
              <a:t> locales;</a:t>
            </a:r>
          </a:p>
          <a:p>
            <a:pPr algn="just"/>
            <a:r>
              <a:rPr lang="en-US" dirty="0" smtClean="0"/>
              <a:t>La </a:t>
            </a:r>
            <a:r>
              <a:rPr lang="en-US" dirty="0" err="1" smtClean="0"/>
              <a:t>troisième</a:t>
            </a:r>
            <a:r>
              <a:rPr lang="en-US" dirty="0" smtClean="0"/>
              <a:t> </a:t>
            </a:r>
            <a:r>
              <a:rPr lang="en-US" dirty="0" err="1" smtClean="0"/>
              <a:t>est</a:t>
            </a:r>
            <a:r>
              <a:rPr lang="en-US" dirty="0" smtClean="0"/>
              <a:t> </a:t>
            </a:r>
            <a:r>
              <a:rPr lang="en-US" dirty="0" err="1" smtClean="0"/>
              <a:t>une</a:t>
            </a:r>
            <a:r>
              <a:rPr lang="en-US" dirty="0" smtClean="0"/>
              <a:t> </a:t>
            </a:r>
            <a:r>
              <a:rPr lang="en-US" dirty="0" err="1" smtClean="0"/>
              <a:t>enquête</a:t>
            </a:r>
            <a:r>
              <a:rPr lang="en-US" dirty="0" smtClean="0"/>
              <a:t> </a:t>
            </a:r>
            <a:r>
              <a:rPr lang="en-US" dirty="0" err="1" smtClean="0"/>
              <a:t>auprès</a:t>
            </a:r>
            <a:r>
              <a:rPr lang="en-US" dirty="0" smtClean="0"/>
              <a:t> des </a:t>
            </a:r>
            <a:r>
              <a:rPr lang="en-US" dirty="0" err="1" smtClean="0"/>
              <a:t>centres</a:t>
            </a:r>
            <a:r>
              <a:rPr lang="en-US" dirty="0" smtClean="0"/>
              <a:t> de santé, et</a:t>
            </a:r>
          </a:p>
          <a:p>
            <a:pPr algn="just"/>
            <a:r>
              <a:rPr lang="en-US" dirty="0" smtClean="0"/>
              <a:t>La </a:t>
            </a:r>
            <a:r>
              <a:rPr lang="en-US" dirty="0" err="1" smtClean="0"/>
              <a:t>quatrième</a:t>
            </a:r>
            <a:r>
              <a:rPr lang="en-US" dirty="0" smtClean="0"/>
              <a:t> </a:t>
            </a:r>
            <a:r>
              <a:rPr lang="en-US" dirty="0" err="1" smtClean="0"/>
              <a:t>est</a:t>
            </a:r>
            <a:r>
              <a:rPr lang="en-US" dirty="0" smtClean="0"/>
              <a:t> </a:t>
            </a:r>
            <a:r>
              <a:rPr lang="en-US" dirty="0" err="1" smtClean="0"/>
              <a:t>une</a:t>
            </a:r>
            <a:r>
              <a:rPr lang="en-US" dirty="0" smtClean="0"/>
              <a:t> </a:t>
            </a:r>
            <a:r>
              <a:rPr lang="en-US" dirty="0" err="1" smtClean="0"/>
              <a:t>enquête</a:t>
            </a:r>
            <a:r>
              <a:rPr lang="en-US" dirty="0" smtClean="0"/>
              <a:t> </a:t>
            </a:r>
            <a:r>
              <a:rPr lang="en-US" dirty="0" err="1"/>
              <a:t>t</a:t>
            </a:r>
            <a:r>
              <a:rPr lang="en-US" dirty="0" err="1" smtClean="0"/>
              <a:t>éléphonique</a:t>
            </a:r>
            <a:r>
              <a:rPr lang="en-US" dirty="0" smtClean="0"/>
              <a:t> </a:t>
            </a:r>
            <a:r>
              <a:rPr lang="en-US" dirty="0" err="1" smtClean="0"/>
              <a:t>auprès</a:t>
            </a:r>
            <a:r>
              <a:rPr lang="en-US" dirty="0" smtClean="0"/>
              <a:t> des </a:t>
            </a:r>
            <a:r>
              <a:rPr lang="en-US" dirty="0" err="1" smtClean="0"/>
              <a:t>déplacés</a:t>
            </a:r>
            <a:r>
              <a:rPr lang="en-US" dirty="0" smtClean="0"/>
              <a:t> </a:t>
            </a:r>
            <a:r>
              <a:rPr lang="en-US" dirty="0" err="1" smtClean="0"/>
              <a:t>retournés</a:t>
            </a:r>
            <a:r>
              <a:rPr lang="en-US" dirty="0" smtClean="0"/>
              <a:t> et des </a:t>
            </a:r>
            <a:r>
              <a:rPr lang="en-US" dirty="0" err="1" smtClean="0"/>
              <a:t>refugiés</a:t>
            </a:r>
            <a:r>
              <a:rPr lang="en-US" dirty="0" smtClean="0"/>
              <a:t> </a:t>
            </a:r>
            <a:r>
              <a:rPr lang="en-US" dirty="0" err="1" smtClean="0"/>
              <a:t>dans</a:t>
            </a:r>
            <a:r>
              <a:rPr lang="en-US" dirty="0" smtClean="0"/>
              <a:t> des camps au Niger et </a:t>
            </a:r>
            <a:r>
              <a:rPr lang="en-US" dirty="0" err="1" smtClean="0"/>
              <a:t>en</a:t>
            </a:r>
            <a:r>
              <a:rPr lang="en-US" dirty="0" smtClean="0"/>
              <a:t> </a:t>
            </a:r>
            <a:r>
              <a:rPr lang="en-US" dirty="0" err="1" smtClean="0"/>
              <a:t>Mauritanie</a:t>
            </a:r>
            <a:r>
              <a:rPr lang="en-US" dirty="0" smtClean="0"/>
              <a:t>. </a:t>
            </a:r>
            <a:endParaRPr lang="fr-FR" dirty="0" smtClean="0"/>
          </a:p>
        </p:txBody>
      </p:sp>
    </p:spTree>
    <p:extLst>
      <p:ext uri="{BB962C8B-B14F-4D97-AF65-F5344CB8AC3E}">
        <p14:creationId xmlns:p14="http://schemas.microsoft.com/office/powerpoint/2010/main" val="3767449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868" y="219654"/>
            <a:ext cx="7886700" cy="819438"/>
          </a:xfrm>
        </p:spPr>
        <p:txBody>
          <a:bodyPr/>
          <a:lstStyle/>
          <a:p>
            <a:r>
              <a:rPr lang="en-US" b="1" dirty="0" smtClean="0">
                <a:solidFill>
                  <a:schemeClr val="accent1">
                    <a:lumMod val="75000"/>
                  </a:schemeClr>
                </a:solidFill>
              </a:rPr>
              <a:t>METHODOLOGIE</a:t>
            </a:r>
            <a:endParaRPr lang="fr-FR" b="1" dirty="0">
              <a:solidFill>
                <a:schemeClr val="accent1">
                  <a:lumMod val="75000"/>
                </a:schemeClr>
              </a:solidFill>
            </a:endParaRPr>
          </a:p>
        </p:txBody>
      </p:sp>
      <p:sp>
        <p:nvSpPr>
          <p:cNvPr id="3" name="Content Placeholder 2"/>
          <p:cNvSpPr>
            <a:spLocks noGrp="1"/>
          </p:cNvSpPr>
          <p:nvPr>
            <p:ph idx="1"/>
          </p:nvPr>
        </p:nvSpPr>
        <p:spPr>
          <a:xfrm>
            <a:off x="249382" y="1143000"/>
            <a:ext cx="8603673" cy="5390002"/>
          </a:xfrm>
        </p:spPr>
        <p:txBody>
          <a:bodyPr>
            <a:normAutofit/>
          </a:bodyPr>
          <a:lstStyle/>
          <a:p>
            <a:pPr algn="just"/>
            <a:r>
              <a:rPr lang="en-US" dirty="0" smtClean="0"/>
              <a:t>La fixation de la </a:t>
            </a:r>
            <a:r>
              <a:rPr lang="en-US" dirty="0" err="1" smtClean="0"/>
              <a:t>taille</a:t>
            </a:r>
            <a:r>
              <a:rPr lang="en-US" dirty="0" smtClean="0"/>
              <a:t> de 500 pour </a:t>
            </a:r>
            <a:r>
              <a:rPr lang="en-US" dirty="0" err="1" smtClean="0"/>
              <a:t>l’échantillon</a:t>
            </a:r>
            <a:r>
              <a:rPr lang="en-US" dirty="0" smtClean="0"/>
              <a:t> de </a:t>
            </a:r>
            <a:r>
              <a:rPr lang="en-US" dirty="0" err="1" smtClean="0"/>
              <a:t>l’enquête</a:t>
            </a:r>
            <a:r>
              <a:rPr lang="en-US" dirty="0" smtClean="0"/>
              <a:t> </a:t>
            </a:r>
            <a:r>
              <a:rPr lang="en-US" dirty="0" smtClean="0"/>
              <a:t>ménage </a:t>
            </a:r>
            <a:r>
              <a:rPr lang="en-US" dirty="0" err="1" smtClean="0"/>
              <a:t>répond</a:t>
            </a:r>
            <a:r>
              <a:rPr lang="en-US" dirty="0" smtClean="0"/>
              <a:t> à </a:t>
            </a:r>
            <a:r>
              <a:rPr lang="en-US" dirty="0" err="1" smtClean="0"/>
              <a:t>deux</a:t>
            </a:r>
            <a:r>
              <a:rPr lang="en-US" dirty="0" smtClean="0"/>
              <a:t> </a:t>
            </a:r>
            <a:r>
              <a:rPr lang="en-US" dirty="0" err="1" smtClean="0"/>
              <a:t>contraintes</a:t>
            </a:r>
            <a:r>
              <a:rPr lang="en-US" dirty="0"/>
              <a:t>:</a:t>
            </a:r>
            <a:endParaRPr lang="en-US" dirty="0" smtClean="0"/>
          </a:p>
          <a:p>
            <a:pPr lvl="1" algn="just"/>
            <a:r>
              <a:rPr lang="en-US" dirty="0" smtClean="0"/>
              <a:t>La </a:t>
            </a:r>
            <a:r>
              <a:rPr lang="en-US" dirty="0" err="1" smtClean="0"/>
              <a:t>contrainte</a:t>
            </a:r>
            <a:r>
              <a:rPr lang="en-US" dirty="0" smtClean="0"/>
              <a:t> de temps. </a:t>
            </a:r>
            <a:r>
              <a:rPr lang="en-US" dirty="0" err="1" smtClean="0"/>
              <a:t>Toute</a:t>
            </a:r>
            <a:r>
              <a:rPr lang="en-US" dirty="0" smtClean="0"/>
              <a:t> simulation avec plus de 500 ménages </a:t>
            </a:r>
            <a:r>
              <a:rPr lang="en-US" dirty="0" err="1" smtClean="0"/>
              <a:t>rallongeait</a:t>
            </a:r>
            <a:r>
              <a:rPr lang="en-US" dirty="0" smtClean="0"/>
              <a:t> le temps de </a:t>
            </a:r>
            <a:r>
              <a:rPr lang="en-US" dirty="0" err="1" smtClean="0"/>
              <a:t>collecte</a:t>
            </a:r>
            <a:r>
              <a:rPr lang="en-US" dirty="0" smtClean="0"/>
              <a:t> sur le terrain et </a:t>
            </a:r>
            <a:r>
              <a:rPr lang="en-US" dirty="0" err="1" smtClean="0"/>
              <a:t>pouvait</a:t>
            </a:r>
            <a:r>
              <a:rPr lang="en-US" dirty="0" smtClean="0"/>
              <a:t> </a:t>
            </a:r>
            <a:r>
              <a:rPr lang="en-US" dirty="0" err="1" smtClean="0"/>
              <a:t>compromettre</a:t>
            </a:r>
            <a:r>
              <a:rPr lang="en-US" dirty="0" smtClean="0"/>
              <a:t> la livraison des </a:t>
            </a:r>
            <a:r>
              <a:rPr lang="en-US" dirty="0" err="1" smtClean="0"/>
              <a:t>résultats</a:t>
            </a:r>
            <a:r>
              <a:rPr lang="en-US" dirty="0" smtClean="0"/>
              <a:t> pour fin </a:t>
            </a:r>
            <a:r>
              <a:rPr lang="en-US" dirty="0" err="1" smtClean="0"/>
              <a:t>octobre</a:t>
            </a:r>
            <a:r>
              <a:rPr lang="en-US" dirty="0" smtClean="0"/>
              <a:t>;</a:t>
            </a:r>
          </a:p>
          <a:p>
            <a:pPr lvl="1" algn="just"/>
            <a:r>
              <a:rPr lang="en-US" dirty="0" smtClean="0"/>
              <a:t>La </a:t>
            </a:r>
            <a:r>
              <a:rPr lang="en-US" dirty="0" err="1" smtClean="0"/>
              <a:t>contrainte</a:t>
            </a:r>
            <a:r>
              <a:rPr lang="en-US" dirty="0" smtClean="0"/>
              <a:t> </a:t>
            </a:r>
            <a:r>
              <a:rPr lang="en-US" dirty="0" err="1" smtClean="0"/>
              <a:t>financière</a:t>
            </a:r>
            <a:r>
              <a:rPr lang="en-US" dirty="0" smtClean="0"/>
              <a:t>. Augmenter la </a:t>
            </a:r>
            <a:r>
              <a:rPr lang="en-US" dirty="0" err="1" smtClean="0"/>
              <a:t>taille</a:t>
            </a:r>
            <a:r>
              <a:rPr lang="en-US" dirty="0" smtClean="0"/>
              <a:t> de </a:t>
            </a:r>
            <a:r>
              <a:rPr lang="en-US" dirty="0" err="1" smtClean="0"/>
              <a:t>l’échantillon</a:t>
            </a:r>
            <a:r>
              <a:rPr lang="en-US" dirty="0" smtClean="0"/>
              <a:t> à plus de 500 </a:t>
            </a:r>
            <a:r>
              <a:rPr lang="en-US" dirty="0" err="1" smtClean="0"/>
              <a:t>aurait</a:t>
            </a:r>
            <a:r>
              <a:rPr lang="en-US" dirty="0" smtClean="0"/>
              <a:t> </a:t>
            </a:r>
            <a:r>
              <a:rPr lang="en-US" dirty="0" err="1" smtClean="0"/>
              <a:t>necessité</a:t>
            </a:r>
            <a:r>
              <a:rPr lang="en-US" dirty="0" smtClean="0"/>
              <a:t> un </a:t>
            </a:r>
            <a:r>
              <a:rPr lang="en-US" dirty="0" err="1" smtClean="0"/>
              <a:t>accroissement</a:t>
            </a:r>
            <a:r>
              <a:rPr lang="en-US" dirty="0" smtClean="0"/>
              <a:t> </a:t>
            </a:r>
            <a:r>
              <a:rPr lang="en-US" dirty="0" err="1" smtClean="0"/>
              <a:t>significatif</a:t>
            </a:r>
            <a:r>
              <a:rPr lang="en-US" dirty="0" smtClean="0"/>
              <a:t> du budget. </a:t>
            </a:r>
          </a:p>
          <a:p>
            <a:pPr algn="just"/>
            <a:r>
              <a:rPr lang="en-US" dirty="0" err="1" smtClean="0"/>
              <a:t>L’échantillon</a:t>
            </a:r>
            <a:r>
              <a:rPr lang="en-US" dirty="0" smtClean="0"/>
              <a:t> des ménages a </a:t>
            </a:r>
            <a:r>
              <a:rPr lang="en-US" dirty="0" err="1" smtClean="0"/>
              <a:t>ensuite</a:t>
            </a:r>
            <a:r>
              <a:rPr lang="en-US" dirty="0" smtClean="0"/>
              <a:t> </a:t>
            </a:r>
            <a:r>
              <a:rPr lang="en-US" dirty="0" err="1" smtClean="0"/>
              <a:t>été</a:t>
            </a:r>
            <a:r>
              <a:rPr lang="en-US" dirty="0" smtClean="0"/>
              <a:t> </a:t>
            </a:r>
            <a:r>
              <a:rPr lang="en-US" dirty="0" err="1" smtClean="0"/>
              <a:t>répartit</a:t>
            </a:r>
            <a:r>
              <a:rPr lang="en-US" dirty="0" smtClean="0"/>
              <a:t> </a:t>
            </a:r>
            <a:r>
              <a:rPr lang="en-US" dirty="0" err="1" smtClean="0"/>
              <a:t>dans</a:t>
            </a:r>
            <a:r>
              <a:rPr lang="en-US" dirty="0" smtClean="0"/>
              <a:t> les </a:t>
            </a:r>
            <a:r>
              <a:rPr lang="en-US" dirty="0" err="1" smtClean="0"/>
              <a:t>trois</a:t>
            </a:r>
            <a:r>
              <a:rPr lang="en-US" dirty="0" smtClean="0"/>
              <a:t> </a:t>
            </a:r>
            <a:r>
              <a:rPr lang="en-US" dirty="0" err="1" smtClean="0"/>
              <a:t>régions</a:t>
            </a:r>
            <a:r>
              <a:rPr lang="en-US" dirty="0" smtClean="0"/>
              <a:t> de </a:t>
            </a:r>
            <a:r>
              <a:rPr lang="en-US" dirty="0" err="1" smtClean="0"/>
              <a:t>manière</a:t>
            </a:r>
            <a:r>
              <a:rPr lang="en-US" dirty="0" smtClean="0"/>
              <a:t> à </a:t>
            </a:r>
            <a:r>
              <a:rPr lang="en-US" dirty="0" err="1" smtClean="0"/>
              <a:t>avoir</a:t>
            </a:r>
            <a:r>
              <a:rPr lang="en-US" dirty="0" smtClean="0"/>
              <a:t> des </a:t>
            </a:r>
            <a:r>
              <a:rPr lang="en-US" dirty="0" err="1" smtClean="0"/>
              <a:t>résultats</a:t>
            </a:r>
            <a:r>
              <a:rPr lang="en-US" dirty="0" smtClean="0"/>
              <a:t> </a:t>
            </a:r>
            <a:r>
              <a:rPr lang="en-US" dirty="0" err="1" smtClean="0"/>
              <a:t>valides</a:t>
            </a:r>
            <a:r>
              <a:rPr lang="en-US" dirty="0" smtClean="0"/>
              <a:t>. </a:t>
            </a:r>
          </a:p>
          <a:p>
            <a:pPr algn="just"/>
            <a:r>
              <a:rPr lang="en-US" dirty="0" smtClean="0"/>
              <a:t>Les ménages </a:t>
            </a:r>
            <a:r>
              <a:rPr lang="en-US" dirty="0" err="1" smtClean="0"/>
              <a:t>sont</a:t>
            </a:r>
            <a:r>
              <a:rPr lang="en-US" dirty="0" smtClean="0"/>
              <a:t> </a:t>
            </a:r>
            <a:r>
              <a:rPr lang="en-US" dirty="0" err="1" smtClean="0"/>
              <a:t>tirés</a:t>
            </a:r>
            <a:r>
              <a:rPr lang="en-US" dirty="0" smtClean="0"/>
              <a:t> </a:t>
            </a:r>
            <a:r>
              <a:rPr lang="en-US" dirty="0" err="1" smtClean="0"/>
              <a:t>dans</a:t>
            </a:r>
            <a:r>
              <a:rPr lang="en-US" dirty="0" smtClean="0"/>
              <a:t> 50 villages/quartiers à raison de 10 ménages </a:t>
            </a:r>
            <a:r>
              <a:rPr lang="en-US" dirty="0" err="1" smtClean="0"/>
              <a:t>dans</a:t>
            </a:r>
            <a:r>
              <a:rPr lang="en-US" dirty="0" smtClean="0"/>
              <a:t> </a:t>
            </a:r>
            <a:r>
              <a:rPr lang="en-US" dirty="0" err="1" smtClean="0"/>
              <a:t>chaque</a:t>
            </a:r>
            <a:r>
              <a:rPr lang="en-US" dirty="0" smtClean="0"/>
              <a:t> village </a:t>
            </a:r>
            <a:r>
              <a:rPr lang="en-US" dirty="0" err="1" smtClean="0"/>
              <a:t>ou</a:t>
            </a:r>
            <a:r>
              <a:rPr lang="en-US" dirty="0"/>
              <a:t> </a:t>
            </a:r>
            <a:r>
              <a:rPr lang="en-US" dirty="0" smtClean="0"/>
              <a:t>quartier</a:t>
            </a:r>
            <a:endParaRPr lang="fr-FR" dirty="0" smtClean="0"/>
          </a:p>
        </p:txBody>
      </p:sp>
    </p:spTree>
    <p:extLst>
      <p:ext uri="{BB962C8B-B14F-4D97-AF65-F5344CB8AC3E}">
        <p14:creationId xmlns:p14="http://schemas.microsoft.com/office/powerpoint/2010/main" val="1679587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868" y="219654"/>
            <a:ext cx="7886700" cy="819438"/>
          </a:xfrm>
        </p:spPr>
        <p:txBody>
          <a:bodyPr/>
          <a:lstStyle/>
          <a:p>
            <a:r>
              <a:rPr lang="en-US" b="1" dirty="0" smtClean="0">
                <a:solidFill>
                  <a:schemeClr val="accent1">
                    <a:lumMod val="75000"/>
                  </a:schemeClr>
                </a:solidFill>
              </a:rPr>
              <a:t>METHODOLOGIE</a:t>
            </a:r>
            <a:endParaRPr lang="fr-FR" b="1" dirty="0">
              <a:solidFill>
                <a:schemeClr val="accent1">
                  <a:lumMod val="75000"/>
                </a:schemeClr>
              </a:solidFill>
            </a:endParaRPr>
          </a:p>
        </p:txBody>
      </p:sp>
      <p:sp>
        <p:nvSpPr>
          <p:cNvPr id="3" name="Content Placeholder 2"/>
          <p:cNvSpPr>
            <a:spLocks noGrp="1"/>
          </p:cNvSpPr>
          <p:nvPr>
            <p:ph idx="1"/>
          </p:nvPr>
        </p:nvSpPr>
        <p:spPr>
          <a:xfrm>
            <a:off x="249382" y="1143000"/>
            <a:ext cx="8603673" cy="5033963"/>
          </a:xfrm>
        </p:spPr>
        <p:txBody>
          <a:bodyPr>
            <a:normAutofit/>
          </a:bodyPr>
          <a:lstStyle/>
          <a:p>
            <a:pPr algn="just"/>
            <a:r>
              <a:rPr lang="en-US" dirty="0" smtClean="0"/>
              <a:t>Les villages/quartiers </a:t>
            </a:r>
            <a:r>
              <a:rPr lang="en-US" dirty="0" err="1" smtClean="0"/>
              <a:t>sont</a:t>
            </a:r>
            <a:r>
              <a:rPr lang="en-US" dirty="0" smtClean="0"/>
              <a:t> </a:t>
            </a:r>
            <a:r>
              <a:rPr lang="en-US" dirty="0" err="1" smtClean="0"/>
              <a:t>choisis</a:t>
            </a:r>
            <a:r>
              <a:rPr lang="en-US" dirty="0" smtClean="0"/>
              <a:t> de </a:t>
            </a:r>
            <a:r>
              <a:rPr lang="en-US" dirty="0" err="1" smtClean="0"/>
              <a:t>manière</a:t>
            </a:r>
            <a:r>
              <a:rPr lang="en-US" dirty="0" smtClean="0"/>
              <a:t> </a:t>
            </a:r>
            <a:r>
              <a:rPr lang="en-US" dirty="0" err="1" smtClean="0"/>
              <a:t>aléatoire</a:t>
            </a:r>
            <a:r>
              <a:rPr lang="en-US" dirty="0" smtClean="0"/>
              <a:t> pour </a:t>
            </a:r>
            <a:r>
              <a:rPr lang="en-US" dirty="0" err="1" smtClean="0"/>
              <a:t>certains</a:t>
            </a:r>
            <a:r>
              <a:rPr lang="en-US" dirty="0" smtClean="0"/>
              <a:t> et de </a:t>
            </a:r>
            <a:r>
              <a:rPr lang="en-US" dirty="0" err="1" smtClean="0"/>
              <a:t>manière</a:t>
            </a:r>
            <a:r>
              <a:rPr lang="en-US" dirty="0" smtClean="0"/>
              <a:t> </a:t>
            </a:r>
            <a:r>
              <a:rPr lang="en-US" dirty="0" err="1" smtClean="0"/>
              <a:t>raisonnée</a:t>
            </a:r>
            <a:r>
              <a:rPr lang="en-US" dirty="0" smtClean="0"/>
              <a:t> pour </a:t>
            </a:r>
            <a:r>
              <a:rPr lang="en-US" dirty="0" err="1" smtClean="0"/>
              <a:t>d’autres</a:t>
            </a:r>
            <a:r>
              <a:rPr lang="en-US" dirty="0" smtClean="0"/>
              <a:t> pour assurer la </a:t>
            </a:r>
            <a:r>
              <a:rPr lang="en-US" dirty="0" err="1" smtClean="0"/>
              <a:t>représentativité</a:t>
            </a:r>
            <a:r>
              <a:rPr lang="en-US" dirty="0" smtClean="0"/>
              <a:t> de </a:t>
            </a:r>
            <a:r>
              <a:rPr lang="en-US" dirty="0" err="1" smtClean="0"/>
              <a:t>toutes</a:t>
            </a:r>
            <a:r>
              <a:rPr lang="en-US" dirty="0" smtClean="0"/>
              <a:t> les </a:t>
            </a:r>
            <a:r>
              <a:rPr lang="en-US" dirty="0" err="1" smtClean="0"/>
              <a:t>sensibilités</a:t>
            </a:r>
            <a:r>
              <a:rPr lang="en-US" dirty="0" smtClean="0"/>
              <a:t> du Nord. </a:t>
            </a:r>
          </a:p>
          <a:p>
            <a:pPr algn="just"/>
            <a:r>
              <a:rPr lang="en-US" dirty="0" err="1" smtClean="0"/>
              <a:t>Dans</a:t>
            </a:r>
            <a:r>
              <a:rPr lang="en-US" dirty="0" smtClean="0"/>
              <a:t> </a:t>
            </a:r>
            <a:r>
              <a:rPr lang="en-US" dirty="0" err="1" smtClean="0"/>
              <a:t>chaque</a:t>
            </a:r>
            <a:r>
              <a:rPr lang="en-US" dirty="0" smtClean="0"/>
              <a:t> village on </a:t>
            </a:r>
            <a:r>
              <a:rPr lang="en-US" dirty="0" err="1" smtClean="0"/>
              <a:t>utilise</a:t>
            </a:r>
            <a:r>
              <a:rPr lang="en-US" dirty="0" smtClean="0"/>
              <a:t> la </a:t>
            </a:r>
            <a:r>
              <a:rPr lang="en-US" dirty="0" err="1" smtClean="0"/>
              <a:t>méthode</a:t>
            </a:r>
            <a:r>
              <a:rPr lang="en-US" dirty="0" smtClean="0"/>
              <a:t> </a:t>
            </a:r>
            <a:r>
              <a:rPr lang="en-US" dirty="0" err="1" smtClean="0"/>
              <a:t>aléatoire</a:t>
            </a:r>
            <a:r>
              <a:rPr lang="en-US" dirty="0" smtClean="0"/>
              <a:t> de point de </a:t>
            </a:r>
            <a:r>
              <a:rPr lang="en-US" dirty="0" err="1" smtClean="0"/>
              <a:t>départ</a:t>
            </a:r>
            <a:r>
              <a:rPr lang="en-US" dirty="0" smtClean="0"/>
              <a:t> et de la date du jour pour le </a:t>
            </a:r>
            <a:r>
              <a:rPr lang="en-US" dirty="0" err="1" smtClean="0"/>
              <a:t>choix</a:t>
            </a:r>
            <a:r>
              <a:rPr lang="en-US" dirty="0" smtClean="0"/>
              <a:t> des ménages.</a:t>
            </a:r>
          </a:p>
          <a:p>
            <a:pPr algn="just"/>
            <a:r>
              <a:rPr lang="en-US" dirty="0" err="1" smtClean="0"/>
              <a:t>Dans</a:t>
            </a:r>
            <a:r>
              <a:rPr lang="en-US" dirty="0" smtClean="0"/>
              <a:t> </a:t>
            </a:r>
            <a:r>
              <a:rPr lang="en-US" dirty="0" err="1" smtClean="0"/>
              <a:t>chacun</a:t>
            </a:r>
            <a:r>
              <a:rPr lang="en-US" dirty="0" smtClean="0"/>
              <a:t> des 50 villages/quartiers, on </a:t>
            </a:r>
            <a:r>
              <a:rPr lang="en-US" dirty="0" err="1" smtClean="0"/>
              <a:t>enquête</a:t>
            </a:r>
            <a:r>
              <a:rPr lang="en-US" dirty="0" smtClean="0"/>
              <a:t> </a:t>
            </a:r>
            <a:r>
              <a:rPr lang="en-US" dirty="0" err="1" smtClean="0"/>
              <a:t>une</a:t>
            </a:r>
            <a:r>
              <a:rPr lang="en-US" dirty="0" smtClean="0"/>
              <a:t> des </a:t>
            </a:r>
            <a:r>
              <a:rPr lang="en-US" dirty="0" err="1" smtClean="0"/>
              <a:t>autorités</a:t>
            </a:r>
            <a:r>
              <a:rPr lang="en-US" dirty="0" smtClean="0"/>
              <a:t> locales </a:t>
            </a:r>
            <a:r>
              <a:rPr lang="en-US" dirty="0" err="1" smtClean="0"/>
              <a:t>rencontrées</a:t>
            </a:r>
            <a:r>
              <a:rPr lang="en-US" dirty="0" smtClean="0"/>
              <a:t>.</a:t>
            </a:r>
          </a:p>
          <a:p>
            <a:pPr algn="just"/>
            <a:r>
              <a:rPr lang="en-US" dirty="0" err="1" smtClean="0"/>
              <a:t>Dans</a:t>
            </a:r>
            <a:r>
              <a:rPr lang="en-US" dirty="0" smtClean="0"/>
              <a:t> </a:t>
            </a:r>
            <a:r>
              <a:rPr lang="en-US" dirty="0" err="1" smtClean="0"/>
              <a:t>chacun</a:t>
            </a:r>
            <a:r>
              <a:rPr lang="en-US" dirty="0" smtClean="0"/>
              <a:t> des 50 villages/quartiers, on </a:t>
            </a:r>
            <a:r>
              <a:rPr lang="en-US" dirty="0" err="1" smtClean="0"/>
              <a:t>enquête</a:t>
            </a:r>
            <a:r>
              <a:rPr lang="en-US" dirty="0" smtClean="0"/>
              <a:t> un </a:t>
            </a:r>
            <a:r>
              <a:rPr lang="en-US" dirty="0" err="1" smtClean="0"/>
              <a:t>centre</a:t>
            </a:r>
            <a:r>
              <a:rPr lang="en-US" dirty="0" smtClean="0"/>
              <a:t> de santé </a:t>
            </a:r>
            <a:r>
              <a:rPr lang="en-US" dirty="0" err="1" smtClean="0"/>
              <a:t>s’il</a:t>
            </a:r>
            <a:r>
              <a:rPr lang="en-US" dirty="0" smtClean="0"/>
              <a:t> </a:t>
            </a:r>
            <a:r>
              <a:rPr lang="en-US" dirty="0" err="1" smtClean="0"/>
              <a:t>en</a:t>
            </a:r>
            <a:r>
              <a:rPr lang="en-US" dirty="0" smtClean="0"/>
              <a:t> </a:t>
            </a:r>
            <a:r>
              <a:rPr lang="en-US" dirty="0" err="1" smtClean="0"/>
              <a:t>existe</a:t>
            </a:r>
            <a:r>
              <a:rPr lang="en-US" dirty="0" smtClean="0"/>
              <a:t>.</a:t>
            </a:r>
            <a:endParaRPr lang="fr-FR" dirty="0" smtClean="0"/>
          </a:p>
        </p:txBody>
      </p:sp>
    </p:spTree>
    <p:extLst>
      <p:ext uri="{BB962C8B-B14F-4D97-AF65-F5344CB8AC3E}">
        <p14:creationId xmlns:p14="http://schemas.microsoft.com/office/powerpoint/2010/main" val="934926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5082"/>
            <a:ext cx="7886700" cy="976745"/>
          </a:xfrm>
        </p:spPr>
        <p:txBody>
          <a:bodyPr>
            <a:noAutofit/>
          </a:bodyPr>
          <a:lstStyle/>
          <a:p>
            <a:r>
              <a:rPr lang="en-US" sz="3000" b="1" dirty="0" smtClean="0">
                <a:solidFill>
                  <a:schemeClr val="accent1">
                    <a:lumMod val="75000"/>
                  </a:schemeClr>
                </a:solidFill>
              </a:rPr>
              <a:t>RESULTATS ENQUETE MENAGE</a:t>
            </a:r>
            <a:br>
              <a:rPr lang="en-US" sz="3000" b="1" dirty="0" smtClean="0">
                <a:solidFill>
                  <a:schemeClr val="accent1">
                    <a:lumMod val="75000"/>
                  </a:schemeClr>
                </a:solidFill>
              </a:rPr>
            </a:br>
            <a:r>
              <a:rPr lang="en-US" sz="3000" b="1" dirty="0" smtClean="0">
                <a:solidFill>
                  <a:schemeClr val="accent1">
                    <a:lumMod val="75000"/>
                  </a:schemeClr>
                </a:solidFill>
              </a:rPr>
              <a:t>CARACTERISTIQUES DE LA POPULATION</a:t>
            </a:r>
            <a:endParaRPr lang="fr-FR" sz="3000" b="1" dirty="0">
              <a:solidFill>
                <a:schemeClr val="accent1">
                  <a:lumMod val="7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70139530"/>
              </p:ext>
            </p:extLst>
          </p:nvPr>
        </p:nvGraphicFramePr>
        <p:xfrm>
          <a:off x="319954" y="1419153"/>
          <a:ext cx="4054618" cy="2743200"/>
        </p:xfrm>
        <a:graphic>
          <a:graphicData uri="http://schemas.openxmlformats.org/drawingml/2006/table">
            <a:tbl>
              <a:tblPr firstRow="1" firstCol="1" bandRow="1">
                <a:tableStyleId>{5C22544A-7EE6-4342-B048-85BDC9FD1C3A}</a:tableStyleId>
              </a:tblPr>
              <a:tblGrid>
                <a:gridCol w="1679707"/>
                <a:gridCol w="1217721"/>
                <a:gridCol w="1157190"/>
              </a:tblGrid>
              <a:tr h="203200">
                <a:tc>
                  <a:txBody>
                    <a:bodyPr/>
                    <a:lstStyle/>
                    <a:p>
                      <a:pPr marL="0" marR="0">
                        <a:lnSpc>
                          <a:spcPct val="150000"/>
                        </a:lnSpc>
                        <a:spcBef>
                          <a:spcPts val="0"/>
                        </a:spcBef>
                        <a:spcAft>
                          <a:spcPts val="0"/>
                        </a:spcAft>
                      </a:pPr>
                      <a:r>
                        <a:rPr lang="fr-FR" sz="1200" dirty="0">
                          <a:effectLst/>
                        </a:rPr>
                        <a:t>Caractéristiques</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Chef de ménage</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Population</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203200">
                <a:tc gridSpan="3">
                  <a:txBody>
                    <a:bodyPr/>
                    <a:lstStyle/>
                    <a:p>
                      <a:pPr marL="0" marR="0">
                        <a:lnSpc>
                          <a:spcPct val="150000"/>
                        </a:lnSpc>
                        <a:spcBef>
                          <a:spcPts val="0"/>
                        </a:spcBef>
                        <a:spcAft>
                          <a:spcPts val="0"/>
                        </a:spcAft>
                      </a:pPr>
                      <a:r>
                        <a:rPr lang="fr-FR" sz="1200" dirty="0">
                          <a:effectLst/>
                        </a:rPr>
                        <a:t>Genre</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fr-FR"/>
                    </a:p>
                  </a:txBody>
                  <a:tcPr/>
                </a:tc>
                <a:tc hMerge="1">
                  <a:txBody>
                    <a:bodyPr/>
                    <a:lstStyle/>
                    <a:p>
                      <a:endParaRPr lang="fr-FR"/>
                    </a:p>
                  </a:txBody>
                  <a:tcPr/>
                </a:tc>
              </a:tr>
              <a:tr h="190500">
                <a:tc>
                  <a:txBody>
                    <a:bodyPr/>
                    <a:lstStyle/>
                    <a:p>
                      <a:pPr marL="0" marR="0">
                        <a:lnSpc>
                          <a:spcPct val="150000"/>
                        </a:lnSpc>
                        <a:spcBef>
                          <a:spcPts val="0"/>
                        </a:spcBef>
                        <a:spcAft>
                          <a:spcPts val="0"/>
                        </a:spcAft>
                      </a:pPr>
                      <a:r>
                        <a:rPr lang="fr-FR" sz="1200">
                          <a:effectLst/>
                        </a:rPr>
                        <a:t>Masculin</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91.2</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52.9</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203200">
                <a:tc>
                  <a:txBody>
                    <a:bodyPr/>
                    <a:lstStyle/>
                    <a:p>
                      <a:pPr marL="0" marR="0">
                        <a:lnSpc>
                          <a:spcPct val="150000"/>
                        </a:lnSpc>
                        <a:spcBef>
                          <a:spcPts val="0"/>
                        </a:spcBef>
                        <a:spcAft>
                          <a:spcPts val="0"/>
                        </a:spcAft>
                      </a:pPr>
                      <a:r>
                        <a:rPr lang="fr-FR" sz="1200">
                          <a:effectLst/>
                        </a:rPr>
                        <a:t>Féminin</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rPr>
                        <a:t>8.8</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47.1</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203200">
                <a:tc gridSpan="3">
                  <a:txBody>
                    <a:bodyPr/>
                    <a:lstStyle/>
                    <a:p>
                      <a:pPr marL="0" marR="0">
                        <a:lnSpc>
                          <a:spcPct val="150000"/>
                        </a:lnSpc>
                        <a:spcBef>
                          <a:spcPts val="0"/>
                        </a:spcBef>
                        <a:spcAft>
                          <a:spcPts val="0"/>
                        </a:spcAft>
                      </a:pPr>
                      <a:r>
                        <a:rPr lang="fr-FR" sz="1200" dirty="0">
                          <a:effectLst/>
                        </a:rPr>
                        <a:t>Âge</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fr-FR"/>
                    </a:p>
                  </a:txBody>
                  <a:tcPr/>
                </a:tc>
                <a:tc hMerge="1">
                  <a:txBody>
                    <a:bodyPr/>
                    <a:lstStyle/>
                    <a:p>
                      <a:endParaRPr lang="fr-FR"/>
                    </a:p>
                  </a:txBody>
                  <a:tcPr/>
                </a:tc>
              </a:tr>
              <a:tr h="190500">
                <a:tc>
                  <a:txBody>
                    <a:bodyPr/>
                    <a:lstStyle/>
                    <a:p>
                      <a:pPr marL="0" marR="0">
                        <a:lnSpc>
                          <a:spcPct val="150000"/>
                        </a:lnSpc>
                        <a:spcBef>
                          <a:spcPts val="0"/>
                        </a:spcBef>
                        <a:spcAft>
                          <a:spcPts val="0"/>
                        </a:spcAft>
                      </a:pPr>
                      <a:r>
                        <a:rPr lang="fr-FR" sz="1200">
                          <a:effectLst/>
                        </a:rPr>
                        <a:t>Inférieur à 25 ans</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rPr>
                        <a:t>0.9</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60.1</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90500">
                <a:tc>
                  <a:txBody>
                    <a:bodyPr/>
                    <a:lstStyle/>
                    <a:p>
                      <a:pPr marL="0" marR="0">
                        <a:lnSpc>
                          <a:spcPct val="150000"/>
                        </a:lnSpc>
                        <a:spcBef>
                          <a:spcPts val="0"/>
                        </a:spcBef>
                        <a:spcAft>
                          <a:spcPts val="0"/>
                        </a:spcAft>
                      </a:pPr>
                      <a:r>
                        <a:rPr lang="fr-FR" sz="1200">
                          <a:effectLst/>
                        </a:rPr>
                        <a:t>Entre 25 et 34 ans</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rPr>
                        <a:t>10.1</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13.6</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90500">
                <a:tc>
                  <a:txBody>
                    <a:bodyPr/>
                    <a:lstStyle/>
                    <a:p>
                      <a:pPr marL="0" marR="0">
                        <a:lnSpc>
                          <a:spcPct val="150000"/>
                        </a:lnSpc>
                        <a:spcBef>
                          <a:spcPts val="0"/>
                        </a:spcBef>
                        <a:spcAft>
                          <a:spcPts val="0"/>
                        </a:spcAft>
                      </a:pPr>
                      <a:r>
                        <a:rPr lang="fr-FR" sz="1200">
                          <a:effectLst/>
                        </a:rPr>
                        <a:t>Entre 35 et 44 ans</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rPr>
                        <a:t>26.2</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11.9</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90500">
                <a:tc>
                  <a:txBody>
                    <a:bodyPr/>
                    <a:lstStyle/>
                    <a:p>
                      <a:pPr marL="0" marR="0">
                        <a:lnSpc>
                          <a:spcPct val="150000"/>
                        </a:lnSpc>
                        <a:spcBef>
                          <a:spcPts val="0"/>
                        </a:spcBef>
                        <a:spcAft>
                          <a:spcPts val="0"/>
                        </a:spcAft>
                      </a:pPr>
                      <a:r>
                        <a:rPr lang="fr-FR" sz="1200">
                          <a:effectLst/>
                        </a:rPr>
                        <a:t>Entre 45 et 54 ans</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rPr>
                        <a:t>22.3</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6.1</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203200">
                <a:tc>
                  <a:txBody>
                    <a:bodyPr/>
                    <a:lstStyle/>
                    <a:p>
                      <a:pPr marL="0" marR="0">
                        <a:lnSpc>
                          <a:spcPct val="150000"/>
                        </a:lnSpc>
                        <a:spcBef>
                          <a:spcPts val="0"/>
                        </a:spcBef>
                        <a:spcAft>
                          <a:spcPts val="0"/>
                        </a:spcAft>
                      </a:pPr>
                      <a:r>
                        <a:rPr lang="fr-FR" sz="1200">
                          <a:effectLst/>
                        </a:rPr>
                        <a:t>55 ans et plus</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rPr>
                        <a:t>40.5</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8.3</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77635209"/>
              </p:ext>
            </p:extLst>
          </p:nvPr>
        </p:nvGraphicFramePr>
        <p:xfrm>
          <a:off x="4912736" y="1630608"/>
          <a:ext cx="3898756" cy="3291840"/>
        </p:xfrm>
        <a:graphic>
          <a:graphicData uri="http://schemas.openxmlformats.org/drawingml/2006/table">
            <a:tbl>
              <a:tblPr firstRow="1" firstCol="1" bandRow="1">
                <a:tableStyleId>{5C22544A-7EE6-4342-B048-85BDC9FD1C3A}</a:tableStyleId>
              </a:tblPr>
              <a:tblGrid>
                <a:gridCol w="1615138"/>
                <a:gridCol w="1170911"/>
                <a:gridCol w="1112707"/>
              </a:tblGrid>
              <a:tr h="203200">
                <a:tc gridSpan="3">
                  <a:txBody>
                    <a:bodyPr/>
                    <a:lstStyle/>
                    <a:p>
                      <a:pPr marL="0" marR="0">
                        <a:lnSpc>
                          <a:spcPct val="150000"/>
                        </a:lnSpc>
                        <a:spcBef>
                          <a:spcPts val="0"/>
                        </a:spcBef>
                        <a:spcAft>
                          <a:spcPts val="0"/>
                        </a:spcAft>
                      </a:pPr>
                      <a:r>
                        <a:rPr lang="fr-FR" sz="1200" dirty="0">
                          <a:effectLst/>
                        </a:rPr>
                        <a:t>Éducation</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fr-FR"/>
                    </a:p>
                  </a:txBody>
                  <a:tcPr/>
                </a:tc>
                <a:tc hMerge="1">
                  <a:txBody>
                    <a:bodyPr/>
                    <a:lstStyle/>
                    <a:p>
                      <a:endParaRPr lang="fr-FR"/>
                    </a:p>
                  </a:txBody>
                  <a:tcPr/>
                </a:tc>
              </a:tr>
              <a:tr h="190500">
                <a:tc>
                  <a:txBody>
                    <a:bodyPr/>
                    <a:lstStyle/>
                    <a:p>
                      <a:pPr marL="0" marR="0">
                        <a:lnSpc>
                          <a:spcPct val="150000"/>
                        </a:lnSpc>
                        <a:spcBef>
                          <a:spcPts val="0"/>
                        </a:spcBef>
                        <a:spcAft>
                          <a:spcPts val="0"/>
                        </a:spcAft>
                      </a:pPr>
                      <a:r>
                        <a:rPr lang="fr-FR" sz="1200" dirty="0">
                          <a:effectLst/>
                        </a:rPr>
                        <a:t>Aucun</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51.3</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rPr>
                        <a:t>45.1</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90500">
                <a:tc>
                  <a:txBody>
                    <a:bodyPr/>
                    <a:lstStyle/>
                    <a:p>
                      <a:pPr marL="0" marR="0">
                        <a:lnSpc>
                          <a:spcPct val="150000"/>
                        </a:lnSpc>
                        <a:spcBef>
                          <a:spcPts val="0"/>
                        </a:spcBef>
                        <a:spcAft>
                          <a:spcPts val="0"/>
                        </a:spcAft>
                      </a:pPr>
                      <a:r>
                        <a:rPr lang="fr-FR" sz="1200">
                          <a:effectLst/>
                        </a:rPr>
                        <a:t>Alphabète</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21.9</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rPr>
                        <a:t>15</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90500">
                <a:tc>
                  <a:txBody>
                    <a:bodyPr/>
                    <a:lstStyle/>
                    <a:p>
                      <a:pPr marL="0" marR="0">
                        <a:lnSpc>
                          <a:spcPct val="150000"/>
                        </a:lnSpc>
                        <a:spcBef>
                          <a:spcPts val="0"/>
                        </a:spcBef>
                        <a:spcAft>
                          <a:spcPts val="0"/>
                        </a:spcAft>
                      </a:pPr>
                      <a:r>
                        <a:rPr lang="fr-FR" sz="1200">
                          <a:effectLst/>
                        </a:rPr>
                        <a:t>Primaire</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13.5</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26.2</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90500">
                <a:tc>
                  <a:txBody>
                    <a:bodyPr/>
                    <a:lstStyle/>
                    <a:p>
                      <a:pPr marL="0" marR="0">
                        <a:lnSpc>
                          <a:spcPct val="150000"/>
                        </a:lnSpc>
                        <a:spcBef>
                          <a:spcPts val="0"/>
                        </a:spcBef>
                        <a:spcAft>
                          <a:spcPts val="0"/>
                        </a:spcAft>
                      </a:pPr>
                      <a:r>
                        <a:rPr lang="fr-FR" sz="1200">
                          <a:effectLst/>
                        </a:rPr>
                        <a:t>Collège</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rPr>
                        <a:t>6.2</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8.1</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90500">
                <a:tc>
                  <a:txBody>
                    <a:bodyPr/>
                    <a:lstStyle/>
                    <a:p>
                      <a:pPr marL="0" marR="0">
                        <a:lnSpc>
                          <a:spcPct val="150000"/>
                        </a:lnSpc>
                        <a:spcBef>
                          <a:spcPts val="0"/>
                        </a:spcBef>
                        <a:spcAft>
                          <a:spcPts val="0"/>
                        </a:spcAft>
                      </a:pPr>
                      <a:r>
                        <a:rPr lang="fr-FR" sz="1200">
                          <a:effectLst/>
                        </a:rPr>
                        <a:t>Lycée</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rPr>
                        <a:t>3.1</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3.6</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203200">
                <a:tc>
                  <a:txBody>
                    <a:bodyPr/>
                    <a:lstStyle/>
                    <a:p>
                      <a:pPr marL="0" marR="0">
                        <a:lnSpc>
                          <a:spcPct val="150000"/>
                        </a:lnSpc>
                        <a:spcBef>
                          <a:spcPts val="0"/>
                        </a:spcBef>
                        <a:spcAft>
                          <a:spcPts val="0"/>
                        </a:spcAft>
                      </a:pPr>
                      <a:r>
                        <a:rPr lang="fr-FR" sz="1200">
                          <a:effectLst/>
                        </a:rPr>
                        <a:t>Supérieur</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rPr>
                        <a:t>4.1</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2.0</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203200">
                <a:tc gridSpan="3">
                  <a:txBody>
                    <a:bodyPr/>
                    <a:lstStyle/>
                    <a:p>
                      <a:pPr marL="0" marR="0">
                        <a:lnSpc>
                          <a:spcPct val="150000"/>
                        </a:lnSpc>
                        <a:spcBef>
                          <a:spcPts val="0"/>
                        </a:spcBef>
                        <a:spcAft>
                          <a:spcPts val="0"/>
                        </a:spcAft>
                      </a:pPr>
                      <a:r>
                        <a:rPr lang="fr-FR" sz="1200" dirty="0">
                          <a:effectLst/>
                        </a:rPr>
                        <a:t>État matrimonial</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fr-FR"/>
                    </a:p>
                  </a:txBody>
                  <a:tcPr/>
                </a:tc>
                <a:tc hMerge="1">
                  <a:txBody>
                    <a:bodyPr/>
                    <a:lstStyle/>
                    <a:p>
                      <a:endParaRPr lang="fr-FR"/>
                    </a:p>
                  </a:txBody>
                  <a:tcPr/>
                </a:tc>
              </a:tr>
              <a:tr h="190500">
                <a:tc>
                  <a:txBody>
                    <a:bodyPr/>
                    <a:lstStyle/>
                    <a:p>
                      <a:pPr marL="0" marR="0">
                        <a:lnSpc>
                          <a:spcPct val="150000"/>
                        </a:lnSpc>
                        <a:spcBef>
                          <a:spcPts val="0"/>
                        </a:spcBef>
                        <a:spcAft>
                          <a:spcPts val="0"/>
                        </a:spcAft>
                      </a:pPr>
                      <a:r>
                        <a:rPr lang="fr-FR" sz="1200">
                          <a:effectLst/>
                        </a:rPr>
                        <a:t>Célibataire</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rPr>
                        <a:t>2.5</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32.8</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90500">
                <a:tc>
                  <a:txBody>
                    <a:bodyPr/>
                    <a:lstStyle/>
                    <a:p>
                      <a:pPr marL="0" marR="0">
                        <a:lnSpc>
                          <a:spcPct val="150000"/>
                        </a:lnSpc>
                        <a:spcBef>
                          <a:spcPts val="0"/>
                        </a:spcBef>
                        <a:spcAft>
                          <a:spcPts val="0"/>
                        </a:spcAft>
                      </a:pPr>
                      <a:r>
                        <a:rPr lang="fr-FR" sz="1200">
                          <a:effectLst/>
                        </a:rPr>
                        <a:t>Marié(e)</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89.6</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61.0</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90500">
                <a:tc>
                  <a:txBody>
                    <a:bodyPr/>
                    <a:lstStyle/>
                    <a:p>
                      <a:pPr marL="0" marR="0">
                        <a:lnSpc>
                          <a:spcPct val="150000"/>
                        </a:lnSpc>
                        <a:spcBef>
                          <a:spcPts val="0"/>
                        </a:spcBef>
                        <a:spcAft>
                          <a:spcPts val="0"/>
                        </a:spcAft>
                      </a:pPr>
                      <a:r>
                        <a:rPr lang="fr-FR" sz="1200" dirty="0">
                          <a:effectLst/>
                        </a:rPr>
                        <a:t>Séparé(e)/</a:t>
                      </a:r>
                      <a:r>
                        <a:rPr lang="fr-FR" sz="1200" dirty="0" smtClean="0">
                          <a:effectLst/>
                        </a:rPr>
                        <a:t>divorcé(e</a:t>
                      </a:r>
                      <a:r>
                        <a:rPr lang="fr-FR" sz="1200" dirty="0">
                          <a:effectLst/>
                        </a:rPr>
                        <a:t>)</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rPr>
                        <a:t>1.2</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1.9</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203200">
                <a:tc>
                  <a:txBody>
                    <a:bodyPr/>
                    <a:lstStyle/>
                    <a:p>
                      <a:pPr marL="0" marR="0">
                        <a:lnSpc>
                          <a:spcPct val="150000"/>
                        </a:lnSpc>
                        <a:spcBef>
                          <a:spcPts val="0"/>
                        </a:spcBef>
                        <a:spcAft>
                          <a:spcPts val="0"/>
                        </a:spcAft>
                      </a:pPr>
                      <a:r>
                        <a:rPr lang="fr-FR" sz="1200">
                          <a:effectLst/>
                        </a:rPr>
                        <a:t>veuf (veuve)</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6.7</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4.3</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659184844"/>
              </p:ext>
            </p:extLst>
          </p:nvPr>
        </p:nvGraphicFramePr>
        <p:xfrm>
          <a:off x="309561" y="3938154"/>
          <a:ext cx="4075403" cy="822960"/>
        </p:xfrm>
        <a:graphic>
          <a:graphicData uri="http://schemas.openxmlformats.org/drawingml/2006/table">
            <a:tbl>
              <a:tblPr firstRow="1" firstCol="1" bandRow="1">
                <a:tableStyleId>{5C22544A-7EE6-4342-B048-85BDC9FD1C3A}</a:tableStyleId>
              </a:tblPr>
              <a:tblGrid>
                <a:gridCol w="1614915"/>
                <a:gridCol w="1077778"/>
                <a:gridCol w="1382710"/>
              </a:tblGrid>
              <a:tr h="47034">
                <a:tc gridSpan="3">
                  <a:txBody>
                    <a:bodyPr/>
                    <a:lstStyle/>
                    <a:p>
                      <a:pPr marL="0" marR="0">
                        <a:lnSpc>
                          <a:spcPct val="150000"/>
                        </a:lnSpc>
                        <a:spcBef>
                          <a:spcPts val="0"/>
                        </a:spcBef>
                        <a:spcAft>
                          <a:spcPts val="0"/>
                        </a:spcAft>
                      </a:pPr>
                      <a:r>
                        <a:rPr lang="fr-FR" sz="1200" dirty="0">
                          <a:effectLst/>
                        </a:rPr>
                        <a:t>Localité</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fr-FR"/>
                    </a:p>
                  </a:txBody>
                  <a:tcPr/>
                </a:tc>
                <a:tc hMerge="1">
                  <a:txBody>
                    <a:bodyPr/>
                    <a:lstStyle/>
                    <a:p>
                      <a:endParaRPr lang="fr-FR"/>
                    </a:p>
                  </a:txBody>
                  <a:tcPr/>
                </a:tc>
              </a:tr>
              <a:tr h="190500">
                <a:tc>
                  <a:txBody>
                    <a:bodyPr/>
                    <a:lstStyle/>
                    <a:p>
                      <a:pPr marL="0" marR="0">
                        <a:lnSpc>
                          <a:spcPct val="150000"/>
                        </a:lnSpc>
                        <a:spcBef>
                          <a:spcPts val="0"/>
                        </a:spcBef>
                        <a:spcAft>
                          <a:spcPts val="0"/>
                        </a:spcAft>
                      </a:pPr>
                      <a:r>
                        <a:rPr lang="fr-FR" sz="1200" dirty="0">
                          <a:effectLst/>
                        </a:rPr>
                        <a:t>Urbain</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17.7</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a:effectLst/>
                        </a:rPr>
                        <a:t>16.3</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203200">
                <a:tc>
                  <a:txBody>
                    <a:bodyPr/>
                    <a:lstStyle/>
                    <a:p>
                      <a:pPr marL="0" marR="0">
                        <a:lnSpc>
                          <a:spcPct val="150000"/>
                        </a:lnSpc>
                        <a:spcBef>
                          <a:spcPts val="0"/>
                        </a:spcBef>
                        <a:spcAft>
                          <a:spcPts val="0"/>
                        </a:spcAft>
                      </a:pPr>
                      <a:r>
                        <a:rPr lang="fr-FR" sz="1200">
                          <a:effectLst/>
                        </a:rPr>
                        <a:t>Rural</a:t>
                      </a:r>
                      <a:endParaRPr lang="fr-F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82.3</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83.7</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19759550"/>
              </p:ext>
            </p:extLst>
          </p:nvPr>
        </p:nvGraphicFramePr>
        <p:xfrm>
          <a:off x="4920096" y="1378816"/>
          <a:ext cx="3901786" cy="274320"/>
        </p:xfrm>
        <a:graphic>
          <a:graphicData uri="http://schemas.openxmlformats.org/drawingml/2006/table">
            <a:tbl>
              <a:tblPr firstRow="1" firstCol="1" bandRow="1">
                <a:tableStyleId>{5C22544A-7EE6-4342-B048-85BDC9FD1C3A}</a:tableStyleId>
              </a:tblPr>
              <a:tblGrid>
                <a:gridCol w="1616393"/>
                <a:gridCol w="1171821"/>
                <a:gridCol w="1113572"/>
              </a:tblGrid>
              <a:tr h="203200">
                <a:tc>
                  <a:txBody>
                    <a:bodyPr/>
                    <a:lstStyle/>
                    <a:p>
                      <a:pPr marL="0" marR="0">
                        <a:lnSpc>
                          <a:spcPct val="150000"/>
                        </a:lnSpc>
                        <a:spcBef>
                          <a:spcPts val="0"/>
                        </a:spcBef>
                        <a:spcAft>
                          <a:spcPts val="0"/>
                        </a:spcAft>
                      </a:pPr>
                      <a:r>
                        <a:rPr lang="fr-FR" sz="1200" dirty="0">
                          <a:effectLst/>
                        </a:rPr>
                        <a:t>Caractéristiques</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Chef de ménage</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fr-FR" sz="1200" dirty="0">
                          <a:effectLst/>
                        </a:rPr>
                        <a:t>Population</a:t>
                      </a:r>
                      <a:endParaRPr lang="fr-F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
        <p:nvSpPr>
          <p:cNvPr id="14" name="TextBox 13"/>
          <p:cNvSpPr txBox="1"/>
          <p:nvPr/>
        </p:nvSpPr>
        <p:spPr>
          <a:xfrm>
            <a:off x="394855" y="4987636"/>
            <a:ext cx="8343900" cy="1754326"/>
          </a:xfrm>
          <a:prstGeom prst="rect">
            <a:avLst/>
          </a:prstGeom>
          <a:noFill/>
        </p:spPr>
        <p:txBody>
          <a:bodyPr wrap="square" rtlCol="0">
            <a:spAutoFit/>
          </a:bodyPr>
          <a:lstStyle/>
          <a:p>
            <a:pPr marL="285750" indent="-285750" algn="just">
              <a:buFont typeface="Wingdings" panose="05000000000000000000" pitchFamily="2" charset="2"/>
              <a:buChar char="Ø"/>
            </a:pPr>
            <a:r>
              <a:rPr lang="en-US" dirty="0" smtClean="0"/>
              <a:t>Plus de 90% des chefs de ménages </a:t>
            </a:r>
            <a:r>
              <a:rPr lang="en-US" dirty="0" err="1" smtClean="0"/>
              <a:t>sont</a:t>
            </a:r>
            <a:r>
              <a:rPr lang="en-US" dirty="0" smtClean="0"/>
              <a:t> des hommes;</a:t>
            </a:r>
          </a:p>
          <a:p>
            <a:pPr marL="285750" indent="-285750" algn="just">
              <a:buFont typeface="Wingdings" panose="05000000000000000000" pitchFamily="2" charset="2"/>
              <a:buChar char="Ø"/>
            </a:pPr>
            <a:r>
              <a:rPr lang="en-US" dirty="0" smtClean="0"/>
              <a:t>On a plus </a:t>
            </a:r>
            <a:r>
              <a:rPr lang="en-US" dirty="0" err="1" smtClean="0"/>
              <a:t>d’hommes</a:t>
            </a:r>
            <a:r>
              <a:rPr lang="en-US" dirty="0" smtClean="0"/>
              <a:t> que de femmes;</a:t>
            </a:r>
          </a:p>
          <a:p>
            <a:pPr marL="285750" indent="-285750" algn="just">
              <a:buFont typeface="Wingdings" panose="05000000000000000000" pitchFamily="2" charset="2"/>
              <a:buChar char="Ø"/>
            </a:pPr>
            <a:r>
              <a:rPr lang="en-US" dirty="0" smtClean="0"/>
              <a:t>La population </a:t>
            </a:r>
            <a:r>
              <a:rPr lang="en-US" dirty="0" err="1" smtClean="0"/>
              <a:t>est</a:t>
            </a:r>
            <a:r>
              <a:rPr lang="en-US" dirty="0" smtClean="0"/>
              <a:t> </a:t>
            </a:r>
            <a:r>
              <a:rPr lang="en-US" dirty="0" err="1" smtClean="0"/>
              <a:t>très</a:t>
            </a:r>
            <a:r>
              <a:rPr lang="en-US" dirty="0" smtClean="0"/>
              <a:t> </a:t>
            </a:r>
            <a:r>
              <a:rPr lang="en-US" dirty="0" err="1" smtClean="0"/>
              <a:t>jeune</a:t>
            </a:r>
            <a:r>
              <a:rPr lang="en-US" dirty="0"/>
              <a:t> </a:t>
            </a:r>
            <a:r>
              <a:rPr lang="en-US" dirty="0" smtClean="0"/>
              <a:t>avec 60% qui </a:t>
            </a:r>
            <a:r>
              <a:rPr lang="en-US" dirty="0" err="1" smtClean="0"/>
              <a:t>ont</a:t>
            </a:r>
            <a:r>
              <a:rPr lang="en-US" dirty="0" smtClean="0"/>
              <a:t> </a:t>
            </a:r>
            <a:r>
              <a:rPr lang="en-US" dirty="0" err="1" smtClean="0"/>
              <a:t>moins</a:t>
            </a:r>
            <a:r>
              <a:rPr lang="en-US" dirty="0" smtClean="0"/>
              <a:t> de 25 </a:t>
            </a:r>
            <a:r>
              <a:rPr lang="en-US" dirty="0" err="1" smtClean="0"/>
              <a:t>ans</a:t>
            </a:r>
            <a:r>
              <a:rPr lang="en-US" dirty="0" smtClean="0"/>
              <a:t>;</a:t>
            </a:r>
          </a:p>
          <a:p>
            <a:pPr marL="285750" indent="-285750" algn="just">
              <a:buFont typeface="Wingdings" panose="05000000000000000000" pitchFamily="2" charset="2"/>
              <a:buChar char="Ø"/>
            </a:pPr>
            <a:r>
              <a:rPr lang="en-US" dirty="0" err="1" smtClean="0"/>
              <a:t>C’est</a:t>
            </a:r>
            <a:r>
              <a:rPr lang="en-US" dirty="0" smtClean="0"/>
              <a:t> </a:t>
            </a:r>
            <a:r>
              <a:rPr lang="en-US" dirty="0" err="1" smtClean="0"/>
              <a:t>une</a:t>
            </a:r>
            <a:r>
              <a:rPr lang="en-US" dirty="0" smtClean="0"/>
              <a:t> population </a:t>
            </a:r>
            <a:r>
              <a:rPr lang="en-US" dirty="0" err="1" smtClean="0"/>
              <a:t>essentiellement</a:t>
            </a:r>
            <a:r>
              <a:rPr lang="en-US" dirty="0" smtClean="0"/>
              <a:t> </a:t>
            </a:r>
            <a:r>
              <a:rPr lang="en-US" dirty="0" err="1" smtClean="0"/>
              <a:t>rurale</a:t>
            </a:r>
            <a:r>
              <a:rPr lang="en-US" dirty="0" smtClean="0"/>
              <a:t> (83.7%);</a:t>
            </a:r>
          </a:p>
          <a:p>
            <a:pPr marL="285750" indent="-285750" algn="just">
              <a:buFont typeface="Wingdings" panose="05000000000000000000" pitchFamily="2" charset="2"/>
              <a:buChar char="Ø"/>
            </a:pPr>
            <a:r>
              <a:rPr lang="en-US" dirty="0" smtClean="0"/>
              <a:t>La </a:t>
            </a:r>
            <a:r>
              <a:rPr lang="en-US" dirty="0" err="1" smtClean="0"/>
              <a:t>plupart</a:t>
            </a:r>
            <a:r>
              <a:rPr lang="en-US" dirty="0" smtClean="0"/>
              <a:t> </a:t>
            </a:r>
            <a:r>
              <a:rPr lang="en-US" dirty="0" err="1" smtClean="0"/>
              <a:t>n’ont</a:t>
            </a:r>
            <a:r>
              <a:rPr lang="en-US" dirty="0" smtClean="0"/>
              <a:t> </a:t>
            </a:r>
            <a:r>
              <a:rPr lang="en-US" dirty="0" err="1" smtClean="0"/>
              <a:t>aucun</a:t>
            </a:r>
            <a:r>
              <a:rPr lang="en-US" dirty="0" smtClean="0"/>
              <a:t> </a:t>
            </a:r>
            <a:r>
              <a:rPr lang="en-US" dirty="0" err="1" smtClean="0"/>
              <a:t>niveau</a:t>
            </a:r>
            <a:r>
              <a:rPr lang="en-US" dirty="0" smtClean="0"/>
              <a:t> </a:t>
            </a:r>
            <a:r>
              <a:rPr lang="en-US" dirty="0" err="1" smtClean="0"/>
              <a:t>d’étude</a:t>
            </a:r>
            <a:r>
              <a:rPr lang="en-US" dirty="0" smtClean="0"/>
              <a:t> </a:t>
            </a:r>
            <a:r>
              <a:rPr lang="en-US" dirty="0" err="1" smtClean="0"/>
              <a:t>ou</a:t>
            </a:r>
            <a:r>
              <a:rPr lang="en-US" dirty="0" smtClean="0"/>
              <a:t> </a:t>
            </a:r>
            <a:r>
              <a:rPr lang="en-US" dirty="0" err="1" smtClean="0"/>
              <a:t>ont</a:t>
            </a:r>
            <a:r>
              <a:rPr lang="en-US" dirty="0" smtClean="0"/>
              <a:t> au plus le </a:t>
            </a:r>
            <a:r>
              <a:rPr lang="en-US" dirty="0" err="1" smtClean="0"/>
              <a:t>niveau</a:t>
            </a:r>
            <a:r>
              <a:rPr lang="en-US" dirty="0" smtClean="0"/>
              <a:t> du </a:t>
            </a:r>
            <a:r>
              <a:rPr lang="en-US" dirty="0" err="1" smtClean="0"/>
              <a:t>primaire</a:t>
            </a:r>
            <a:r>
              <a:rPr lang="en-US" dirty="0" smtClean="0"/>
              <a:t>;</a:t>
            </a:r>
          </a:p>
          <a:p>
            <a:pPr marL="285750" indent="-285750" algn="just">
              <a:buFont typeface="Wingdings" panose="05000000000000000000" pitchFamily="2" charset="2"/>
              <a:buChar char="Ø"/>
            </a:pPr>
            <a:r>
              <a:rPr lang="en-US" dirty="0" smtClean="0"/>
              <a:t>Plus de 60% </a:t>
            </a:r>
            <a:r>
              <a:rPr lang="en-US" dirty="0" err="1" smtClean="0"/>
              <a:t>sont</a:t>
            </a:r>
            <a:r>
              <a:rPr lang="en-US" dirty="0" smtClean="0"/>
              <a:t> </a:t>
            </a:r>
            <a:r>
              <a:rPr lang="en-US" dirty="0" err="1" smtClean="0"/>
              <a:t>mariés</a:t>
            </a:r>
            <a:r>
              <a:rPr lang="en-US" dirty="0" smtClean="0"/>
              <a:t> et </a:t>
            </a:r>
            <a:r>
              <a:rPr lang="en-US" dirty="0" err="1" smtClean="0"/>
              <a:t>près</a:t>
            </a:r>
            <a:r>
              <a:rPr lang="en-US" dirty="0" smtClean="0"/>
              <a:t> d’un tiers </a:t>
            </a:r>
            <a:r>
              <a:rPr lang="en-US" dirty="0" err="1" smtClean="0"/>
              <a:t>sont</a:t>
            </a:r>
            <a:r>
              <a:rPr lang="en-US" dirty="0" smtClean="0"/>
              <a:t> </a:t>
            </a:r>
            <a:r>
              <a:rPr lang="en-US" dirty="0" err="1" smtClean="0"/>
              <a:t>célibataires</a:t>
            </a:r>
            <a:r>
              <a:rPr lang="en-US" dirty="0" smtClean="0"/>
              <a:t>.</a:t>
            </a:r>
            <a:endParaRPr lang="fr-FR" dirty="0"/>
          </a:p>
        </p:txBody>
      </p:sp>
    </p:spTree>
    <p:extLst>
      <p:ext uri="{BB962C8B-B14F-4D97-AF65-F5344CB8AC3E}">
        <p14:creationId xmlns:p14="http://schemas.microsoft.com/office/powerpoint/2010/main" val="23000386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2156</TotalTime>
  <Words>5276</Words>
  <Application>Microsoft Office PowerPoint</Application>
  <PresentationFormat>On-screen Show (4:3)</PresentationFormat>
  <Paragraphs>1231</Paragraphs>
  <Slides>58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58</vt:i4>
      </vt:variant>
    </vt:vector>
  </HeadingPairs>
  <TitlesOfParts>
    <vt:vector size="64" baseType="lpstr">
      <vt:lpstr>Arial</vt:lpstr>
      <vt:lpstr>Calibri</vt:lpstr>
      <vt:lpstr>Calibri Light</vt:lpstr>
      <vt:lpstr>Times New Roman</vt:lpstr>
      <vt:lpstr>Wingdings</vt:lpstr>
      <vt:lpstr>Office Theme</vt:lpstr>
      <vt:lpstr>ÉVALUATION DE LA SITUATION SOCIO-ECONOMIQUE DES POPULATIONS DU NORD MALI ET LEURS PRIORITÉS </vt:lpstr>
      <vt:lpstr>PLAN DE LA PRÉSENTAION</vt:lpstr>
      <vt:lpstr>CONTEXTE ET JUSTIFICATION</vt:lpstr>
      <vt:lpstr>CONTEXTE ET JUSTIFICATION</vt:lpstr>
      <vt:lpstr>METHODOLOGIE</vt:lpstr>
      <vt:lpstr>METHODOLOGIE</vt:lpstr>
      <vt:lpstr>METHODOLOGIE</vt:lpstr>
      <vt:lpstr>METHODOLOGIE</vt:lpstr>
      <vt:lpstr>RESULTATS ENQUETE MENAGE CARACTERISTIQUES DE LA POPULATION</vt:lpstr>
      <vt:lpstr>RESULTATS ENQUETE MENAGE ACTIVITÉS ÉCONOMIQUES</vt:lpstr>
      <vt:lpstr>RESULTATS ENQUETE MENAGE ACTIVITÉS ÉCONOMIQUES: AGRICULTURE</vt:lpstr>
      <vt:lpstr>RESULTATS ENQUETE MENAGE ACTIVITÉS ÉCONOMIQUES: AGRICULTURE</vt:lpstr>
      <vt:lpstr>RESULTATS ENQUETE MENAGE ACTIVITÉS ÉCONOMIQUES: AGRICULTURE</vt:lpstr>
      <vt:lpstr>RESULTATS ENQUETE MENAGE ACTIVITÉS ÉCONOMIQUES: ÉLEVAGE</vt:lpstr>
      <vt:lpstr>RESULTATS ENQUETE MENAGE ACTIVITÉS ÉCONOMIQUES: ÉLEVAGE</vt:lpstr>
      <vt:lpstr>RESULTATS ENQUETE MENAGE ACTIVITÉS ÉCONOMIQUES: ÉLEVAGE</vt:lpstr>
      <vt:lpstr>RESULTATS ENQUETE MENAGE ACTIVITÉS ÉCONOMIQUES: ÉLEVAGE</vt:lpstr>
      <vt:lpstr>RESULTATS ENQUETE MENAGE ACTIVITÉS ÉCONOMIQUES: ENTREPRENEURIAT</vt:lpstr>
      <vt:lpstr>RESULTATS ENQUETE MENAGE ACTIVITÉS ÉCONOMIQUES: ENTREPRENEURIAT</vt:lpstr>
      <vt:lpstr>RESULTATS ENQUETE MENAGE ACTIVITÉS ÉCONOMIQUES: ENTREPRENEURIAT</vt:lpstr>
      <vt:lpstr>RESULTATS ENQUETE MENAGE CHOCS DE LA CRISE</vt:lpstr>
      <vt:lpstr>RESULTATS ENQUETE MENAGE ACCES AUX INFRASTRUCTURES</vt:lpstr>
      <vt:lpstr>RESULTATS ENQUETE MENAGE ACCES AUX INFRASTRUCTURES</vt:lpstr>
      <vt:lpstr>RESULTATS ENQUETE MENAGE ACCES AUX INFRASTRUCTURES</vt:lpstr>
      <vt:lpstr>RESULTATS ENQUETE MENAGE INTERVENTION DE L’ÉTAT</vt:lpstr>
      <vt:lpstr>RESULTATS ENQUETE MENAGE INTERVENTION DE L’ÉTAT</vt:lpstr>
      <vt:lpstr>RESULTATS ENQUETE MENAGE L’ACCORD DE PAIX</vt:lpstr>
      <vt:lpstr>RESULTATS ENQUETE MENAGE L’ACCORD DE PAIX</vt:lpstr>
      <vt:lpstr>RESULTATS ENQUETE MENAGE PERCEPTION DE LA SÉCURITÉ</vt:lpstr>
      <vt:lpstr>RESULTATS ENQUETE MENAGE PERCEPTION DE LA SÉCURITÉ</vt:lpstr>
      <vt:lpstr>RESULTATS ENQUETE MENAGE PERCEPTION DE LA SÉCURITÉ</vt:lpstr>
      <vt:lpstr>RESULTATS ENQUETE MENAGE PRIORITÉS POUR LA PAIX ET LA SÉCURITÉ</vt:lpstr>
      <vt:lpstr>RESULTATS ENQUETE MENAGE PRIORITÉS POUR LA PAIX ET LA SÉCURITÉ</vt:lpstr>
      <vt:lpstr>RESULTATS ENQUETE MENAGE PRIORITÉS POUR LA PAIX ET LA SÉCURITÉ</vt:lpstr>
      <vt:lpstr>RESULTATS ENQUETE MENAGE PRIORITÉS POUR LA PAIX ET LA SÉCURITÉ</vt:lpstr>
      <vt:lpstr>RESULTATS ENQUETE MENAGE PRIORITÉS POUR LA PAIX ET LA SÉCURITÉ</vt:lpstr>
      <vt:lpstr>RESULTATS ENQUETE MENAGE PRIORITÉS POUR LA PAIX ET LA SÉCURITÉ</vt:lpstr>
      <vt:lpstr>RESULTATS ENQUETE MENAGE PRIORITÉS POUR LA PAIX ET LA SÉCURITÉ</vt:lpstr>
      <vt:lpstr>COMPARAISON AVEC L’ENQUETE DES DÉPLACÉS RETOURNÉS ET DES REFUGIÉS PRIORITÉS POUR LA PAIX ET LA SÉCURITÉ</vt:lpstr>
      <vt:lpstr>COMPARAISON AVEC L’ENQUETE DES DÉPLACÉS RETOURNÉS ET DES REFUGIÉS PRIORITÉS POUR LA PAIX ET LA SÉCURITÉ</vt:lpstr>
      <vt:lpstr>COMPARAISON AVEC L’ENQUETE DES DÉPLACÉS RETOURNÉS ET DES REFUGIÉS PRIORITÉS POUR LA PAIX ET LA SÉCURITÉ</vt:lpstr>
      <vt:lpstr>RESULTATS ENQUETE AUTORITÉS</vt:lpstr>
      <vt:lpstr>RESULTATS ENQUETE AUTORITÉS DEPLACEMENT DES POPULATIONS</vt:lpstr>
      <vt:lpstr>RESULTATS ENQUETE AUTORITÉS INFRASTRUCTURES</vt:lpstr>
      <vt:lpstr>RESULTATS ENQUETE AUTORITÉS PROBLÈMES DU VILLAGE/QUARTIER</vt:lpstr>
      <vt:lpstr>RESULTATS ENQUETE AUTORITÉS INTERVENTION DE L’ÉTAT</vt:lpstr>
      <vt:lpstr>RESULTATS ENQUETE AUTORITÉS PRIORITÉS POUR LA PAIX ET LA SÉCURITÉ</vt:lpstr>
      <vt:lpstr>RESULTATS ENQUETE AUTORITÉS PRIORITÉS POUR LA PAIX ET LA SÉCURITÉ</vt:lpstr>
      <vt:lpstr>RESULTATS ENQUETE AUTORITÉS PRIORITÉS POUR LA PAIX ET LA SÉCURITÉ</vt:lpstr>
      <vt:lpstr>RESULTATS ENQUETE CENTRES DE SANTÉ</vt:lpstr>
      <vt:lpstr>RESULTATS ENQUETE CENTRES DE SANTÉ IMPACT DE LA CRISE</vt:lpstr>
      <vt:lpstr>RESULTATS ENQUETE CENTRES DE SANTÉ IMPACT DE LA CRISE</vt:lpstr>
      <vt:lpstr>RESULTATS ENQUETE CENTRES DE SANTÉ IMPACT DE LA CRISE</vt:lpstr>
      <vt:lpstr>RESULTATS ENQUETE CENTRES DE SANTÉ IMPACT DE LA CRISE</vt:lpstr>
      <vt:lpstr>RESULTATS ENQUETE CENTRES DE SANTÉ DIFFICULTÉS</vt:lpstr>
      <vt:lpstr>RESULTATS ENQUETE CENTRES DE SANTÉ INTERVENTION DE L’ÉTAT</vt:lpstr>
      <vt:lpstr>SYSTÈME DE MONITORING</vt:lpstr>
      <vt:lpstr>SYSTÈME DE MONITORING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ÉVALUATION DE LA SITUATION SOCIO-ECONOMIQUE DES POPULATIONS DU NORD MALI ET LEURS PRIORITÉS</dc:title>
  <dc:creator>Andre Marie Taptue</dc:creator>
  <cp:lastModifiedBy>Andre Marie Taptue</cp:lastModifiedBy>
  <cp:revision>128</cp:revision>
  <dcterms:created xsi:type="dcterms:W3CDTF">2016-02-11T10:20:48Z</dcterms:created>
  <dcterms:modified xsi:type="dcterms:W3CDTF">2016-02-16T00:38:08Z</dcterms:modified>
</cp:coreProperties>
</file>