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260" r:id="rId4"/>
    <p:sldId id="262" r:id="rId5"/>
    <p:sldId id="263" r:id="rId6"/>
    <p:sldId id="265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8" r:id="rId17"/>
    <p:sldId id="359" r:id="rId18"/>
    <p:sldId id="363" r:id="rId19"/>
    <p:sldId id="360" r:id="rId20"/>
    <p:sldId id="364" r:id="rId21"/>
    <p:sldId id="361" r:id="rId22"/>
    <p:sldId id="365" r:id="rId23"/>
    <p:sldId id="362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35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  <a:srgbClr val="E7AE3D"/>
    <a:srgbClr val="004620"/>
    <a:srgbClr val="CC6600"/>
    <a:srgbClr val="FABE00"/>
    <a:srgbClr val="FF9900"/>
    <a:srgbClr val="E2AC00"/>
    <a:srgbClr val="FF0000"/>
    <a:srgbClr val="FF99CC"/>
    <a:srgbClr val="FF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82" autoAdjust="0"/>
    <p:restoredTop sz="94190" autoAdjust="0"/>
  </p:normalViewPr>
  <p:slideViewPr>
    <p:cSldViewPr>
      <p:cViewPr varScale="1">
        <p:scale>
          <a:sx n="65" d="100"/>
          <a:sy n="65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94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AVR15\MARS_TREND\TAB_Mois1_A_Mois7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AVR15\MARS_TREND\TAB_Mois1_A_Mois7.xls" TargetMode="External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TE1_1!$A$11</c:f>
              <c:strCache>
                <c:ptCount val="1"/>
                <c:pt idx="0">
                  <c:v>Oui, Je continue à vivre au même endroit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TE1_1!$R$10:$Y$10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TE1_1!$R$11:$Y$11</c:f>
              <c:numCache>
                <c:formatCode>0%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TE1_1!$A$12</c:f>
              <c:strCache>
                <c:ptCount val="1"/>
                <c:pt idx="0">
                  <c:v>Non, J'ai déménagé</c:v>
                </c:pt>
              </c:strCache>
            </c:strRef>
          </c:tx>
          <c:cat>
            <c:strRef>
              <c:f>TE1_1!$R$10:$Y$10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TE1_1!$R$12:$Y$12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40161024"/>
        <c:axId val="140178560"/>
      </c:barChart>
      <c:catAx>
        <c:axId val="1401610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0178560"/>
        <c:crosses val="autoZero"/>
        <c:auto val="1"/>
        <c:lblAlgn val="ctr"/>
        <c:lblOffset val="100"/>
      </c:catAx>
      <c:valAx>
        <c:axId val="14017856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01610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TH1_1!$A$12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EEECE1">
                <a:lumMod val="50000"/>
              </a:srgbClr>
            </a:solidFill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TH1_1!$R$12:$Y$12</c:f>
              <c:numCache>
                <c:formatCode>0%</c:formatCode>
                <c:ptCount val="8"/>
                <c:pt idx="0">
                  <c:v>2.5000000000000001E-2</c:v>
                </c:pt>
                <c:pt idx="1">
                  <c:v>2.5000000000000001E-2</c:v>
                </c:pt>
                <c:pt idx="2">
                  <c:v>0</c:v>
                </c:pt>
                <c:pt idx="3">
                  <c:v>0</c:v>
                </c:pt>
                <c:pt idx="4">
                  <c:v>1.2500000000000001E-2</c:v>
                </c:pt>
                <c:pt idx="5">
                  <c:v>0</c:v>
                </c:pt>
                <c:pt idx="6">
                  <c:v>1.2500000000000001E-2</c:v>
                </c:pt>
                <c:pt idx="7">
                  <c:v>2.5000000000000001E-2</c:v>
                </c:pt>
              </c:numCache>
            </c:numRef>
          </c:val>
        </c:ser>
        <c:ser>
          <c:idx val="1"/>
          <c:order val="1"/>
          <c:tx>
            <c:strRef>
              <c:f>TH1_1!$A$13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9BBB59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TH1_1!$R$13:$Y$13</c:f>
              <c:numCache>
                <c:formatCode>0%</c:formatCode>
                <c:ptCount val="8"/>
                <c:pt idx="0">
                  <c:v>0.13750000000000001</c:v>
                </c:pt>
                <c:pt idx="1">
                  <c:v>0.17500000000000004</c:v>
                </c:pt>
                <c:pt idx="2">
                  <c:v>0.1125</c:v>
                </c:pt>
                <c:pt idx="3">
                  <c:v>0.27500000000000002</c:v>
                </c:pt>
                <c:pt idx="4">
                  <c:v>0.13750000000000001</c:v>
                </c:pt>
                <c:pt idx="5">
                  <c:v>0.15000000000000005</c:v>
                </c:pt>
                <c:pt idx="6">
                  <c:v>0.1125</c:v>
                </c:pt>
                <c:pt idx="7">
                  <c:v>7.5000000000000011E-2</c:v>
                </c:pt>
              </c:numCache>
            </c:numRef>
          </c:val>
        </c:ser>
        <c:ser>
          <c:idx val="2"/>
          <c:order val="2"/>
          <c:tx>
            <c:strRef>
              <c:f>TH1_1!$A$14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9246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TH1_1!$R$14:$Y$14</c:f>
              <c:numCache>
                <c:formatCode>0%</c:formatCode>
                <c:ptCount val="8"/>
                <c:pt idx="0">
                  <c:v>0.82500000000000018</c:v>
                </c:pt>
                <c:pt idx="1">
                  <c:v>0.78749999999999998</c:v>
                </c:pt>
                <c:pt idx="2">
                  <c:v>0.87500000000000022</c:v>
                </c:pt>
                <c:pt idx="3">
                  <c:v>0.7250000000000002</c:v>
                </c:pt>
                <c:pt idx="4">
                  <c:v>0.8500000000000002</c:v>
                </c:pt>
                <c:pt idx="5">
                  <c:v>0.8500000000000002</c:v>
                </c:pt>
                <c:pt idx="6">
                  <c:v>0.86250000000000004</c:v>
                </c:pt>
                <c:pt idx="7">
                  <c:v>0.88749999999999996</c:v>
                </c:pt>
              </c:numCache>
            </c:numRef>
          </c:val>
        </c:ser>
        <c:ser>
          <c:idx val="3"/>
          <c:order val="3"/>
          <c:tx>
            <c:strRef>
              <c:f>TH1_1!$A$15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TH1_1!$R$11:$Y$11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TH1_1!$R$15:$Y$15</c:f>
              <c:numCache>
                <c:formatCode>0%</c:formatCode>
                <c:ptCount val="8"/>
                <c:pt idx="0">
                  <c:v>1.2500000000000001E-2</c:v>
                </c:pt>
                <c:pt idx="1">
                  <c:v>1.2500000000000001E-2</c:v>
                </c:pt>
                <c:pt idx="2">
                  <c:v>1.2500000000000001E-2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1.2500000000000001E-2</c:v>
                </c:pt>
                <c:pt idx="7">
                  <c:v>1.2500000000000001E-2</c:v>
                </c:pt>
              </c:numCache>
            </c:numRef>
          </c:val>
        </c:ser>
        <c:gapWidth val="75"/>
        <c:overlap val="100"/>
        <c:axId val="149243008"/>
        <c:axId val="149244544"/>
      </c:barChart>
      <c:catAx>
        <c:axId val="1492430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244544"/>
        <c:crosses val="autoZero"/>
        <c:auto val="1"/>
        <c:lblAlgn val="ctr"/>
        <c:lblOffset val="100"/>
      </c:catAx>
      <c:valAx>
        <c:axId val="14924454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2430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TI1_1!$A$11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TI1_1!$R$10:$Y$10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TI1_1!$R$11:$Y$11</c:f>
              <c:numCache>
                <c:formatCode>0%</c:formatCode>
                <c:ptCount val="8"/>
                <c:pt idx="0">
                  <c:v>0.57500000000000018</c:v>
                </c:pt>
                <c:pt idx="1">
                  <c:v>0.55000000000000004</c:v>
                </c:pt>
                <c:pt idx="2">
                  <c:v>0.52500000000000002</c:v>
                </c:pt>
                <c:pt idx="3">
                  <c:v>0.6625000000000002</c:v>
                </c:pt>
                <c:pt idx="4">
                  <c:v>0.71250000000000002</c:v>
                </c:pt>
                <c:pt idx="5">
                  <c:v>0.71250000000000002</c:v>
                </c:pt>
                <c:pt idx="6">
                  <c:v>0.62500000000000022</c:v>
                </c:pt>
                <c:pt idx="7">
                  <c:v>0.67500000000000038</c:v>
                </c:pt>
              </c:numCache>
            </c:numRef>
          </c:val>
        </c:ser>
        <c:ser>
          <c:idx val="1"/>
          <c:order val="1"/>
          <c:tx>
            <c:strRef>
              <c:f>TI1_1!$A$12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TI1_1!$R$10:$Y$10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TI1_1!$R$12:$Y$12</c:f>
              <c:numCache>
                <c:formatCode>0%</c:formatCode>
                <c:ptCount val="8"/>
                <c:pt idx="0">
                  <c:v>0.42500000000000016</c:v>
                </c:pt>
                <c:pt idx="1">
                  <c:v>0.45</c:v>
                </c:pt>
                <c:pt idx="2">
                  <c:v>0.47500000000000009</c:v>
                </c:pt>
                <c:pt idx="3">
                  <c:v>0.33750000000000013</c:v>
                </c:pt>
                <c:pt idx="4">
                  <c:v>0.28750000000000009</c:v>
                </c:pt>
                <c:pt idx="5">
                  <c:v>0.28750000000000009</c:v>
                </c:pt>
                <c:pt idx="6">
                  <c:v>0.37500000000000011</c:v>
                </c:pt>
                <c:pt idx="7">
                  <c:v>0.32500000000000012</c:v>
                </c:pt>
              </c:numCache>
            </c:numRef>
          </c:val>
        </c:ser>
        <c:gapWidth val="75"/>
        <c:overlap val="100"/>
        <c:axId val="149275008"/>
        <c:axId val="149276544"/>
      </c:barChart>
      <c:catAx>
        <c:axId val="1492750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276544"/>
        <c:crosses val="autoZero"/>
        <c:auto val="1"/>
        <c:lblAlgn val="ctr"/>
        <c:lblOffset val="100"/>
      </c:catAx>
      <c:valAx>
        <c:axId val="149276544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92750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TJ1_1!$A$12</c:f>
              <c:strCache>
                <c:ptCount val="1"/>
                <c:pt idx="0">
                  <c:v>Moins bonnes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TJ1_1!$R$12:$Y$12</c:f>
              <c:numCache>
                <c:formatCode>0%</c:formatCode>
                <c:ptCount val="8"/>
                <c:pt idx="0">
                  <c:v>0.23750000000000004</c:v>
                </c:pt>
                <c:pt idx="1">
                  <c:v>0.47500000000000009</c:v>
                </c:pt>
                <c:pt idx="2">
                  <c:v>0.76250000000000018</c:v>
                </c:pt>
                <c:pt idx="3">
                  <c:v>0.87500000000000022</c:v>
                </c:pt>
                <c:pt idx="4">
                  <c:v>0.83750000000000002</c:v>
                </c:pt>
                <c:pt idx="5">
                  <c:v>0.9</c:v>
                </c:pt>
                <c:pt idx="6">
                  <c:v>0.87500000000000022</c:v>
                </c:pt>
                <c:pt idx="7">
                  <c:v>0.6625000000000002</c:v>
                </c:pt>
              </c:numCache>
            </c:numRef>
          </c:val>
        </c:ser>
        <c:ser>
          <c:idx val="1"/>
          <c:order val="1"/>
          <c:tx>
            <c:strRef>
              <c:f>TJ1_1!$A$13</c:f>
              <c:strCache>
                <c:ptCount val="1"/>
                <c:pt idx="0">
                  <c:v>Pareilles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TJ1_1!$R$13:$Y$13</c:f>
              <c:numCache>
                <c:formatCode>0%</c:formatCode>
                <c:ptCount val="8"/>
                <c:pt idx="0">
                  <c:v>0.70000000000000018</c:v>
                </c:pt>
                <c:pt idx="1">
                  <c:v>0.47500000000000009</c:v>
                </c:pt>
                <c:pt idx="2">
                  <c:v>0.17500000000000004</c:v>
                </c:pt>
                <c:pt idx="3">
                  <c:v>8.7500000000000008E-2</c:v>
                </c:pt>
                <c:pt idx="4">
                  <c:v>0.125</c:v>
                </c:pt>
                <c:pt idx="5">
                  <c:v>0.1</c:v>
                </c:pt>
                <c:pt idx="6">
                  <c:v>0.125</c:v>
                </c:pt>
                <c:pt idx="7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TJ1_1!$A$14</c:f>
              <c:strCache>
                <c:ptCount val="1"/>
                <c:pt idx="0">
                  <c:v>Meilleures</c:v>
                </c:pt>
              </c:strCache>
            </c:strRef>
          </c:tx>
          <c:dLbls>
            <c:dLbl>
              <c:idx val="5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TJ1_1!$R$14:$Y$14</c:f>
              <c:numCache>
                <c:formatCode>0%</c:formatCode>
                <c:ptCount val="8"/>
                <c:pt idx="0">
                  <c:v>6.25E-2</c:v>
                </c:pt>
                <c:pt idx="1">
                  <c:v>0.05</c:v>
                </c:pt>
                <c:pt idx="2">
                  <c:v>6.25E-2</c:v>
                </c:pt>
                <c:pt idx="3">
                  <c:v>3.7500000000000006E-2</c:v>
                </c:pt>
                <c:pt idx="4">
                  <c:v>3.7500000000000006E-2</c:v>
                </c:pt>
                <c:pt idx="5">
                  <c:v>0</c:v>
                </c:pt>
                <c:pt idx="6">
                  <c:v>0</c:v>
                </c:pt>
                <c:pt idx="7">
                  <c:v>3.7500000000000006E-2</c:v>
                </c:pt>
              </c:numCache>
            </c:numRef>
          </c:val>
        </c:ser>
        <c:gapWidth val="75"/>
        <c:overlap val="100"/>
        <c:axId val="149422848"/>
        <c:axId val="149424384"/>
      </c:barChart>
      <c:catAx>
        <c:axId val="14942284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424384"/>
        <c:crosses val="autoZero"/>
        <c:auto val="1"/>
        <c:lblAlgn val="ctr"/>
        <c:lblOffset val="100"/>
      </c:catAx>
      <c:valAx>
        <c:axId val="14942438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42284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TK1A_1!$J$12:$Q$12</c:f>
              <c:numCache>
                <c:formatCode>0%</c:formatCode>
                <c:ptCount val="8"/>
                <c:pt idx="0">
                  <c:v>3.333333333333334E-2</c:v>
                </c:pt>
                <c:pt idx="1">
                  <c:v>1.1363636363636367E-2</c:v>
                </c:pt>
                <c:pt idx="2">
                  <c:v>1.1363636363636367E-2</c:v>
                </c:pt>
                <c:pt idx="3">
                  <c:v>0</c:v>
                </c:pt>
                <c:pt idx="4">
                  <c:v>0</c:v>
                </c:pt>
                <c:pt idx="5">
                  <c:v>1.1363636363636367E-2</c:v>
                </c:pt>
                <c:pt idx="6">
                  <c:v>2.2727272727272749E-2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TK1A_1!$A$13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"/>
                  <c:y val="-1.8705834031908924E-2"/>
                </c:manualLayout>
              </c:layout>
              <c:showVal val="1"/>
            </c:dLbl>
            <c:dLbl>
              <c:idx val="6"/>
              <c:layout>
                <c:manualLayout>
                  <c:x val="5.039122637167299E-3"/>
                  <c:y val="-2.1378096036467426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TK1A_1!$J$13:$Q$13</c:f>
              <c:numCache>
                <c:formatCode>0%</c:formatCode>
                <c:ptCount val="8"/>
                <c:pt idx="0">
                  <c:v>0</c:v>
                </c:pt>
                <c:pt idx="1">
                  <c:v>0.14772727272727279</c:v>
                </c:pt>
                <c:pt idx="2">
                  <c:v>1.1363636363636367E-2</c:v>
                </c:pt>
                <c:pt idx="3">
                  <c:v>0</c:v>
                </c:pt>
                <c:pt idx="4">
                  <c:v>0</c:v>
                </c:pt>
                <c:pt idx="5">
                  <c:v>3.4090909090909088E-2</c:v>
                </c:pt>
                <c:pt idx="6">
                  <c:v>3.4090909090909088E-2</c:v>
                </c:pt>
                <c:pt idx="7">
                  <c:v>2.2727272727272749E-2</c:v>
                </c:pt>
              </c:numCache>
            </c:numRef>
          </c:val>
        </c:ser>
        <c:ser>
          <c:idx val="2"/>
          <c:order val="2"/>
          <c:tx>
            <c:strRef>
              <c:f>TK1A_1!$A$14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TK1A_1!$J$14:$Q$14</c:f>
              <c:numCache>
                <c:formatCode>0%</c:formatCode>
                <c:ptCount val="8"/>
                <c:pt idx="0">
                  <c:v>0.96666666666666667</c:v>
                </c:pt>
                <c:pt idx="1">
                  <c:v>0.84090909090909116</c:v>
                </c:pt>
                <c:pt idx="2">
                  <c:v>0.97727272727272729</c:v>
                </c:pt>
                <c:pt idx="3">
                  <c:v>1</c:v>
                </c:pt>
                <c:pt idx="4">
                  <c:v>1</c:v>
                </c:pt>
                <c:pt idx="5">
                  <c:v>0.95454545454545492</c:v>
                </c:pt>
                <c:pt idx="6">
                  <c:v>0.94318181818181845</c:v>
                </c:pt>
                <c:pt idx="7">
                  <c:v>0.97727272727272729</c:v>
                </c:pt>
              </c:numCache>
            </c:numRef>
          </c:val>
        </c:ser>
        <c:gapWidth val="75"/>
        <c:overlap val="100"/>
        <c:axId val="149488768"/>
        <c:axId val="149490304"/>
      </c:barChart>
      <c:catAx>
        <c:axId val="14948876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490304"/>
        <c:crosses val="autoZero"/>
        <c:auto val="1"/>
        <c:lblAlgn val="ctr"/>
        <c:lblOffset val="100"/>
      </c:catAx>
      <c:valAx>
        <c:axId val="14949030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48876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TK1E_1!$A$12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TK1E_1!$R$12:$Y$12</c:f>
              <c:numCache>
                <c:formatCode>0%</c:formatCode>
                <c:ptCount val="8"/>
                <c:pt idx="0">
                  <c:v>0.78749999999999998</c:v>
                </c:pt>
                <c:pt idx="1">
                  <c:v>0.82500000000000018</c:v>
                </c:pt>
                <c:pt idx="2">
                  <c:v>0.91249999999999998</c:v>
                </c:pt>
                <c:pt idx="3">
                  <c:v>0.98749999999999982</c:v>
                </c:pt>
                <c:pt idx="4">
                  <c:v>1</c:v>
                </c:pt>
                <c:pt idx="5">
                  <c:v>0.9750000000000002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TK1E_1!$A$13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-1.695858579815919E-3"/>
                  <c:y val="1.0689048018233668E-2"/>
                </c:manualLayout>
              </c:layout>
              <c:showVal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TK1E_1!$R$13:$Y$13</c:f>
              <c:numCache>
                <c:formatCode>0%</c:formatCode>
                <c:ptCount val="8"/>
                <c:pt idx="0">
                  <c:v>1.2500000000000001E-2</c:v>
                </c:pt>
                <c:pt idx="1">
                  <c:v>1.2500000000000001E-2</c:v>
                </c:pt>
                <c:pt idx="2">
                  <c:v>2.5000000000000001E-2</c:v>
                </c:pt>
                <c:pt idx="3">
                  <c:v>0</c:v>
                </c:pt>
                <c:pt idx="4">
                  <c:v>0</c:v>
                </c:pt>
                <c:pt idx="5">
                  <c:v>2.5000000000000001E-2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TK1E_1!$A$14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TK1E_1!$R$14:$Y$14</c:f>
              <c:numCache>
                <c:formatCode>0%</c:formatCode>
                <c:ptCount val="8"/>
                <c:pt idx="0">
                  <c:v>0.2</c:v>
                </c:pt>
                <c:pt idx="1">
                  <c:v>0.16250000000000001</c:v>
                </c:pt>
                <c:pt idx="2">
                  <c:v>6.25E-2</c:v>
                </c:pt>
                <c:pt idx="3">
                  <c:v>1.2500000000000001E-2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49624320"/>
        <c:axId val="149625856"/>
      </c:barChart>
      <c:catAx>
        <c:axId val="14962432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625856"/>
        <c:crosses val="autoZero"/>
        <c:auto val="1"/>
        <c:lblAlgn val="ctr"/>
        <c:lblOffset val="100"/>
      </c:catAx>
      <c:valAx>
        <c:axId val="14962585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62432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TK1F_1!$A$12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2"/>
              <c:layout>
                <c:manualLayout>
                  <c:x val="0"/>
                  <c:y val="1.8993616093938383E-2"/>
                </c:manualLayout>
              </c:layout>
              <c:showVal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TK1F_1!$J$12:$Q$12</c:f>
              <c:numCache>
                <c:formatCode>0%</c:formatCode>
                <c:ptCount val="8"/>
                <c:pt idx="0">
                  <c:v>7.7777777777777779E-2</c:v>
                </c:pt>
                <c:pt idx="1">
                  <c:v>4.5454545454545463E-2</c:v>
                </c:pt>
                <c:pt idx="2">
                  <c:v>3.4090909090909088E-2</c:v>
                </c:pt>
                <c:pt idx="3">
                  <c:v>2.2727272727272749E-2</c:v>
                </c:pt>
                <c:pt idx="4">
                  <c:v>0</c:v>
                </c:pt>
                <c:pt idx="5">
                  <c:v>0.1136363636363636</c:v>
                </c:pt>
                <c:pt idx="6">
                  <c:v>7.9545454545454544E-2</c:v>
                </c:pt>
                <c:pt idx="7">
                  <c:v>2.2727272727272749E-2</c:v>
                </c:pt>
              </c:numCache>
            </c:numRef>
          </c:val>
        </c:ser>
        <c:ser>
          <c:idx val="1"/>
          <c:order val="1"/>
          <c:tx>
            <c:strRef>
              <c:f>TK1F_1!$A$13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7"/>
              <c:layout>
                <c:manualLayout>
                  <c:x val="-4.9449334289959476E-3"/>
                  <c:y val="-2.1706989821643752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TK1F_1!$J$13:$Q$13</c:f>
              <c:numCache>
                <c:formatCode>0%</c:formatCode>
                <c:ptCount val="8"/>
                <c:pt idx="0">
                  <c:v>0</c:v>
                </c:pt>
                <c:pt idx="1">
                  <c:v>0.13636363636363635</c:v>
                </c:pt>
                <c:pt idx="2">
                  <c:v>2.2727272727272749E-2</c:v>
                </c:pt>
                <c:pt idx="3">
                  <c:v>0</c:v>
                </c:pt>
                <c:pt idx="4">
                  <c:v>3.4090909090909088E-2</c:v>
                </c:pt>
                <c:pt idx="5">
                  <c:v>4.5454545454545463E-2</c:v>
                </c:pt>
                <c:pt idx="6">
                  <c:v>5.6818181818181844E-2</c:v>
                </c:pt>
                <c:pt idx="7">
                  <c:v>3.4090909090909088E-2</c:v>
                </c:pt>
              </c:numCache>
            </c:numRef>
          </c:val>
        </c:ser>
        <c:ser>
          <c:idx val="2"/>
          <c:order val="2"/>
          <c:tx>
            <c:strRef>
              <c:f>TK1F_1!$A$14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TK1F_1!$J$14:$Q$14</c:f>
              <c:numCache>
                <c:formatCode>0%</c:formatCode>
                <c:ptCount val="8"/>
                <c:pt idx="0">
                  <c:v>0.92222222222222228</c:v>
                </c:pt>
                <c:pt idx="1">
                  <c:v>0.81818181818181845</c:v>
                </c:pt>
                <c:pt idx="2">
                  <c:v>0.94318181818181845</c:v>
                </c:pt>
                <c:pt idx="3">
                  <c:v>0.97727272727272729</c:v>
                </c:pt>
                <c:pt idx="4">
                  <c:v>0.96590909090909116</c:v>
                </c:pt>
                <c:pt idx="5">
                  <c:v>0.84090909090909116</c:v>
                </c:pt>
                <c:pt idx="6">
                  <c:v>0.86363636363636354</c:v>
                </c:pt>
                <c:pt idx="7">
                  <c:v>0.94318181818181845</c:v>
                </c:pt>
              </c:numCache>
            </c:numRef>
          </c:val>
        </c:ser>
        <c:gapWidth val="75"/>
        <c:overlap val="100"/>
        <c:axId val="149759872"/>
        <c:axId val="149761408"/>
      </c:barChart>
      <c:catAx>
        <c:axId val="14975987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761408"/>
        <c:crosses val="autoZero"/>
        <c:auto val="1"/>
        <c:lblAlgn val="ctr"/>
        <c:lblOffset val="100"/>
      </c:catAx>
      <c:valAx>
        <c:axId val="14976140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759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026726521559913"/>
          <c:y val="0.40548892003452625"/>
          <c:w val="0.27984286792640922"/>
          <c:h val="0.18902194627947327"/>
        </c:manualLayout>
      </c:layout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TK1G_1!$A$12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TK1G_1!$R$12:$Y$12</c:f>
              <c:numCache>
                <c:formatCode>0%</c:formatCode>
                <c:ptCount val="8"/>
                <c:pt idx="0">
                  <c:v>7.5000000000000011E-2</c:v>
                </c:pt>
                <c:pt idx="1">
                  <c:v>0.1125</c:v>
                </c:pt>
                <c:pt idx="2">
                  <c:v>1.2500000000000001E-2</c:v>
                </c:pt>
                <c:pt idx="3">
                  <c:v>2.5000000000000001E-2</c:v>
                </c:pt>
                <c:pt idx="4">
                  <c:v>1.2500000000000001E-2</c:v>
                </c:pt>
                <c:pt idx="5">
                  <c:v>7.5000000000000011E-2</c:v>
                </c:pt>
                <c:pt idx="6">
                  <c:v>3.7500000000000006E-2</c:v>
                </c:pt>
                <c:pt idx="7">
                  <c:v>2.5000000000000001E-2</c:v>
                </c:pt>
              </c:numCache>
            </c:numRef>
          </c:val>
        </c:ser>
        <c:ser>
          <c:idx val="1"/>
          <c:order val="1"/>
          <c:tx>
            <c:strRef>
              <c:f>TK1G_1!$A$13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-1.6638612481212781E-3"/>
                  <c:y val="-8.3985377286121647E-3"/>
                </c:manualLayout>
              </c:layout>
              <c:showVal val="1"/>
            </c:dLbl>
            <c:dLbl>
              <c:idx val="3"/>
              <c:delete val="1"/>
            </c:dLbl>
            <c:dLbl>
              <c:idx val="7"/>
              <c:layout>
                <c:manualLayout>
                  <c:x val="-4.9915837443638388E-3"/>
                  <c:y val="-2.2396100609632336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TK1G_1!$R$13:$Y$13</c:f>
              <c:numCache>
                <c:formatCode>0%</c:formatCode>
                <c:ptCount val="8"/>
                <c:pt idx="0">
                  <c:v>0.1</c:v>
                </c:pt>
                <c:pt idx="1">
                  <c:v>6.25E-2</c:v>
                </c:pt>
                <c:pt idx="2">
                  <c:v>0.1</c:v>
                </c:pt>
                <c:pt idx="3">
                  <c:v>0</c:v>
                </c:pt>
                <c:pt idx="4">
                  <c:v>1.2500000000000001E-2</c:v>
                </c:pt>
                <c:pt idx="5">
                  <c:v>6.25E-2</c:v>
                </c:pt>
                <c:pt idx="6">
                  <c:v>6.25E-2</c:v>
                </c:pt>
                <c:pt idx="7">
                  <c:v>3.7500000000000006E-2</c:v>
                </c:pt>
              </c:numCache>
            </c:numRef>
          </c:val>
        </c:ser>
        <c:ser>
          <c:idx val="2"/>
          <c:order val="2"/>
          <c:tx>
            <c:strRef>
              <c:f>TK1G_1!$A$14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TK1G_1!$R$14:$Y$14</c:f>
              <c:numCache>
                <c:formatCode>0%</c:formatCode>
                <c:ptCount val="8"/>
                <c:pt idx="0">
                  <c:v>0.82500000000000018</c:v>
                </c:pt>
                <c:pt idx="1">
                  <c:v>0.82500000000000018</c:v>
                </c:pt>
                <c:pt idx="2">
                  <c:v>0.88749999999999996</c:v>
                </c:pt>
                <c:pt idx="3">
                  <c:v>0.9750000000000002</c:v>
                </c:pt>
                <c:pt idx="4">
                  <c:v>0.9750000000000002</c:v>
                </c:pt>
                <c:pt idx="5">
                  <c:v>0.86250000000000004</c:v>
                </c:pt>
                <c:pt idx="6">
                  <c:v>0.9</c:v>
                </c:pt>
                <c:pt idx="7">
                  <c:v>0.9375</c:v>
                </c:pt>
              </c:numCache>
            </c:numRef>
          </c:val>
        </c:ser>
        <c:gapWidth val="75"/>
        <c:overlap val="100"/>
        <c:axId val="149833984"/>
        <c:axId val="149843968"/>
      </c:barChart>
      <c:catAx>
        <c:axId val="14983398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843968"/>
        <c:crosses val="autoZero"/>
        <c:auto val="1"/>
        <c:lblAlgn val="ctr"/>
        <c:lblOffset val="100"/>
      </c:catAx>
      <c:valAx>
        <c:axId val="14984396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8339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TK1H_1!$J$12:$Q$12</c:f>
              <c:numCache>
                <c:formatCode>0%</c:formatCode>
                <c:ptCount val="8"/>
                <c:pt idx="0">
                  <c:v>0.13333333333333339</c:v>
                </c:pt>
                <c:pt idx="1">
                  <c:v>9.0909090909090981E-2</c:v>
                </c:pt>
                <c:pt idx="2">
                  <c:v>2.2727272727272749E-2</c:v>
                </c:pt>
                <c:pt idx="3">
                  <c:v>2.2727272727272749E-2</c:v>
                </c:pt>
                <c:pt idx="4">
                  <c:v>1.1363636363636367E-2</c:v>
                </c:pt>
                <c:pt idx="5">
                  <c:v>4.5454545454545463E-2</c:v>
                </c:pt>
                <c:pt idx="6">
                  <c:v>5.6818181818181844E-2</c:v>
                </c:pt>
                <c:pt idx="7">
                  <c:v>3.4090909090909088E-2</c:v>
                </c:pt>
              </c:numCache>
            </c:numRef>
          </c:val>
        </c:ser>
        <c:ser>
          <c:idx val="1"/>
          <c:order val="1"/>
          <c:tx>
            <c:strRef>
              <c:f>TK1H_1!$A$13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0"/>
                  <c:y val="-8.0167860136752568E-3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layout>
                <c:manualLayout>
                  <c:x val="4.8100716082051494E-3"/>
                  <c:y val="-1.8705834031908924E-2"/>
                </c:manualLayout>
              </c:layout>
              <c:showVal val="1"/>
            </c:dLbl>
            <c:dLbl>
              <c:idx val="7"/>
              <c:layout>
                <c:manualLayout>
                  <c:x val="-1.6033572027350502E-3"/>
                  <c:y val="-1.8705834031908924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TK1H_1!$J$13:$Q$13</c:f>
              <c:numCache>
                <c:formatCode>0%</c:formatCode>
                <c:ptCount val="8"/>
                <c:pt idx="0">
                  <c:v>1.1111111111111117E-2</c:v>
                </c:pt>
                <c:pt idx="1">
                  <c:v>0.17045454545454539</c:v>
                </c:pt>
                <c:pt idx="2">
                  <c:v>3.4090909090909088E-2</c:v>
                </c:pt>
                <c:pt idx="3">
                  <c:v>0</c:v>
                </c:pt>
                <c:pt idx="4">
                  <c:v>3.4090909090909088E-2</c:v>
                </c:pt>
                <c:pt idx="5">
                  <c:v>0.10227272727272729</c:v>
                </c:pt>
                <c:pt idx="6">
                  <c:v>0.10227272727272729</c:v>
                </c:pt>
                <c:pt idx="7">
                  <c:v>2.2727272727272749E-2</c:v>
                </c:pt>
              </c:numCache>
            </c:numRef>
          </c:val>
        </c:ser>
        <c:ser>
          <c:idx val="2"/>
          <c:order val="2"/>
          <c:tx>
            <c:strRef>
              <c:f>TK1H_1!$A$14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TK1H_1!$J$11:$Q$11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TK1H_1!$J$14:$Q$14</c:f>
              <c:numCache>
                <c:formatCode>0%</c:formatCode>
                <c:ptCount val="8"/>
                <c:pt idx="0">
                  <c:v>0.85555555555555562</c:v>
                </c:pt>
                <c:pt idx="1">
                  <c:v>0.73863636363636354</c:v>
                </c:pt>
                <c:pt idx="2">
                  <c:v>0.94318181818181845</c:v>
                </c:pt>
                <c:pt idx="3">
                  <c:v>0.97727272727272729</c:v>
                </c:pt>
                <c:pt idx="4">
                  <c:v>0.95454545454545492</c:v>
                </c:pt>
                <c:pt idx="5">
                  <c:v>0.85227272727272729</c:v>
                </c:pt>
                <c:pt idx="6">
                  <c:v>0.84090909090909116</c:v>
                </c:pt>
                <c:pt idx="7">
                  <c:v>0.94318181818181845</c:v>
                </c:pt>
              </c:numCache>
            </c:numRef>
          </c:val>
        </c:ser>
        <c:gapWidth val="75"/>
        <c:overlap val="100"/>
        <c:axId val="149895808"/>
        <c:axId val="149918080"/>
      </c:barChart>
      <c:catAx>
        <c:axId val="14989580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918080"/>
        <c:crosses val="autoZero"/>
        <c:auto val="1"/>
        <c:lblAlgn val="ctr"/>
        <c:lblOffset val="100"/>
      </c:catAx>
      <c:valAx>
        <c:axId val="14991808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8958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TK1I_1!$A$12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7"/>
              <c:layout>
                <c:manualLayout>
                  <c:x val="-3.2660980055713995E-3"/>
                  <c:y val="2.4420363549349216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TK1I_1!$R$12:$Y$12</c:f>
              <c:numCache>
                <c:formatCode>0%</c:formatCode>
                <c:ptCount val="8"/>
                <c:pt idx="0">
                  <c:v>0.1</c:v>
                </c:pt>
                <c:pt idx="1">
                  <c:v>0.1</c:v>
                </c:pt>
                <c:pt idx="2">
                  <c:v>6.25E-2</c:v>
                </c:pt>
                <c:pt idx="3">
                  <c:v>0.05</c:v>
                </c:pt>
                <c:pt idx="4">
                  <c:v>1.2500000000000001E-2</c:v>
                </c:pt>
                <c:pt idx="5">
                  <c:v>2.5000000000000001E-2</c:v>
                </c:pt>
                <c:pt idx="6">
                  <c:v>2.5000000000000001E-2</c:v>
                </c:pt>
                <c:pt idx="7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TK1I_1!$A$13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TK1I_1!$R$13:$Y$13</c:f>
              <c:numCache>
                <c:formatCode>0%</c:formatCode>
                <c:ptCount val="8"/>
                <c:pt idx="0">
                  <c:v>8.7500000000000008E-2</c:v>
                </c:pt>
                <c:pt idx="1">
                  <c:v>8.7500000000000008E-2</c:v>
                </c:pt>
                <c:pt idx="2">
                  <c:v>7.5000000000000011E-2</c:v>
                </c:pt>
                <c:pt idx="3">
                  <c:v>0</c:v>
                </c:pt>
                <c:pt idx="4">
                  <c:v>1.2500000000000001E-2</c:v>
                </c:pt>
                <c:pt idx="5">
                  <c:v>0.1125</c:v>
                </c:pt>
                <c:pt idx="6">
                  <c:v>7.5000000000000011E-2</c:v>
                </c:pt>
                <c:pt idx="7">
                  <c:v>1.2500000000000001E-2</c:v>
                </c:pt>
              </c:numCache>
            </c:numRef>
          </c:val>
        </c:ser>
        <c:ser>
          <c:idx val="2"/>
          <c:order val="2"/>
          <c:tx>
            <c:strRef>
              <c:f>TK1I_1!$A$14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TK1I_1!$R$14:$Y$14</c:f>
              <c:numCache>
                <c:formatCode>0%</c:formatCode>
                <c:ptCount val="8"/>
                <c:pt idx="0">
                  <c:v>0.8125</c:v>
                </c:pt>
                <c:pt idx="1">
                  <c:v>0.8125</c:v>
                </c:pt>
                <c:pt idx="2">
                  <c:v>0.86250000000000004</c:v>
                </c:pt>
                <c:pt idx="3">
                  <c:v>0.95000000000000018</c:v>
                </c:pt>
                <c:pt idx="4">
                  <c:v>0.9750000000000002</c:v>
                </c:pt>
                <c:pt idx="5">
                  <c:v>0.86250000000000004</c:v>
                </c:pt>
                <c:pt idx="6">
                  <c:v>0.9</c:v>
                </c:pt>
                <c:pt idx="7">
                  <c:v>0.9375</c:v>
                </c:pt>
              </c:numCache>
            </c:numRef>
          </c:val>
        </c:ser>
        <c:gapWidth val="75"/>
        <c:overlap val="100"/>
        <c:axId val="149974016"/>
        <c:axId val="149984000"/>
      </c:barChart>
      <c:catAx>
        <c:axId val="14997401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984000"/>
        <c:crosses val="autoZero"/>
        <c:auto val="1"/>
        <c:lblAlgn val="ctr"/>
        <c:lblOffset val="100"/>
      </c:catAx>
      <c:valAx>
        <c:axId val="14998400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997401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TK2A_1!$N$11:$S$11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TK2A_1!$N$12:$S$12</c:f>
              <c:numCache>
                <c:formatCode>0%</c:formatCode>
                <c:ptCount val="6"/>
                <c:pt idx="0">
                  <c:v>0.05</c:v>
                </c:pt>
                <c:pt idx="1">
                  <c:v>1.2500000000000001E-2</c:v>
                </c:pt>
                <c:pt idx="2">
                  <c:v>1.2500000000000001E-2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TK2A_1!$A$13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2"/>
              <c:layout>
                <c:manualLayout>
                  <c:x val="1.6330385034475133E-3"/>
                  <c:y val="-2.1378096036467228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TK2A_1!$N$11:$S$11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TK2A_1!$N$13:$S$13</c:f>
              <c:numCache>
                <c:formatCode>0%</c:formatCode>
                <c:ptCount val="6"/>
                <c:pt idx="0">
                  <c:v>3.7500000000000006E-2</c:v>
                </c:pt>
                <c:pt idx="1">
                  <c:v>0</c:v>
                </c:pt>
                <c:pt idx="2">
                  <c:v>2.5000000000000001E-2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TK2A_1!$A$14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TK2A_1!$N$11:$S$11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TK2A_1!$N$14:$S$14</c:f>
              <c:numCache>
                <c:formatCode>0%</c:formatCode>
                <c:ptCount val="6"/>
                <c:pt idx="0">
                  <c:v>0.91249999999999998</c:v>
                </c:pt>
                <c:pt idx="1">
                  <c:v>0.9874999999999996</c:v>
                </c:pt>
                <c:pt idx="2">
                  <c:v>0.96250000000000002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gapWidth val="75"/>
        <c:overlap val="100"/>
        <c:axId val="150023552"/>
        <c:axId val="150058112"/>
      </c:barChart>
      <c:catAx>
        <c:axId val="1500235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0058112"/>
        <c:crosses val="autoZero"/>
        <c:auto val="1"/>
        <c:lblAlgn val="ctr"/>
        <c:lblOffset val="100"/>
      </c:catAx>
      <c:valAx>
        <c:axId val="15005811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5002355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TF5_1!$A$12</c:f>
              <c:strCache>
                <c:ptCount val="1"/>
                <c:pt idx="0">
                  <c:v>Moins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TF5_1!$R$12:$Y$12</c:f>
              <c:numCache>
                <c:formatCode>0%</c:formatCode>
                <c:ptCount val="8"/>
                <c:pt idx="0">
                  <c:v>0.23750000000000004</c:v>
                </c:pt>
                <c:pt idx="1">
                  <c:v>0.4</c:v>
                </c:pt>
                <c:pt idx="2">
                  <c:v>8.7500000000000008E-2</c:v>
                </c:pt>
                <c:pt idx="3">
                  <c:v>8.7500000000000008E-2</c:v>
                </c:pt>
                <c:pt idx="4">
                  <c:v>6.25E-2</c:v>
                </c:pt>
                <c:pt idx="5">
                  <c:v>3.7500000000000006E-2</c:v>
                </c:pt>
                <c:pt idx="6">
                  <c:v>0.17500000000000004</c:v>
                </c:pt>
                <c:pt idx="7">
                  <c:v>0.16250000000000001</c:v>
                </c:pt>
              </c:numCache>
            </c:numRef>
          </c:val>
        </c:ser>
        <c:ser>
          <c:idx val="1"/>
          <c:order val="1"/>
          <c:tx>
            <c:strRef>
              <c:f>TF5_1!$A$13</c:f>
              <c:strCache>
                <c:ptCount val="1"/>
                <c:pt idx="0">
                  <c:v>Pas de différence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TF5_1!$R$13:$Y$13</c:f>
              <c:numCache>
                <c:formatCode>0%</c:formatCode>
                <c:ptCount val="8"/>
                <c:pt idx="0">
                  <c:v>8.7500000000000008E-2</c:v>
                </c:pt>
                <c:pt idx="1">
                  <c:v>0.18750000000000006</c:v>
                </c:pt>
                <c:pt idx="2">
                  <c:v>0.21250000000000005</c:v>
                </c:pt>
                <c:pt idx="3">
                  <c:v>0.05</c:v>
                </c:pt>
                <c:pt idx="4">
                  <c:v>0.27500000000000002</c:v>
                </c:pt>
                <c:pt idx="5">
                  <c:v>0.36250000000000016</c:v>
                </c:pt>
                <c:pt idx="6">
                  <c:v>0.42500000000000016</c:v>
                </c:pt>
                <c:pt idx="7">
                  <c:v>0.35000000000000009</c:v>
                </c:pt>
              </c:numCache>
            </c:numRef>
          </c:val>
        </c:ser>
        <c:ser>
          <c:idx val="2"/>
          <c:order val="2"/>
          <c:tx>
            <c:strRef>
              <c:f>TF5_1!$A$14</c:f>
              <c:strCache>
                <c:ptCount val="1"/>
                <c:pt idx="0">
                  <c:v>Plus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TF5_1!$R$14:$Y$14</c:f>
              <c:numCache>
                <c:formatCode>0%</c:formatCode>
                <c:ptCount val="8"/>
                <c:pt idx="0">
                  <c:v>0.67500000000000038</c:v>
                </c:pt>
                <c:pt idx="1">
                  <c:v>0.41250000000000009</c:v>
                </c:pt>
                <c:pt idx="2">
                  <c:v>0.70000000000000018</c:v>
                </c:pt>
                <c:pt idx="3">
                  <c:v>0.86250000000000004</c:v>
                </c:pt>
                <c:pt idx="4">
                  <c:v>0.6625000000000002</c:v>
                </c:pt>
                <c:pt idx="5">
                  <c:v>0.6000000000000002</c:v>
                </c:pt>
                <c:pt idx="6">
                  <c:v>0.4</c:v>
                </c:pt>
                <c:pt idx="7">
                  <c:v>0.48750000000000016</c:v>
                </c:pt>
              </c:numCache>
            </c:numRef>
          </c:val>
        </c:ser>
        <c:gapWidth val="75"/>
        <c:overlap val="100"/>
        <c:axId val="141333632"/>
        <c:axId val="141335552"/>
      </c:barChart>
      <c:catAx>
        <c:axId val="1413336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1335552"/>
        <c:crosses val="autoZero"/>
        <c:auto val="1"/>
        <c:lblAlgn val="ctr"/>
        <c:lblOffset val="100"/>
      </c:catAx>
      <c:valAx>
        <c:axId val="14133555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133363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TK2H_1!$N$11:$S$11</c:f>
              <c:strCache>
                <c:ptCount val="6"/>
                <c:pt idx="0">
                  <c:v>AOUT-2014</c:v>
                </c:pt>
                <c:pt idx="1">
                  <c:v>OCT-214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TK2H_1!$N$12:$S$12</c:f>
              <c:numCache>
                <c:formatCode>0%</c:formatCode>
                <c:ptCount val="6"/>
                <c:pt idx="0">
                  <c:v>0.7625000000000004</c:v>
                </c:pt>
                <c:pt idx="1">
                  <c:v>0.91249999999999998</c:v>
                </c:pt>
                <c:pt idx="2">
                  <c:v>0.96250000000000002</c:v>
                </c:pt>
                <c:pt idx="3">
                  <c:v>0.97500000000000042</c:v>
                </c:pt>
                <c:pt idx="4">
                  <c:v>0.97500000000000042</c:v>
                </c:pt>
                <c:pt idx="5">
                  <c:v>0.9375</c:v>
                </c:pt>
              </c:numCache>
            </c:numRef>
          </c:val>
        </c:ser>
        <c:ser>
          <c:idx val="1"/>
          <c:order val="1"/>
          <c:tx>
            <c:strRef>
              <c:f>TK2H_1!$A$13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3.2280436162069677E-3"/>
                  <c:y val="1.6033575401044543E-2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TK2H_1!$N$11:$S$11</c:f>
              <c:strCache>
                <c:ptCount val="6"/>
                <c:pt idx="0">
                  <c:v>AOUT-2014</c:v>
                </c:pt>
                <c:pt idx="1">
                  <c:v>OCT-214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TK2H_1!$N$13:$S$13</c:f>
              <c:numCache>
                <c:formatCode>0%</c:formatCode>
                <c:ptCount val="6"/>
                <c:pt idx="0">
                  <c:v>1.2500000000000001E-2</c:v>
                </c:pt>
                <c:pt idx="1">
                  <c:v>3.7500000000000006E-2</c:v>
                </c:pt>
                <c:pt idx="2">
                  <c:v>2.5000000000000001E-2</c:v>
                </c:pt>
                <c:pt idx="3">
                  <c:v>0</c:v>
                </c:pt>
                <c:pt idx="4">
                  <c:v>1.2500000000000001E-2</c:v>
                </c:pt>
                <c:pt idx="5">
                  <c:v>1.2500000000000001E-2</c:v>
                </c:pt>
              </c:numCache>
            </c:numRef>
          </c:val>
        </c:ser>
        <c:ser>
          <c:idx val="2"/>
          <c:order val="2"/>
          <c:tx>
            <c:strRef>
              <c:f>TK2H_1!$A$14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layout>
                <c:manualLayout>
                  <c:x val="-4.8420654243104518E-3"/>
                  <c:y val="-1.0689050267363043E-2"/>
                </c:manualLayout>
              </c:layout>
              <c:showVal val="1"/>
            </c:dLbl>
            <c:dLbl>
              <c:idx val="4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TK2H_1!$N$11:$S$11</c:f>
              <c:strCache>
                <c:ptCount val="6"/>
                <c:pt idx="0">
                  <c:v>AOUT-2014</c:v>
                </c:pt>
                <c:pt idx="1">
                  <c:v>OCT-214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TK2H_1!$N$14:$S$14</c:f>
              <c:numCache>
                <c:formatCode>0%</c:formatCode>
                <c:ptCount val="6"/>
                <c:pt idx="0">
                  <c:v>0.22500000000000001</c:v>
                </c:pt>
                <c:pt idx="1">
                  <c:v>0.05</c:v>
                </c:pt>
                <c:pt idx="2">
                  <c:v>1.2500000000000001E-2</c:v>
                </c:pt>
                <c:pt idx="3">
                  <c:v>2.5000000000000001E-2</c:v>
                </c:pt>
                <c:pt idx="4">
                  <c:v>1.2500000000000001E-2</c:v>
                </c:pt>
                <c:pt idx="5">
                  <c:v>0.05</c:v>
                </c:pt>
              </c:numCache>
            </c:numRef>
          </c:val>
        </c:ser>
        <c:gapWidth val="75"/>
        <c:overlap val="100"/>
        <c:axId val="149725184"/>
        <c:axId val="149726720"/>
      </c:barChart>
      <c:catAx>
        <c:axId val="1497251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726720"/>
        <c:crosses val="autoZero"/>
        <c:auto val="1"/>
        <c:lblAlgn val="ctr"/>
        <c:lblOffset val="100"/>
      </c:catAx>
      <c:valAx>
        <c:axId val="14972672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97251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TF7A_1!$R$12:$Y$12</c:f>
              <c:numCache>
                <c:formatCode>0%</c:formatCode>
                <c:ptCount val="8"/>
                <c:pt idx="0">
                  <c:v>0.1125</c:v>
                </c:pt>
                <c:pt idx="1">
                  <c:v>3.7500000000000006E-2</c:v>
                </c:pt>
                <c:pt idx="2">
                  <c:v>1.2500000000000001E-2</c:v>
                </c:pt>
                <c:pt idx="3">
                  <c:v>0</c:v>
                </c:pt>
                <c:pt idx="4">
                  <c:v>1.2500000000000001E-2</c:v>
                </c:pt>
                <c:pt idx="5">
                  <c:v>1.2500000000000001E-2</c:v>
                </c:pt>
                <c:pt idx="6">
                  <c:v>1.2500000000000001E-2</c:v>
                </c:pt>
                <c:pt idx="7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TF7A_1!$A$13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6.5321960111427973E-3"/>
                  <c:y val="-2.4050358041025646E-2"/>
                </c:manualLayout>
              </c:layout>
              <c:showVal val="1"/>
            </c:dLbl>
            <c:dLbl>
              <c:idx val="6"/>
              <c:layout>
                <c:manualLayout>
                  <c:x val="1.6330490027856991E-3"/>
                  <c:y val="-1.3361310022792181E-2"/>
                </c:manualLayout>
              </c:layout>
              <c:showVal val="1"/>
            </c:dLbl>
            <c:dLbl>
              <c:idx val="7"/>
              <c:layout>
                <c:manualLayout>
                  <c:x val="3.2660980055713995E-3"/>
                  <c:y val="-1.870583403190882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TF7A_1!$R$13:$Y$13</c:f>
              <c:numCache>
                <c:formatCode>0%</c:formatCode>
                <c:ptCount val="8"/>
                <c:pt idx="0">
                  <c:v>0.05</c:v>
                </c:pt>
                <c:pt idx="1">
                  <c:v>0</c:v>
                </c:pt>
                <c:pt idx="2">
                  <c:v>1.2500000000000001E-2</c:v>
                </c:pt>
                <c:pt idx="3">
                  <c:v>1.2500000000000001E-2</c:v>
                </c:pt>
                <c:pt idx="4">
                  <c:v>0</c:v>
                </c:pt>
                <c:pt idx="5">
                  <c:v>0.05</c:v>
                </c:pt>
                <c:pt idx="6">
                  <c:v>7.5000000000000011E-2</c:v>
                </c:pt>
                <c:pt idx="7">
                  <c:v>2.5000000000000001E-2</c:v>
                </c:pt>
              </c:numCache>
            </c:numRef>
          </c:val>
        </c:ser>
        <c:ser>
          <c:idx val="2"/>
          <c:order val="2"/>
          <c:tx>
            <c:strRef>
              <c:f>TF7A_1!$A$14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TF7A_1!$R$14:$Y$14</c:f>
              <c:numCache>
                <c:formatCode>0%</c:formatCode>
                <c:ptCount val="8"/>
                <c:pt idx="0">
                  <c:v>0.83750000000000002</c:v>
                </c:pt>
                <c:pt idx="1">
                  <c:v>0.96250000000000002</c:v>
                </c:pt>
                <c:pt idx="2">
                  <c:v>0.9750000000000002</c:v>
                </c:pt>
                <c:pt idx="3">
                  <c:v>0.98749999999999982</c:v>
                </c:pt>
                <c:pt idx="4">
                  <c:v>0.98749999999999982</c:v>
                </c:pt>
                <c:pt idx="5">
                  <c:v>0.9375</c:v>
                </c:pt>
                <c:pt idx="6">
                  <c:v>0.91249999999999998</c:v>
                </c:pt>
                <c:pt idx="7">
                  <c:v>0.92500000000000004</c:v>
                </c:pt>
              </c:numCache>
            </c:numRef>
          </c:val>
        </c:ser>
        <c:gapWidth val="75"/>
        <c:overlap val="100"/>
        <c:axId val="145427456"/>
        <c:axId val="146534784"/>
      </c:barChart>
      <c:catAx>
        <c:axId val="14542745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6534784"/>
        <c:crosses val="autoZero"/>
        <c:auto val="1"/>
        <c:lblAlgn val="ctr"/>
        <c:lblOffset val="100"/>
      </c:catAx>
      <c:valAx>
        <c:axId val="146534784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542745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TF7C_1!$A$12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TF7C_1!$R$12:$Y$12</c:f>
              <c:numCache>
                <c:formatCode>0%</c:formatCode>
                <c:ptCount val="8"/>
                <c:pt idx="0">
                  <c:v>6.25E-2</c:v>
                </c:pt>
                <c:pt idx="1">
                  <c:v>3.7500000000000006E-2</c:v>
                </c:pt>
                <c:pt idx="2">
                  <c:v>0</c:v>
                </c:pt>
                <c:pt idx="3">
                  <c:v>3.7500000000000006E-2</c:v>
                </c:pt>
                <c:pt idx="4">
                  <c:v>1.2500000000000001E-2</c:v>
                </c:pt>
                <c:pt idx="5">
                  <c:v>3.7500000000000006E-2</c:v>
                </c:pt>
                <c:pt idx="6">
                  <c:v>1.2500000000000001E-2</c:v>
                </c:pt>
                <c:pt idx="7">
                  <c:v>3.7500000000000006E-2</c:v>
                </c:pt>
              </c:numCache>
            </c:numRef>
          </c:val>
        </c:ser>
        <c:ser>
          <c:idx val="1"/>
          <c:order val="1"/>
          <c:tx>
            <c:strRef>
              <c:f>TF7C_1!$A$13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delete val="1"/>
            </c:dLbl>
            <c:dLbl>
              <c:idx val="4"/>
              <c:layout>
                <c:manualLayout>
                  <c:x val="0"/>
                  <c:y val="-3.5273858460171115E-2"/>
                </c:manualLayout>
              </c:layout>
              <c:showVal val="1"/>
            </c:dLbl>
            <c:dLbl>
              <c:idx val="6"/>
              <c:layout>
                <c:manualLayout>
                  <c:x val="6.1007541000127362E-17"/>
                  <c:y val="-1.6280242366232919E-2"/>
                </c:manualLayout>
              </c:layout>
              <c:showVal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TF7C_1!$R$13:$Y$13</c:f>
              <c:numCache>
                <c:formatCode>0%</c:formatCode>
                <c:ptCount val="8"/>
                <c:pt idx="0">
                  <c:v>7.5000000000000011E-2</c:v>
                </c:pt>
                <c:pt idx="1">
                  <c:v>7.5000000000000011E-2</c:v>
                </c:pt>
                <c:pt idx="2">
                  <c:v>1.2500000000000001E-2</c:v>
                </c:pt>
                <c:pt idx="3">
                  <c:v>1.2500000000000001E-2</c:v>
                </c:pt>
                <c:pt idx="4">
                  <c:v>2.5000000000000001E-2</c:v>
                </c:pt>
                <c:pt idx="5">
                  <c:v>0.1</c:v>
                </c:pt>
                <c:pt idx="6">
                  <c:v>7.5000000000000011E-2</c:v>
                </c:pt>
                <c:pt idx="7">
                  <c:v>0.13750000000000001</c:v>
                </c:pt>
              </c:numCache>
            </c:numRef>
          </c:val>
        </c:ser>
        <c:ser>
          <c:idx val="2"/>
          <c:order val="2"/>
          <c:tx>
            <c:strRef>
              <c:f>TF7C_1!$A$14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TF7C_1!$R$14:$Y$14</c:f>
              <c:numCache>
                <c:formatCode>0%</c:formatCode>
                <c:ptCount val="8"/>
                <c:pt idx="0">
                  <c:v>0.86250000000000004</c:v>
                </c:pt>
                <c:pt idx="1">
                  <c:v>0.88749999999999996</c:v>
                </c:pt>
                <c:pt idx="2">
                  <c:v>0.98749999999999982</c:v>
                </c:pt>
                <c:pt idx="3">
                  <c:v>0.95000000000000018</c:v>
                </c:pt>
                <c:pt idx="4">
                  <c:v>0.96250000000000002</c:v>
                </c:pt>
                <c:pt idx="5">
                  <c:v>0.86250000000000004</c:v>
                </c:pt>
                <c:pt idx="6">
                  <c:v>0.91249999999999998</c:v>
                </c:pt>
                <c:pt idx="7">
                  <c:v>0.82500000000000018</c:v>
                </c:pt>
              </c:numCache>
            </c:numRef>
          </c:val>
        </c:ser>
        <c:gapWidth val="75"/>
        <c:overlap val="100"/>
        <c:axId val="156473600"/>
        <c:axId val="156513408"/>
      </c:barChart>
      <c:catAx>
        <c:axId val="15647360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56513408"/>
        <c:crosses val="autoZero"/>
        <c:auto val="1"/>
        <c:lblAlgn val="ctr"/>
        <c:lblOffset val="100"/>
      </c:catAx>
      <c:valAx>
        <c:axId val="15651340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5647360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percentStacked"/>
        <c:ser>
          <c:idx val="0"/>
          <c:order val="0"/>
          <c:tx>
            <c:strRef>
              <c:f>TF7D_1!$A$12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TF7D_1!$R$12:$Y$12</c:f>
              <c:numCache>
                <c:formatCode>0%</c:formatCode>
                <c:ptCount val="8"/>
                <c:pt idx="0">
                  <c:v>0.77500000000000024</c:v>
                </c:pt>
                <c:pt idx="1">
                  <c:v>0.9375</c:v>
                </c:pt>
                <c:pt idx="2">
                  <c:v>0.96250000000000002</c:v>
                </c:pt>
                <c:pt idx="3">
                  <c:v>0.96250000000000002</c:v>
                </c:pt>
                <c:pt idx="4">
                  <c:v>0.95000000000000018</c:v>
                </c:pt>
                <c:pt idx="5">
                  <c:v>0.98749999999999982</c:v>
                </c:pt>
                <c:pt idx="6">
                  <c:v>1</c:v>
                </c:pt>
                <c:pt idx="7">
                  <c:v>0.98749999999999982</c:v>
                </c:pt>
              </c:numCache>
            </c:numRef>
          </c:val>
        </c:ser>
        <c:ser>
          <c:idx val="1"/>
          <c:order val="1"/>
          <c:tx>
            <c:strRef>
              <c:f>TF7D_1!$A$13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layout>
                <c:manualLayout>
                  <c:x val="-1.5607901973527037E-3"/>
                  <c:y val="1.3161887485138473E-2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TF7D_1!$R$13:$Y$13</c:f>
              <c:numCache>
                <c:formatCode>0%</c:formatCode>
                <c:ptCount val="8"/>
                <c:pt idx="0">
                  <c:v>3.7500000000000006E-2</c:v>
                </c:pt>
                <c:pt idx="1">
                  <c:v>2.5000000000000001E-2</c:v>
                </c:pt>
                <c:pt idx="2">
                  <c:v>1.2500000000000001E-2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TF7D_1!$A$14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TF7D_1!$R$14:$Y$14</c:f>
              <c:numCache>
                <c:formatCode>0%</c:formatCode>
                <c:ptCount val="8"/>
                <c:pt idx="0">
                  <c:v>0.18750000000000006</c:v>
                </c:pt>
                <c:pt idx="1">
                  <c:v>3.7500000000000006E-2</c:v>
                </c:pt>
                <c:pt idx="2">
                  <c:v>2.5000000000000001E-2</c:v>
                </c:pt>
                <c:pt idx="3">
                  <c:v>3.7500000000000006E-2</c:v>
                </c:pt>
                <c:pt idx="4">
                  <c:v>0.05</c:v>
                </c:pt>
                <c:pt idx="5">
                  <c:v>1.2500000000000001E-2</c:v>
                </c:pt>
                <c:pt idx="6">
                  <c:v>0</c:v>
                </c:pt>
                <c:pt idx="7">
                  <c:v>1.2500000000000001E-2</c:v>
                </c:pt>
              </c:numCache>
            </c:numRef>
          </c:val>
        </c:ser>
        <c:gapWidth val="75"/>
        <c:overlap val="100"/>
        <c:axId val="145625856"/>
        <c:axId val="145627392"/>
      </c:barChart>
      <c:catAx>
        <c:axId val="14562585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5627392"/>
        <c:crosses val="autoZero"/>
        <c:auto val="1"/>
        <c:lblAlgn val="ctr"/>
        <c:lblOffset val="100"/>
      </c:catAx>
      <c:valAx>
        <c:axId val="14562739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562585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TG1A_1!$A$12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TG1A_1!$R$12:$Y$12</c:f>
              <c:numCache>
                <c:formatCode>0%</c:formatCode>
                <c:ptCount val="8"/>
                <c:pt idx="0">
                  <c:v>0.96250000000000002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0.98749999999999982</c:v>
                </c:pt>
                <c:pt idx="5">
                  <c:v>0.98749999999999982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TG1A_1!$A$13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TG1A_1!$R$13:$Y$13</c:f>
              <c:numCache>
                <c:formatCode>0%</c:formatCode>
                <c:ptCount val="8"/>
                <c:pt idx="0">
                  <c:v>1.2500000000000001E-2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1.2500000000000001E-2</c:v>
                </c:pt>
                <c:pt idx="5">
                  <c:v>1.2500000000000001E-2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TG1A_1!$A$14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TG1A_1!$R$14:$Y$14</c:f>
              <c:numCache>
                <c:formatCode>0%</c:formatCode>
                <c:ptCount val="8"/>
                <c:pt idx="0">
                  <c:v>2.5000000000000001E-2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46343040"/>
        <c:axId val="146344576"/>
      </c:barChart>
      <c:catAx>
        <c:axId val="1463430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6344576"/>
        <c:crosses val="autoZero"/>
        <c:auto val="1"/>
        <c:lblAlgn val="ctr"/>
        <c:lblOffset val="100"/>
      </c:catAx>
      <c:valAx>
        <c:axId val="146344576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634304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TG1F_1!$A$12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TG1F_1!$R$12:$Y$12</c:f>
              <c:numCache>
                <c:formatCode>0%</c:formatCode>
                <c:ptCount val="8"/>
                <c:pt idx="0">
                  <c:v>0.9750000000000002</c:v>
                </c:pt>
                <c:pt idx="1">
                  <c:v>0.98749999999999982</c:v>
                </c:pt>
                <c:pt idx="2">
                  <c:v>0.98749999999999982</c:v>
                </c:pt>
                <c:pt idx="3">
                  <c:v>0.96250000000000002</c:v>
                </c:pt>
                <c:pt idx="4">
                  <c:v>0.98749999999999982</c:v>
                </c:pt>
                <c:pt idx="5">
                  <c:v>0.98749999999999982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TG1F_1!$A$13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layout>
                <c:manualLayout>
                  <c:x val="1.6330490027856991E-3"/>
                  <c:y val="1.8426642479193855E-2"/>
                </c:manualLayout>
              </c:layout>
              <c:showVal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TG1F_1!$R$13:$Y$13</c:f>
              <c:numCache>
                <c:formatCode>0%</c:formatCode>
                <c:ptCount val="8"/>
                <c:pt idx="0">
                  <c:v>1.2500000000000001E-2</c:v>
                </c:pt>
                <c:pt idx="1">
                  <c:v>0</c:v>
                </c:pt>
                <c:pt idx="2">
                  <c:v>1.2500000000000001E-2</c:v>
                </c:pt>
                <c:pt idx="3">
                  <c:v>2.5000000000000001E-2</c:v>
                </c:pt>
                <c:pt idx="4">
                  <c:v>1.2500000000000001E-2</c:v>
                </c:pt>
                <c:pt idx="5">
                  <c:v>1.2500000000000001E-2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TG1F_1!$A$14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TG1F_1!$R$14:$Y$14</c:f>
              <c:numCache>
                <c:formatCode>0%</c:formatCode>
                <c:ptCount val="8"/>
                <c:pt idx="0">
                  <c:v>1.2500000000000001E-2</c:v>
                </c:pt>
                <c:pt idx="1">
                  <c:v>1.2500000000000001E-2</c:v>
                </c:pt>
                <c:pt idx="2">
                  <c:v>0</c:v>
                </c:pt>
                <c:pt idx="3">
                  <c:v>1.2500000000000001E-2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46404864"/>
        <c:axId val="146406400"/>
      </c:barChart>
      <c:catAx>
        <c:axId val="1464048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6406400"/>
        <c:crosses val="autoZero"/>
        <c:auto val="1"/>
        <c:lblAlgn val="ctr"/>
        <c:lblOffset val="100"/>
      </c:catAx>
      <c:valAx>
        <c:axId val="14640640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majorTickMark val="none"/>
        <c:tickLblPos val="none"/>
        <c:crossAx val="14640486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TG2_1!$A$12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TG2_1!$R$12:$Y$12</c:f>
              <c:numCache>
                <c:formatCode>0%</c:formatCode>
                <c:ptCount val="8"/>
                <c:pt idx="0">
                  <c:v>0.95000000000000018</c:v>
                </c:pt>
                <c:pt idx="1">
                  <c:v>0.96250000000000002</c:v>
                </c:pt>
                <c:pt idx="2">
                  <c:v>0.8</c:v>
                </c:pt>
                <c:pt idx="3">
                  <c:v>1</c:v>
                </c:pt>
                <c:pt idx="4">
                  <c:v>0.8500000000000002</c:v>
                </c:pt>
                <c:pt idx="5">
                  <c:v>0.6875</c:v>
                </c:pt>
                <c:pt idx="6">
                  <c:v>0.67500000000000038</c:v>
                </c:pt>
                <c:pt idx="7">
                  <c:v>0.9375</c:v>
                </c:pt>
              </c:numCache>
            </c:numRef>
          </c:val>
        </c:ser>
        <c:ser>
          <c:idx val="1"/>
          <c:order val="1"/>
          <c:tx>
            <c:strRef>
              <c:f>TG2_1!$A$13</c:f>
              <c:strCache>
                <c:ptCount val="1"/>
                <c:pt idx="0">
                  <c:v>Non</c:v>
                </c:pt>
              </c:strCache>
            </c:strRef>
          </c:tx>
          <c:dLbls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TG2_1!$R$11:$Y$11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TG2_1!$R$13:$Y$13</c:f>
              <c:numCache>
                <c:formatCode>0%</c:formatCode>
                <c:ptCount val="8"/>
                <c:pt idx="0">
                  <c:v>0.05</c:v>
                </c:pt>
                <c:pt idx="1">
                  <c:v>3.7500000000000006E-2</c:v>
                </c:pt>
                <c:pt idx="2">
                  <c:v>0.2</c:v>
                </c:pt>
                <c:pt idx="3">
                  <c:v>0</c:v>
                </c:pt>
                <c:pt idx="4">
                  <c:v>0.15000000000000005</c:v>
                </c:pt>
                <c:pt idx="5">
                  <c:v>0.31250000000000011</c:v>
                </c:pt>
                <c:pt idx="6">
                  <c:v>0.32500000000000012</c:v>
                </c:pt>
                <c:pt idx="7">
                  <c:v>6.25E-2</c:v>
                </c:pt>
              </c:numCache>
            </c:numRef>
          </c:val>
        </c:ser>
        <c:gapWidth val="75"/>
        <c:overlap val="100"/>
        <c:axId val="149091072"/>
        <c:axId val="149092608"/>
      </c:barChart>
      <c:catAx>
        <c:axId val="1490910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092608"/>
        <c:crosses val="autoZero"/>
        <c:auto val="1"/>
        <c:lblAlgn val="ctr"/>
        <c:lblOffset val="100"/>
      </c:catAx>
      <c:valAx>
        <c:axId val="14909260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909107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TG4_1!$A$11</c:f>
              <c:strCache>
                <c:ptCount val="1"/>
                <c:pt idx="0">
                  <c:v>Oui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TG4_1!$R$10:$Y$10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TG4_1!$R$11:$Y$11</c:f>
              <c:numCache>
                <c:formatCode>0%</c:formatCode>
                <c:ptCount val="8"/>
                <c:pt idx="0">
                  <c:v>0.91249999999999998</c:v>
                </c:pt>
                <c:pt idx="1">
                  <c:v>0.92500000000000004</c:v>
                </c:pt>
                <c:pt idx="2">
                  <c:v>0.77500000000000024</c:v>
                </c:pt>
                <c:pt idx="3">
                  <c:v>1</c:v>
                </c:pt>
                <c:pt idx="4">
                  <c:v>0.83750000000000002</c:v>
                </c:pt>
                <c:pt idx="5">
                  <c:v>0.6875</c:v>
                </c:pt>
                <c:pt idx="6">
                  <c:v>0.65000000000000024</c:v>
                </c:pt>
                <c:pt idx="7">
                  <c:v>0.70000000000000018</c:v>
                </c:pt>
              </c:numCache>
            </c:numRef>
          </c:val>
        </c:ser>
        <c:ser>
          <c:idx val="1"/>
          <c:order val="1"/>
          <c:tx>
            <c:strRef>
              <c:f>TG4_1!$A$12</c:f>
              <c:strCache>
                <c:ptCount val="1"/>
                <c:pt idx="0">
                  <c:v>Non</c:v>
                </c:pt>
              </c:strCache>
            </c:strRef>
          </c:tx>
          <c:dLbls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TG4_1!$R$10:$Y$10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TG4_1!$R$12:$Y$12</c:f>
              <c:numCache>
                <c:formatCode>0%</c:formatCode>
                <c:ptCount val="8"/>
                <c:pt idx="0">
                  <c:v>8.7500000000000008E-2</c:v>
                </c:pt>
                <c:pt idx="1">
                  <c:v>7.5000000000000011E-2</c:v>
                </c:pt>
                <c:pt idx="2">
                  <c:v>0.22500000000000001</c:v>
                </c:pt>
                <c:pt idx="3">
                  <c:v>0</c:v>
                </c:pt>
                <c:pt idx="4">
                  <c:v>0.16250000000000001</c:v>
                </c:pt>
                <c:pt idx="5">
                  <c:v>0.31250000000000011</c:v>
                </c:pt>
                <c:pt idx="6">
                  <c:v>0.35000000000000009</c:v>
                </c:pt>
                <c:pt idx="7">
                  <c:v>0.3000000000000001</c:v>
                </c:pt>
              </c:numCache>
            </c:numRef>
          </c:val>
        </c:ser>
        <c:gapWidth val="75"/>
        <c:overlap val="100"/>
        <c:axId val="149147648"/>
        <c:axId val="149149184"/>
      </c:barChart>
      <c:catAx>
        <c:axId val="1491476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49149184"/>
        <c:crosses val="autoZero"/>
        <c:auto val="1"/>
        <c:lblAlgn val="ctr"/>
        <c:lblOffset val="100"/>
      </c:catAx>
      <c:valAx>
        <c:axId val="149149184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4914764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5CB14-6D5F-4CC8-8735-03B0F79A7F39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E44D8-68AD-4A58-96E1-866086B1828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170C8-C727-4C48-A3A2-2860686A1E0D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F3C22-3369-4195-BED1-BA6972AEC03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5074-422C-4BE4-B17C-BC702F9D6C7F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C2BA-F279-4C78-AB7B-143CF0896C13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6755-D596-48F4-A4FB-69FB22521B9A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C8F48-D967-45F0-A683-040496F309E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DCD-331B-4A46-847A-8DD01C8C235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84F8-6EAE-456B-A6B5-1BB33851BED8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36CF6-21C4-43C7-81CB-232BC9BC4CA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2D31-5365-4391-A33C-0C719D639653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54B3-27AB-4C66-8531-D31A12E85535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02E1-7C2B-47D1-B87F-DB933CDAC5DE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73FE-FB38-47C5-877F-4B8F433EE1E7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8757B-EC8B-4F17-A1BC-45C56ACF1F5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Enquête Mensuelle Déplacés et Réfugiés - Tendances comparatives - Tombouctou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8038" y="273050"/>
            <a:ext cx="5581650" cy="6084888"/>
          </a:xfr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endParaRPr lang="fr-FR" sz="4800" b="1" dirty="0" smtClean="0">
              <a:solidFill>
                <a:srgbClr val="FF99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r>
              <a:rPr lang="fr-FR" b="1" dirty="0" smtClean="0">
                <a:ln w="3175">
                  <a:noFill/>
                </a:ln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Times New Roman" pitchFamily="18" charset="0"/>
              </a:rPr>
              <a:t>ENQUÊTE MENSUEL SUR L’ÉVOLUTION DU BIEN ÊTRE DES DÉPLACÉS ET DES REFUGIÉS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Tombouctou</a:t>
            </a:r>
            <a:endParaRPr lang="fr-FR" sz="2000" b="1" dirty="0" smtClean="0">
              <a:solidFill>
                <a:srgbClr val="00863D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388" y="285750"/>
            <a:ext cx="3106737" cy="6072188"/>
          </a:xfrm>
          <a:ln>
            <a:solidFill>
              <a:srgbClr val="00863D"/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-------------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Groupement d’Intérêts Scientifiques des Statisticiens Économistes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2200" b="1" dirty="0">
              <a:solidFill>
                <a:schemeClr val="tx1"/>
              </a:solidFill>
            </a:endParaRPr>
          </a:p>
        </p:txBody>
      </p:sp>
      <p:pic>
        <p:nvPicPr>
          <p:cNvPr id="2052" name="Image 3"/>
          <p:cNvPicPr>
            <a:picLocks noChangeAspect="1" noChangeArrowheads="1"/>
          </p:cNvPicPr>
          <p:nvPr/>
        </p:nvPicPr>
        <p:blipFill>
          <a:blip r:embed="rId3" cstate="print"/>
          <a:srcRect l="27019" t="19118" r="34209" b="11772"/>
          <a:stretch>
            <a:fillRect/>
          </a:stretch>
        </p:blipFill>
        <p:spPr bwMode="auto">
          <a:xfrm>
            <a:off x="669701" y="1268761"/>
            <a:ext cx="214312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6804248" y="6396404"/>
            <a:ext cx="2133600" cy="365125"/>
          </a:xfrm>
        </p:spPr>
        <p:txBody>
          <a:bodyPr/>
          <a:lstStyle/>
          <a:p>
            <a:pPr algn="r"/>
            <a:r>
              <a:rPr lang="fr-FR" sz="1600" b="1" dirty="0" smtClean="0">
                <a:solidFill>
                  <a:schemeClr val="tx1"/>
                </a:solidFill>
                <a:latin typeface="Minion Pro Cond" pitchFamily="18" charset="0"/>
              </a:rPr>
              <a:t>18/05/2015</a:t>
            </a:r>
            <a:endParaRPr lang="fr-FR" sz="2000" b="1" dirty="0">
              <a:solidFill>
                <a:schemeClr val="tx1"/>
              </a:solidFill>
              <a:latin typeface="Minion Pro Cond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F7(C). Est-ce que vous faites confiance à la MINUSMA et aux forces armés internationales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12776"/>
          <a:ext cx="7632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F7(D). Est-ce que vous faites confiance aux mouvements armés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467544" y="1340768"/>
          <a:ext cx="81369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III. COHÉSION SOCIALE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G1(A). Est-ce que vous vous sentiriez à l’aise avec d’autres groupes ethniques, en étant voisins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84784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G1(F). Est-ce que vous vous sentiriez à l’aise avec d’autres groupes ethniques, en se mariant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83568" y="1412776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G2. Par rapport au mois passé, est-ce que vous sentez que les chances pour la paix dans le Nord se sont améliorées?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12776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G4. Par rapport au mois passé, est-ce que vous sentez que votre bien-être général s’est amélioré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755576" y="1484784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IV. NUTRITION ET SÉCURITÉ ALIMENTAIRE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NUTRITION ET SÉCURITÉ ALIMENTAIRE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H1. Durant la semaine passée, combien de repas avez-vous pris chaque jour, en moyenne, y compris le petit déjeuner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755576" y="1412776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V. EMPLOI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INTRODUCTION</a:t>
            </a:r>
            <a:endParaRPr lang="fr-FR" sz="3200" b="1" dirty="0">
              <a:solidFill>
                <a:srgbClr val="00863D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395536" y="548680"/>
            <a:ext cx="8501062" cy="5715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endParaRPr lang="fr-FR" sz="10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L’Institut de Sondage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863D"/>
                </a:solidFill>
                <a:latin typeface="Book Antiqua" pitchFamily="18" charset="0"/>
                <a:cs typeface="Times New Roman" pitchFamily="18" charset="0"/>
              </a:rPr>
              <a:t>GISSE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a lancé une étude commanditée par la Banque Mondiale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Cette étude est réalisée sur un échantillon de </a:t>
            </a:r>
            <a:r>
              <a:rPr lang="fr-FR" sz="1800" b="1" dirty="0" smtClean="0">
                <a:solidFill>
                  <a:srgbClr val="00863D"/>
                </a:solidFill>
                <a:latin typeface="Book Antiqua" pitchFamily="18" charset="0"/>
                <a:cs typeface="Times New Roman" pitchFamily="18" charset="0"/>
              </a:rPr>
              <a:t>500</a:t>
            </a:r>
            <a:r>
              <a:rPr lang="fr-FR" sz="18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personnes reparties entre les déplacés, les retournés et les refugiés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Les objectifs de l’étude sont, entre autres :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l’évolution du bien être des réfugiés, déplacés et retournés; 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Connaitre les perceptions de la population sur les questions sociopolitiques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Collecter des informations sur les difficultés attendues en cas de retour des réfugiés et déplacés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mensuellement l’évolution de l’opinion  des refugiés, déplacés et retournés de la crise.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endParaRPr lang="fr-F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28BC-AA9C-4152-80EA-966C803C2040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EMPLOI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I1. Est-ce que vous avez travaillé en étant payé pendant la semaine passée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27584" y="1412776"/>
          <a:ext cx="7488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VI. BIEN-ÊTRE GÉNÉRAL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22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BIEN-ÊTRE GÉNÉRAL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J1. De façon générale, comment est-ce que vous comparez vos conditions de vie par rapport aux conditions de vie des autres maliens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84784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VII. GOUVERNANCE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K1(A). Est-ce que vous faites confiance au gouvernement du Mali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827584" y="1412776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K1(E). Est-ce que vous faites confiance aux mouvements armés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83568" y="1412776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K1(F). Est-ce que vous faites confiance à la MINUSMA 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683568" y="1412776"/>
          <a:ext cx="78488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27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K1(G). Est-ce que vous faites confiance au gouvernement d’Algérie 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484784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K1(H). Est-ce que vous faites confiance au gouvernement de la Mauritanie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K1(I). Est-ce que vous faites confiance au gouvernement du Burkina Faso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83568" y="1412776"/>
          <a:ext cx="79208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836712"/>
            <a:ext cx="8286750" cy="5500688"/>
          </a:xfrm>
        </p:spPr>
        <p:txBody>
          <a:bodyPr rtlCol="0">
            <a:normAutofit/>
          </a:bodyPr>
          <a:lstStyle/>
          <a:p>
            <a:pPr marL="571500" indent="-57150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Migration des déplacés.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rgbClr val="00863D"/>
                </a:solidFill>
                <a:latin typeface="Minion Pro SmBd" pitchFamily="18" charset="0"/>
                <a:cs typeface="Times New Roman" pitchFamily="18" charset="0"/>
              </a:rPr>
              <a:t>Insécurité et violence.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Cohésion sociale.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rgbClr val="00863D"/>
                </a:solidFill>
                <a:latin typeface="Minion Pro SmBd" pitchFamily="18" charset="0"/>
                <a:cs typeface="Times New Roman" pitchFamily="18" charset="0"/>
              </a:rPr>
              <a:t>Nutrition, sécurité alimentaire.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Emploi et perspectives d'emploi.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rgbClr val="00863D"/>
                </a:solidFill>
                <a:latin typeface="Minion Pro SmBd" pitchFamily="18" charset="0"/>
                <a:cs typeface="Times New Roman" pitchFamily="18" charset="0"/>
              </a:rPr>
              <a:t>Évaluation subjective du bien-être.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 Gouvernance.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romanUcPeriod"/>
              <a:defRPr/>
            </a:pPr>
            <a:endParaRPr lang="fr-FR" sz="2800" dirty="0">
              <a:latin typeface="Minion Pro SmBd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2C08D-92CA-4681-BDC4-EA3B6D68BF97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SOMMAIRE</a:t>
            </a:r>
            <a:endParaRPr lang="fr-FR" sz="3200" b="1" dirty="0">
              <a:solidFill>
                <a:srgbClr val="00863D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K2(A). Est-ce que vous faites confiance au gouvernement du Mali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683568" y="1340768"/>
          <a:ext cx="777691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K2(H). Est-ce que vous faites confiance aux mouvements armés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683568" y="1340768"/>
          <a:ext cx="7868543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ABAE8-DD8A-4F26-85AC-24F95E386C93}" type="slidenum">
              <a:rPr lang="fr-FR"/>
              <a:pPr>
                <a:defRPr/>
              </a:pPr>
              <a:t>32</a:t>
            </a:fld>
            <a:endParaRPr lang="fr-F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611560" y="1340768"/>
            <a:ext cx="7929562" cy="3693319"/>
          </a:xfrm>
          <a:prstGeom prst="rect">
            <a:avLst/>
          </a:prstGeom>
          <a:ln w="38100">
            <a:solidFill>
              <a:srgbClr val="00863D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4926013" algn="l"/>
              </a:tabLst>
              <a:defRPr/>
            </a:pPr>
            <a:endParaRPr lang="fr-FR" sz="2400" b="1" dirty="0" smtClean="0">
              <a:ln w="3175">
                <a:noFill/>
              </a:ln>
              <a:solidFill>
                <a:schemeClr val="tx1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tabLst>
                <a:tab pos="4926013" algn="l"/>
              </a:tabLst>
              <a:defRPr/>
            </a:pPr>
            <a:r>
              <a:rPr lang="fr-FR" sz="2400" b="1" dirty="0" smtClean="0">
                <a:ln w="3175">
                  <a:noFill/>
                </a:ln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ENQUÊTE MENSUEL SUR L’ÉVOLUTION DU BIEN ÊTRE DES DÉPLACÉS ET DES REFUGIÉS</a:t>
            </a:r>
          </a:p>
          <a:p>
            <a:pPr algn="ctr">
              <a:tabLst>
                <a:tab pos="4926013" algn="l"/>
              </a:tabLst>
              <a:defRPr/>
            </a:pPr>
            <a:endParaRPr lang="fr-FR" sz="1200" b="1" dirty="0" smtClean="0">
              <a:ln w="3175">
                <a:noFill/>
              </a:ln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2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Tombouctou</a:t>
            </a:r>
            <a:endParaRPr lang="fr-FR" sz="2000" b="1" dirty="0" smtClean="0">
              <a:solidFill>
                <a:srgbClr val="00863D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algn="ctr">
              <a:defRPr/>
            </a:pPr>
            <a:endParaRPr lang="fr-FR" sz="14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fr-FR" sz="2200" b="1" dirty="0" smtClean="0">
                <a:solidFill>
                  <a:srgbClr val="00863D"/>
                </a:solidFill>
                <a:latin typeface="Minion Pro Cond" pitchFamily="18" charset="0"/>
                <a:cs typeface="Segoe UI" pitchFamily="34" charset="0"/>
              </a:rPr>
              <a:t>ZONES DE COUVERTURE DE L’ENQUÊTE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FA308-970C-499A-AD6D-EA2D8EDE064A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pic>
        <p:nvPicPr>
          <p:cNvPr id="7174" name="Picture 2" descr="C:\Users\t\Desktop\DROPBOX2\Cart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3"/>
            <a:ext cx="8429625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I. MIGRATION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720321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E1. Est-ce </a:t>
            </a:r>
            <a:r>
              <a:rPr lang="fr-FR" altLang="zh-CN" b="1" u="sng" dirty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 vous vivez toujours au même endroit que le mois passé?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63D"/>
                </a:solidFill>
                <a:effectLst/>
                <a:uLnTx/>
                <a:uFillTx/>
                <a:latin typeface="Minion Pro Cond" pitchFamily="18" charset="0"/>
                <a:ea typeface="Segoe UI" pitchFamily="34" charset="0"/>
                <a:cs typeface="Segoe UI" pitchFamily="34" charset="0"/>
              </a:rPr>
              <a:t>MIGRATIONS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755576" y="1268760"/>
          <a:ext cx="770485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rgbClr val="00863D">
                  <a:alpha val="95000"/>
                </a:srgbClr>
              </a:gs>
              <a:gs pos="66000">
                <a:srgbClr val="00863D">
                  <a:alpha val="65000"/>
                </a:srgb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II. SÉCURITE PHYSIQUE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F5. Par rapport au mois passé, est-ce que vous vous sentez maintenant moins en sécurité, plus en sécurité, ou il n’y a pas de différence ? 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11560" y="1412776"/>
          <a:ext cx="77768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Tombouctou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863D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863D"/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F7(A). Est-ce que vous faites confiance à l’armée malienne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683568" y="1340768"/>
          <a:ext cx="77768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21098</TotalTime>
  <Words>978</Words>
  <Application>Microsoft Office PowerPoint</Application>
  <PresentationFormat>On-screen Show (4:3)</PresentationFormat>
  <Paragraphs>163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Thème Office</vt:lpstr>
      <vt:lpstr>Slide 1</vt:lpstr>
      <vt:lpstr>INTRODUCTION</vt:lpstr>
      <vt:lpstr>SOMMAIRE</vt:lpstr>
      <vt:lpstr>ZONES DE COUVERTURE DE L’ENQUÊTE</vt:lpstr>
      <vt:lpstr>I. MIGRATION</vt:lpstr>
      <vt:lpstr>Slide 6</vt:lpstr>
      <vt:lpstr>II. SÉCURITE PHYSIQUE</vt:lpstr>
      <vt:lpstr>Slide 8</vt:lpstr>
      <vt:lpstr>Slide 9</vt:lpstr>
      <vt:lpstr>Slide 10</vt:lpstr>
      <vt:lpstr>Slide 11</vt:lpstr>
      <vt:lpstr>III. COHÉSION SOCIALE</vt:lpstr>
      <vt:lpstr>Slide 13</vt:lpstr>
      <vt:lpstr>Slide 14</vt:lpstr>
      <vt:lpstr>Slide 15</vt:lpstr>
      <vt:lpstr>Slide 16</vt:lpstr>
      <vt:lpstr>IV. NUTRITION ET SÉCURITÉ ALIMENTAIRE</vt:lpstr>
      <vt:lpstr>Slide 18</vt:lpstr>
      <vt:lpstr>V. EMPLOI</vt:lpstr>
      <vt:lpstr>Slide 20</vt:lpstr>
      <vt:lpstr>VI. BIEN-ÊTRE GÉNÉRAL</vt:lpstr>
      <vt:lpstr>Slide 22</vt:lpstr>
      <vt:lpstr>VII. GOUVERNANCE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ChiiCo</dc:creator>
  <cp:lastModifiedBy>DELL-USER</cp:lastModifiedBy>
  <cp:revision>3823</cp:revision>
  <dcterms:created xsi:type="dcterms:W3CDTF">2014-11-04T17:58:43Z</dcterms:created>
  <dcterms:modified xsi:type="dcterms:W3CDTF">2015-06-11T09:48:14Z</dcterms:modified>
</cp:coreProperties>
</file>